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Arial MT Pro" panose="020B0604020202020204" charset="0"/>
      <p:regular r:id="rId20"/>
    </p:embeddedFont>
    <p:embeddedFont>
      <p:font typeface="Arial MT Pro Bold" panose="020B0604020202020204" charset="0"/>
      <p:regular r:id="rId21"/>
    </p:embeddedFont>
    <p:embeddedFont>
      <p:font typeface="Arial MT Pro Bold Italics" panose="020B0604020202020204" charset="0"/>
      <p:regular r:id="rId22"/>
    </p:embeddedFont>
    <p:embeddedFont>
      <p:font typeface="Arial MT Pro Italics"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5B340F-D9DD-454D-9203-3975C28480D8}" v="6" dt="2026-06-21T16:42:28.8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2082" autoAdjust="0"/>
  </p:normalViewPr>
  <p:slideViewPr>
    <p:cSldViewPr>
      <p:cViewPr varScale="1">
        <p:scale>
          <a:sx n="35" d="100"/>
          <a:sy n="35" d="100"/>
        </p:scale>
        <p:origin x="1180" y="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21.06.2026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dirty="0"/>
          </a:p>
          <a:p>
            <a:endParaRPr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Measurables </a:t>
            </a:r>
          </a:p>
          <a:p>
            <a:endParaRPr lang="en-US" dirty="0"/>
          </a:p>
          <a:p>
            <a:r>
              <a:rPr lang="en-US" dirty="0"/>
              <a:t>- Transfusion risks are reducing. </a:t>
            </a:r>
          </a:p>
          <a:p>
            <a:r>
              <a:rPr lang="en-US" dirty="0"/>
              <a:t>- Measurables.</a:t>
            </a:r>
          </a:p>
          <a:p>
            <a:r>
              <a:rPr lang="en-US" dirty="0"/>
              <a:t>- Stakeholder engagement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How do we meet the mission statement. </a:t>
            </a:r>
          </a:p>
          <a:p>
            <a:endParaRPr lang="en-US"/>
          </a:p>
          <a:p>
            <a:endParaRPr lang="en-US"/>
          </a:p>
          <a:p>
            <a:r>
              <a:rPr lang="en-US"/>
              <a:t>Engagement with partner agencies. Acting as the SME and help guide and deliver/</a:t>
            </a:r>
          </a:p>
          <a:p>
            <a:endParaRPr lang="en-US"/>
          </a:p>
          <a:p>
            <a:r>
              <a:rPr lang="en-US"/>
              <a:t>Aspirations for education but the context in which the strategy is delivered will shift year on year. </a:t>
            </a:r>
          </a:p>
          <a:p>
            <a:endParaRPr lang="en-US"/>
          </a:p>
          <a:p>
            <a:r>
              <a:rPr lang="en-US"/>
              <a:t>Annual delivery plan.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Support. </a:t>
            </a:r>
          </a:p>
          <a:p>
            <a:r>
              <a:rPr lang="en-US" dirty="0"/>
              <a:t>The BHNOG ESG will be responsible for developing the strategies used for delivery of education ensuring that it is engaging, informative and most importantly accessible. Transfusion education will need to provide users with the knowledge and skills to inform and develop their own practice encouraging learning opportunities which can lead to </a:t>
            </a:r>
            <a:r>
              <a:rPr lang="en-US" dirty="0" err="1"/>
              <a:t>behavioural</a:t>
            </a:r>
            <a:r>
              <a:rPr lang="en-US" dirty="0"/>
              <a:t> changes i.e. empowering staff to do the right thing. Refer to Appendix 1 for an overview of the relationships within the BHNOG structure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BSQR</a:t>
            </a:r>
          </a:p>
          <a:p>
            <a:r>
              <a:rPr lang="en-US" dirty="0"/>
              <a:t>Welsh Health Circular (Right patient, Right choice)</a:t>
            </a:r>
          </a:p>
          <a:p>
            <a:endParaRPr lang="en-US" dirty="0"/>
          </a:p>
          <a:p>
            <a:r>
              <a:rPr lang="en-US" dirty="0"/>
              <a:t>Education - Transfusion safety initiatives. </a:t>
            </a:r>
          </a:p>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13.sv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09085" y="-1216748"/>
            <a:ext cx="18506170" cy="12329736"/>
          </a:xfrm>
          <a:custGeom>
            <a:avLst/>
            <a:gdLst/>
            <a:ahLst/>
            <a:cxnLst/>
            <a:rect l="l" t="t" r="r" b="b"/>
            <a:pathLst>
              <a:path w="18506170" h="12329736">
                <a:moveTo>
                  <a:pt x="0" y="0"/>
                </a:moveTo>
                <a:lnTo>
                  <a:pt x="18506170" y="0"/>
                </a:lnTo>
                <a:lnTo>
                  <a:pt x="18506170" y="12329736"/>
                </a:lnTo>
                <a:lnTo>
                  <a:pt x="0" y="12329736"/>
                </a:lnTo>
                <a:lnTo>
                  <a:pt x="0" y="0"/>
                </a:lnTo>
                <a:close/>
              </a:path>
            </a:pathLst>
          </a:custGeom>
          <a:blipFill>
            <a:blip r:embed="rId3"/>
            <a:stretch>
              <a:fillRect/>
            </a:stretch>
          </a:blipFill>
        </p:spPr>
        <p:txBody>
          <a:bodyPr/>
          <a:lstStyle/>
          <a:p>
            <a:endParaRPr lang="en-GB"/>
          </a:p>
        </p:txBody>
      </p:sp>
      <p:sp>
        <p:nvSpPr>
          <p:cNvPr id="3" name="Freeform 3"/>
          <p:cNvSpPr/>
          <p:nvPr/>
        </p:nvSpPr>
        <p:spPr>
          <a:xfrm>
            <a:off x="0" y="0"/>
            <a:ext cx="3798129" cy="1559232"/>
          </a:xfrm>
          <a:custGeom>
            <a:avLst/>
            <a:gdLst/>
            <a:ahLst/>
            <a:cxnLst/>
            <a:rect l="l" t="t" r="r" b="b"/>
            <a:pathLst>
              <a:path w="3798129" h="1559232">
                <a:moveTo>
                  <a:pt x="0" y="0"/>
                </a:moveTo>
                <a:lnTo>
                  <a:pt x="3798129" y="0"/>
                </a:lnTo>
                <a:lnTo>
                  <a:pt x="3798129" y="1559232"/>
                </a:lnTo>
                <a:lnTo>
                  <a:pt x="0" y="1559232"/>
                </a:lnTo>
                <a:lnTo>
                  <a:pt x="0" y="0"/>
                </a:lnTo>
                <a:close/>
              </a:path>
            </a:pathLst>
          </a:custGeom>
          <a:blipFill>
            <a:blip r:embed="rId4"/>
            <a:stretch>
              <a:fillRect/>
            </a:stretch>
          </a:blipFill>
        </p:spPr>
        <p:txBody>
          <a:bodyPr/>
          <a:lstStyle/>
          <a:p>
            <a:endParaRPr lang="en-GB"/>
          </a:p>
        </p:txBody>
      </p:sp>
      <p:grpSp>
        <p:nvGrpSpPr>
          <p:cNvPr id="4" name="Group 4"/>
          <p:cNvGrpSpPr/>
          <p:nvPr/>
        </p:nvGrpSpPr>
        <p:grpSpPr>
          <a:xfrm>
            <a:off x="-755745" y="4076300"/>
            <a:ext cx="11754285" cy="11011699"/>
            <a:chOff x="0" y="0"/>
            <a:chExt cx="754596" cy="706924"/>
          </a:xfrm>
        </p:grpSpPr>
        <p:sp>
          <p:nvSpPr>
            <p:cNvPr id="5" name="Freeform 5"/>
            <p:cNvSpPr/>
            <p:nvPr/>
          </p:nvSpPr>
          <p:spPr>
            <a:xfrm>
              <a:off x="0" y="0"/>
              <a:ext cx="754596" cy="706924"/>
            </a:xfrm>
            <a:custGeom>
              <a:avLst/>
              <a:gdLst/>
              <a:ahLst/>
              <a:cxnLst/>
              <a:rect l="l" t="t" r="r" b="b"/>
              <a:pathLst>
                <a:path w="754596" h="706924">
                  <a:moveTo>
                    <a:pt x="251668" y="19070"/>
                  </a:moveTo>
                  <a:cubicBezTo>
                    <a:pt x="290229" y="7556"/>
                    <a:pt x="334335" y="0"/>
                    <a:pt x="377501" y="0"/>
                  </a:cubicBezTo>
                  <a:cubicBezTo>
                    <a:pt x="420668" y="0"/>
                    <a:pt x="462206" y="6476"/>
                    <a:pt x="500484" y="17990"/>
                  </a:cubicBezTo>
                  <a:cubicBezTo>
                    <a:pt x="501300" y="18350"/>
                    <a:pt x="502114" y="18350"/>
                    <a:pt x="502928" y="18710"/>
                  </a:cubicBezTo>
                  <a:cubicBezTo>
                    <a:pt x="646680" y="64765"/>
                    <a:pt x="752560" y="186379"/>
                    <a:pt x="754596" y="326150"/>
                  </a:cubicBezTo>
                  <a:lnTo>
                    <a:pt x="754596" y="706924"/>
                  </a:lnTo>
                  <a:lnTo>
                    <a:pt x="0" y="706924"/>
                  </a:lnTo>
                  <a:lnTo>
                    <a:pt x="0" y="326433"/>
                  </a:lnTo>
                  <a:cubicBezTo>
                    <a:pt x="2036" y="185660"/>
                    <a:pt x="106287" y="64045"/>
                    <a:pt x="251668" y="19070"/>
                  </a:cubicBezTo>
                  <a:close/>
                </a:path>
              </a:pathLst>
            </a:custGeom>
            <a:solidFill>
              <a:srgbClr val="467E85">
                <a:alpha val="76863"/>
              </a:srgbClr>
            </a:solidFill>
          </p:spPr>
          <p:txBody>
            <a:bodyPr/>
            <a:lstStyle/>
            <a:p>
              <a:endParaRPr lang="en-GB"/>
            </a:p>
          </p:txBody>
        </p:sp>
        <p:sp>
          <p:nvSpPr>
            <p:cNvPr id="6" name="TextBox 6"/>
            <p:cNvSpPr txBox="1"/>
            <p:nvPr/>
          </p:nvSpPr>
          <p:spPr>
            <a:xfrm>
              <a:off x="0" y="50800"/>
              <a:ext cx="754596" cy="656124"/>
            </a:xfrm>
            <a:prstGeom prst="rect">
              <a:avLst/>
            </a:prstGeom>
          </p:spPr>
          <p:txBody>
            <a:bodyPr lIns="1091778" tIns="1091778" rIns="1091778" bIns="1091778" rtlCol="0" anchor="ctr"/>
            <a:lstStyle/>
            <a:p>
              <a:pPr algn="ctr">
                <a:lnSpc>
                  <a:spcPts val="2659"/>
                </a:lnSpc>
              </a:pPr>
              <a:endParaRPr/>
            </a:p>
          </p:txBody>
        </p:sp>
      </p:grpSp>
      <p:sp>
        <p:nvSpPr>
          <p:cNvPr id="7" name="TextBox 7"/>
          <p:cNvSpPr txBox="1"/>
          <p:nvPr/>
        </p:nvSpPr>
        <p:spPr>
          <a:xfrm>
            <a:off x="-415426" y="9201150"/>
            <a:ext cx="11073647" cy="960120"/>
          </a:xfrm>
          <a:prstGeom prst="rect">
            <a:avLst/>
          </a:prstGeom>
        </p:spPr>
        <p:txBody>
          <a:bodyPr lIns="0" tIns="0" rIns="0" bIns="0" rtlCol="0" anchor="t">
            <a:spAutoFit/>
          </a:bodyPr>
          <a:lstStyle/>
          <a:p>
            <a:pPr algn="ctr">
              <a:lnSpc>
                <a:spcPts val="3540"/>
              </a:lnSpc>
            </a:pPr>
            <a:r>
              <a:rPr lang="en-US" sz="3000" spc="-147">
                <a:solidFill>
                  <a:srgbClr val="FAFDFD"/>
                </a:solidFill>
                <a:latin typeface="Arial MT Pro"/>
                <a:ea typeface="Arial MT Pro"/>
                <a:cs typeface="Arial MT Pro"/>
                <a:sym typeface="Arial MT Pro"/>
              </a:rPr>
              <a:t>Stephanie Ditcham - Head of the Blood Health Team </a:t>
            </a:r>
          </a:p>
          <a:p>
            <a:pPr algn="ctr">
              <a:lnSpc>
                <a:spcPts val="3540"/>
              </a:lnSpc>
            </a:pPr>
            <a:r>
              <a:rPr lang="en-US" sz="3000" spc="-147">
                <a:solidFill>
                  <a:srgbClr val="FAFDFD"/>
                </a:solidFill>
                <a:latin typeface="Arial MT Pro"/>
                <a:ea typeface="Arial MT Pro"/>
                <a:cs typeface="Arial MT Pro"/>
                <a:sym typeface="Arial MT Pro"/>
              </a:rPr>
              <a:t>on behalf of the BHNOG Education Strategy Group</a:t>
            </a:r>
          </a:p>
        </p:txBody>
      </p:sp>
      <p:sp>
        <p:nvSpPr>
          <p:cNvPr id="8" name="TextBox 8"/>
          <p:cNvSpPr txBox="1"/>
          <p:nvPr/>
        </p:nvSpPr>
        <p:spPr>
          <a:xfrm>
            <a:off x="411128" y="4833820"/>
            <a:ext cx="9420539" cy="4033012"/>
          </a:xfrm>
          <a:prstGeom prst="rect">
            <a:avLst/>
          </a:prstGeom>
        </p:spPr>
        <p:txBody>
          <a:bodyPr lIns="0" tIns="0" rIns="0" bIns="0" rtlCol="0" anchor="t">
            <a:spAutoFit/>
          </a:bodyPr>
          <a:lstStyle/>
          <a:p>
            <a:pPr algn="ctr">
              <a:lnSpc>
                <a:spcPts val="7551"/>
              </a:lnSpc>
            </a:pPr>
            <a:r>
              <a:rPr lang="en-US" sz="6399" b="1" spc="-313">
                <a:solidFill>
                  <a:srgbClr val="FAFDFD"/>
                </a:solidFill>
                <a:latin typeface="Arial MT Pro Bold"/>
                <a:ea typeface="Arial MT Pro Bold"/>
                <a:cs typeface="Arial MT Pro Bold"/>
                <a:sym typeface="Arial MT Pro Bold"/>
              </a:rPr>
              <a:t>BHNOG Transfusion Education Strategy</a:t>
            </a:r>
          </a:p>
          <a:p>
            <a:pPr algn="ctr">
              <a:lnSpc>
                <a:spcPts val="5900"/>
              </a:lnSpc>
            </a:pPr>
            <a:r>
              <a:rPr lang="en-US" sz="5000" b="1" spc="-245">
                <a:solidFill>
                  <a:srgbClr val="FAFDFD"/>
                </a:solidFill>
                <a:latin typeface="Arial MT Pro Bold"/>
                <a:ea typeface="Arial MT Pro Bold"/>
                <a:cs typeface="Arial MT Pro Bold"/>
                <a:sym typeface="Arial MT Pro Bold"/>
              </a:rPr>
              <a:t> </a:t>
            </a:r>
            <a:r>
              <a:rPr lang="en-US" sz="5000" b="1" i="1" spc="-245">
                <a:solidFill>
                  <a:srgbClr val="FAFDFD"/>
                </a:solidFill>
                <a:latin typeface="Arial MT Pro Bold Italics"/>
                <a:ea typeface="Arial MT Pro Bold Italics"/>
                <a:cs typeface="Arial MT Pro Bold Italics"/>
                <a:sym typeface="Arial MT Pro Bold Italics"/>
              </a:rPr>
              <a:t>2025 - 2028</a:t>
            </a:r>
          </a:p>
          <a:p>
            <a:pPr algn="ctr">
              <a:lnSpc>
                <a:spcPts val="4956"/>
              </a:lnSpc>
            </a:pPr>
            <a:r>
              <a:rPr lang="en-US" sz="4200" b="1" i="1" spc="-205">
                <a:solidFill>
                  <a:srgbClr val="FAFDFD"/>
                </a:solidFill>
                <a:latin typeface="Arial MT Pro Bold Italics"/>
                <a:ea typeface="Arial MT Pro Bold Italics"/>
                <a:cs typeface="Arial MT Pro Bold Italics"/>
                <a:sym typeface="Arial MT Pro Bold Italics"/>
              </a:rPr>
              <a:t>An Update from the BHNOG Educational Strategy Group</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51333"/>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7638650" y="-362350"/>
            <a:ext cx="10287000" cy="11011699"/>
            <a:chOff x="0" y="0"/>
            <a:chExt cx="660400" cy="706924"/>
          </a:xfrm>
        </p:grpSpPr>
        <p:sp>
          <p:nvSpPr>
            <p:cNvPr id="3" name="Freeform 3"/>
            <p:cNvSpPr/>
            <p:nvPr/>
          </p:nvSpPr>
          <p:spPr>
            <a:xfrm>
              <a:off x="0" y="0"/>
              <a:ext cx="660400" cy="706924"/>
            </a:xfrm>
            <a:custGeom>
              <a:avLst/>
              <a:gdLst/>
              <a:ahLst/>
              <a:cxnLst/>
              <a:rect l="l" t="t" r="r" b="b"/>
              <a:pathLst>
                <a:path w="660400" h="706924">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6150"/>
                  </a:cubicBezTo>
                  <a:lnTo>
                    <a:pt x="660400" y="706924"/>
                  </a:lnTo>
                  <a:lnTo>
                    <a:pt x="0" y="706924"/>
                  </a:lnTo>
                  <a:lnTo>
                    <a:pt x="0" y="326433"/>
                  </a:lnTo>
                  <a:cubicBezTo>
                    <a:pt x="1782" y="185660"/>
                    <a:pt x="93019" y="64045"/>
                    <a:pt x="220252" y="19070"/>
                  </a:cubicBezTo>
                  <a:close/>
                </a:path>
              </a:pathLst>
            </a:custGeom>
            <a:solidFill>
              <a:srgbClr val="467E85"/>
            </a:solidFill>
          </p:spPr>
          <p:txBody>
            <a:bodyPr/>
            <a:lstStyle/>
            <a:p>
              <a:endParaRPr lang="en-GB"/>
            </a:p>
          </p:txBody>
        </p:sp>
        <p:sp>
          <p:nvSpPr>
            <p:cNvPr id="4" name="TextBox 4"/>
            <p:cNvSpPr txBox="1"/>
            <p:nvPr/>
          </p:nvSpPr>
          <p:spPr>
            <a:xfrm>
              <a:off x="0" y="50800"/>
              <a:ext cx="660400" cy="656124"/>
            </a:xfrm>
            <a:prstGeom prst="rect">
              <a:avLst/>
            </a:prstGeom>
          </p:spPr>
          <p:txBody>
            <a:bodyPr lIns="1091778" tIns="1091778" rIns="1091778" bIns="1091778" rtlCol="0" anchor="ctr"/>
            <a:lstStyle/>
            <a:p>
              <a:pPr algn="ctr">
                <a:lnSpc>
                  <a:spcPts val="2659"/>
                </a:lnSpc>
              </a:pPr>
              <a:endParaRPr/>
            </a:p>
          </p:txBody>
        </p:sp>
      </p:grpSp>
      <p:sp>
        <p:nvSpPr>
          <p:cNvPr id="5" name="TextBox 5"/>
          <p:cNvSpPr txBox="1"/>
          <p:nvPr/>
        </p:nvSpPr>
        <p:spPr>
          <a:xfrm>
            <a:off x="9465300" y="1943576"/>
            <a:ext cx="8306826" cy="7099300"/>
          </a:xfrm>
          <a:prstGeom prst="rect">
            <a:avLst/>
          </a:prstGeom>
        </p:spPr>
        <p:txBody>
          <a:bodyPr lIns="0" tIns="0" rIns="0" bIns="0" rtlCol="0" anchor="t">
            <a:spAutoFit/>
          </a:bodyPr>
          <a:lstStyle/>
          <a:p>
            <a:pPr algn="l">
              <a:lnSpc>
                <a:spcPts val="5599"/>
              </a:lnSpc>
            </a:pPr>
            <a:r>
              <a:rPr lang="en-US" sz="3999">
                <a:solidFill>
                  <a:srgbClr val="EFEFEF"/>
                </a:solidFill>
                <a:latin typeface="Arial MT Pro"/>
                <a:ea typeface="Arial MT Pro"/>
                <a:cs typeface="Arial MT Pro"/>
                <a:sym typeface="Arial MT Pro"/>
              </a:rPr>
              <a:t>To promote the top-to-bottom provision of standardised transfusion education to healthcare workers in Wales, enabling the delivery of high-quality care, placing safety at the forefront of transfusion practice and advancing a patient blood management approach.</a:t>
            </a:r>
          </a:p>
          <a:p>
            <a:pPr algn="l">
              <a:lnSpc>
                <a:spcPts val="5599"/>
              </a:lnSpc>
            </a:pPr>
            <a:endParaRPr lang="en-US" sz="3999">
              <a:solidFill>
                <a:srgbClr val="EFEFEF"/>
              </a:solidFill>
              <a:latin typeface="Arial MT Pro"/>
              <a:ea typeface="Arial MT Pro"/>
              <a:cs typeface="Arial MT Pro"/>
              <a:sym typeface="Arial MT Pro"/>
            </a:endParaRPr>
          </a:p>
          <a:p>
            <a:pPr algn="l">
              <a:lnSpc>
                <a:spcPts val="5599"/>
              </a:lnSpc>
              <a:spcBef>
                <a:spcPct val="0"/>
              </a:spcBef>
            </a:pPr>
            <a:endParaRPr lang="en-US" sz="3999">
              <a:solidFill>
                <a:srgbClr val="EFEFEF"/>
              </a:solidFill>
              <a:latin typeface="Arial MT Pro"/>
              <a:ea typeface="Arial MT Pro"/>
              <a:cs typeface="Arial MT Pro"/>
              <a:sym typeface="Arial MT Pro"/>
            </a:endParaRPr>
          </a:p>
        </p:txBody>
      </p:sp>
      <p:sp>
        <p:nvSpPr>
          <p:cNvPr id="6" name="Freeform 6"/>
          <p:cNvSpPr/>
          <p:nvPr/>
        </p:nvSpPr>
        <p:spPr>
          <a:xfrm>
            <a:off x="15302622" y="7144263"/>
            <a:ext cx="642599" cy="428789"/>
          </a:xfrm>
          <a:custGeom>
            <a:avLst/>
            <a:gdLst/>
            <a:ahLst/>
            <a:cxnLst/>
            <a:rect l="l" t="t" r="r" b="b"/>
            <a:pathLst>
              <a:path w="642599" h="428789">
                <a:moveTo>
                  <a:pt x="0" y="0"/>
                </a:moveTo>
                <a:lnTo>
                  <a:pt x="642599" y="0"/>
                </a:lnTo>
                <a:lnTo>
                  <a:pt x="642599" y="428789"/>
                </a:lnTo>
                <a:lnTo>
                  <a:pt x="0" y="4287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7"/>
          <p:cNvSpPr/>
          <p:nvPr/>
        </p:nvSpPr>
        <p:spPr>
          <a:xfrm rot="-10800000">
            <a:off x="9144000" y="1382097"/>
            <a:ext cx="642599" cy="428789"/>
          </a:xfrm>
          <a:custGeom>
            <a:avLst/>
            <a:gdLst/>
            <a:ahLst/>
            <a:cxnLst/>
            <a:rect l="l" t="t" r="r" b="b"/>
            <a:pathLst>
              <a:path w="642599" h="428789">
                <a:moveTo>
                  <a:pt x="0" y="0"/>
                </a:moveTo>
                <a:lnTo>
                  <a:pt x="642599" y="0"/>
                </a:lnTo>
                <a:lnTo>
                  <a:pt x="642599" y="428789"/>
                </a:lnTo>
                <a:lnTo>
                  <a:pt x="0" y="4287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8" name="TextBox 8"/>
          <p:cNvSpPr txBox="1"/>
          <p:nvPr/>
        </p:nvSpPr>
        <p:spPr>
          <a:xfrm>
            <a:off x="586246" y="3748618"/>
            <a:ext cx="6032833" cy="2770715"/>
          </a:xfrm>
          <a:prstGeom prst="rect">
            <a:avLst/>
          </a:prstGeom>
        </p:spPr>
        <p:txBody>
          <a:bodyPr lIns="0" tIns="0" rIns="0" bIns="0" rtlCol="0" anchor="t">
            <a:spAutoFit/>
          </a:bodyPr>
          <a:lstStyle/>
          <a:p>
            <a:pPr algn="ctr">
              <a:lnSpc>
                <a:spcPts val="9922"/>
              </a:lnSpc>
            </a:pPr>
            <a:r>
              <a:rPr lang="en-US" sz="9824" b="1" spc="-481">
                <a:solidFill>
                  <a:srgbClr val="EFEFEF"/>
                </a:solidFill>
                <a:latin typeface="Arial MT Pro Bold"/>
                <a:ea typeface="Arial MT Pro Bold"/>
                <a:cs typeface="Arial MT Pro Bold"/>
                <a:sym typeface="Arial MT Pro Bold"/>
              </a:rPr>
              <a:t>Mission Statement</a:t>
            </a:r>
          </a:p>
        </p:txBody>
      </p:sp>
      <p:sp>
        <p:nvSpPr>
          <p:cNvPr id="9" name="Freeform 9"/>
          <p:cNvSpPr/>
          <p:nvPr/>
        </p:nvSpPr>
        <p:spPr>
          <a:xfrm>
            <a:off x="0" y="0"/>
            <a:ext cx="2383216" cy="791150"/>
          </a:xfrm>
          <a:custGeom>
            <a:avLst/>
            <a:gdLst/>
            <a:ahLst/>
            <a:cxnLst/>
            <a:rect l="l" t="t" r="r" b="b"/>
            <a:pathLst>
              <a:path w="2383216" h="791150">
                <a:moveTo>
                  <a:pt x="0" y="0"/>
                </a:moveTo>
                <a:lnTo>
                  <a:pt x="2383216" y="0"/>
                </a:lnTo>
                <a:lnTo>
                  <a:pt x="2383216" y="791150"/>
                </a:lnTo>
                <a:lnTo>
                  <a:pt x="0" y="791150"/>
                </a:lnTo>
                <a:lnTo>
                  <a:pt x="0" y="0"/>
                </a:lnTo>
                <a:close/>
              </a:path>
            </a:pathLst>
          </a:custGeom>
          <a:blipFill>
            <a:blip r:embed="rId4"/>
            <a:stretch>
              <a:fillRect/>
            </a:stretch>
          </a:blipFill>
        </p:spPr>
        <p:txBody>
          <a:bodyPr/>
          <a:lstStyle/>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0814" y="-1378583"/>
            <a:ext cx="19016839" cy="12669969"/>
          </a:xfrm>
          <a:custGeom>
            <a:avLst/>
            <a:gdLst/>
            <a:ahLst/>
            <a:cxnLst/>
            <a:rect l="l" t="t" r="r" b="b"/>
            <a:pathLst>
              <a:path w="19016839" h="12669969">
                <a:moveTo>
                  <a:pt x="0" y="0"/>
                </a:moveTo>
                <a:lnTo>
                  <a:pt x="19016839" y="0"/>
                </a:lnTo>
                <a:lnTo>
                  <a:pt x="19016839" y="12669969"/>
                </a:lnTo>
                <a:lnTo>
                  <a:pt x="0" y="12669969"/>
                </a:lnTo>
                <a:lnTo>
                  <a:pt x="0" y="0"/>
                </a:lnTo>
                <a:close/>
              </a:path>
            </a:pathLst>
          </a:custGeom>
          <a:blipFill>
            <a:blip r:embed="rId3">
              <a:alphaModFix amt="37000"/>
            </a:blip>
            <a:stretch>
              <a:fillRect/>
            </a:stretch>
          </a:blipFill>
        </p:spPr>
        <p:txBody>
          <a:bodyPr/>
          <a:lstStyle/>
          <a:p>
            <a:endParaRPr lang="en-GB"/>
          </a:p>
        </p:txBody>
      </p:sp>
      <p:sp>
        <p:nvSpPr>
          <p:cNvPr id="3" name="Freeform 3"/>
          <p:cNvSpPr/>
          <p:nvPr/>
        </p:nvSpPr>
        <p:spPr>
          <a:xfrm>
            <a:off x="1660804" y="1538622"/>
            <a:ext cx="8672178" cy="8672178"/>
          </a:xfrm>
          <a:custGeom>
            <a:avLst/>
            <a:gdLst/>
            <a:ahLst/>
            <a:cxnLst/>
            <a:rect l="l" t="t" r="r" b="b"/>
            <a:pathLst>
              <a:path w="8672178" h="8672178">
                <a:moveTo>
                  <a:pt x="0" y="0"/>
                </a:moveTo>
                <a:lnTo>
                  <a:pt x="8672178" y="0"/>
                </a:lnTo>
                <a:lnTo>
                  <a:pt x="8672178" y="8672178"/>
                </a:lnTo>
                <a:lnTo>
                  <a:pt x="0" y="86721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TextBox 4"/>
          <p:cNvSpPr txBox="1"/>
          <p:nvPr/>
        </p:nvSpPr>
        <p:spPr>
          <a:xfrm>
            <a:off x="11925694" y="3557876"/>
            <a:ext cx="5333606" cy="4153535"/>
          </a:xfrm>
          <a:prstGeom prst="rect">
            <a:avLst/>
          </a:prstGeom>
        </p:spPr>
        <p:txBody>
          <a:bodyPr lIns="0" tIns="0" rIns="0" bIns="0" rtlCol="0" anchor="t">
            <a:spAutoFit/>
          </a:bodyPr>
          <a:lstStyle/>
          <a:p>
            <a:pPr algn="ctr">
              <a:lnSpc>
                <a:spcPts val="3639"/>
              </a:lnSpc>
              <a:spcBef>
                <a:spcPct val="0"/>
              </a:spcBef>
            </a:pPr>
            <a:r>
              <a:rPr lang="en-US" sz="2599">
                <a:solidFill>
                  <a:srgbClr val="000000"/>
                </a:solidFill>
                <a:latin typeface="Arial MT Pro"/>
                <a:ea typeface="Arial MT Pro"/>
                <a:cs typeface="Arial MT Pro"/>
                <a:sym typeface="Arial MT Pro"/>
              </a:rPr>
              <a:t>This identifies the network of key stakeholders required to address our educational priorities. We will continue to engage with these groups and work collaboratively to ensure that we deliver innovative transfusion education and embed the principles of safe transfusion practice. </a:t>
            </a:r>
          </a:p>
        </p:txBody>
      </p:sp>
      <p:sp>
        <p:nvSpPr>
          <p:cNvPr id="5" name="Freeform 5"/>
          <p:cNvSpPr/>
          <p:nvPr/>
        </p:nvSpPr>
        <p:spPr>
          <a:xfrm rot="-10800000">
            <a:off x="11271309" y="3124315"/>
            <a:ext cx="654385" cy="436653"/>
          </a:xfrm>
          <a:custGeom>
            <a:avLst/>
            <a:gdLst/>
            <a:ahLst/>
            <a:cxnLst/>
            <a:rect l="l" t="t" r="r" b="b"/>
            <a:pathLst>
              <a:path w="654385" h="436653">
                <a:moveTo>
                  <a:pt x="0" y="0"/>
                </a:moveTo>
                <a:lnTo>
                  <a:pt x="654385" y="0"/>
                </a:lnTo>
                <a:lnTo>
                  <a:pt x="654385" y="436653"/>
                </a:lnTo>
                <a:lnTo>
                  <a:pt x="0" y="43665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a:off x="16616701" y="7534918"/>
            <a:ext cx="642599" cy="428789"/>
          </a:xfrm>
          <a:custGeom>
            <a:avLst/>
            <a:gdLst/>
            <a:ahLst/>
            <a:cxnLst/>
            <a:rect l="l" t="t" r="r" b="b"/>
            <a:pathLst>
              <a:path w="642599" h="428789">
                <a:moveTo>
                  <a:pt x="0" y="0"/>
                </a:moveTo>
                <a:lnTo>
                  <a:pt x="642599" y="0"/>
                </a:lnTo>
                <a:lnTo>
                  <a:pt x="642599" y="428789"/>
                </a:lnTo>
                <a:lnTo>
                  <a:pt x="0" y="42878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p:cNvSpPr/>
          <p:nvPr/>
        </p:nvSpPr>
        <p:spPr>
          <a:xfrm>
            <a:off x="0" y="0"/>
            <a:ext cx="2383216" cy="791150"/>
          </a:xfrm>
          <a:custGeom>
            <a:avLst/>
            <a:gdLst/>
            <a:ahLst/>
            <a:cxnLst/>
            <a:rect l="l" t="t" r="r" b="b"/>
            <a:pathLst>
              <a:path w="2383216" h="791150">
                <a:moveTo>
                  <a:pt x="0" y="0"/>
                </a:moveTo>
                <a:lnTo>
                  <a:pt x="2383216" y="0"/>
                </a:lnTo>
                <a:lnTo>
                  <a:pt x="2383216" y="791150"/>
                </a:lnTo>
                <a:lnTo>
                  <a:pt x="0" y="791150"/>
                </a:lnTo>
                <a:lnTo>
                  <a:pt x="0" y="0"/>
                </a:lnTo>
                <a:close/>
              </a:path>
            </a:pathLst>
          </a:custGeom>
          <a:blipFill>
            <a:blip r:embed="rId6"/>
            <a:stretch>
              <a:fillRect/>
            </a:stretch>
          </a:blipFill>
        </p:spPr>
        <p:txBody>
          <a:bodyPr/>
          <a:lstStyle/>
          <a:p>
            <a:endParaRPr lang="en-GB"/>
          </a:p>
        </p:txBody>
      </p:sp>
      <p:sp>
        <p:nvSpPr>
          <p:cNvPr id="8" name="TextBox 8"/>
          <p:cNvSpPr txBox="1"/>
          <p:nvPr/>
        </p:nvSpPr>
        <p:spPr>
          <a:xfrm>
            <a:off x="8310078" y="5458693"/>
            <a:ext cx="2055055" cy="673155"/>
          </a:xfrm>
          <a:prstGeom prst="rect">
            <a:avLst/>
          </a:prstGeom>
        </p:spPr>
        <p:txBody>
          <a:bodyPr lIns="0" tIns="0" rIns="0" bIns="0" rtlCol="0" anchor="t">
            <a:spAutoFit/>
          </a:bodyPr>
          <a:lstStyle/>
          <a:p>
            <a:pPr algn="ctr">
              <a:lnSpc>
                <a:spcPts val="2596"/>
              </a:lnSpc>
              <a:spcBef>
                <a:spcPct val="0"/>
              </a:spcBef>
            </a:pPr>
            <a:r>
              <a:rPr lang="en-US" sz="1854">
                <a:solidFill>
                  <a:srgbClr val="FFFFFF"/>
                </a:solidFill>
                <a:latin typeface="Arial MT Pro"/>
                <a:ea typeface="Arial MT Pro"/>
                <a:cs typeface="Arial MT Pro"/>
                <a:sym typeface="Arial MT Pro"/>
              </a:rPr>
              <a:t>UK Blood Establishments</a:t>
            </a:r>
          </a:p>
        </p:txBody>
      </p:sp>
      <p:sp>
        <p:nvSpPr>
          <p:cNvPr id="9" name="TextBox 9"/>
          <p:cNvSpPr txBox="1"/>
          <p:nvPr/>
        </p:nvSpPr>
        <p:spPr>
          <a:xfrm>
            <a:off x="7451961" y="2801167"/>
            <a:ext cx="1772162" cy="1326741"/>
          </a:xfrm>
          <a:prstGeom prst="rect">
            <a:avLst/>
          </a:prstGeom>
        </p:spPr>
        <p:txBody>
          <a:bodyPr lIns="0" tIns="0" rIns="0" bIns="0" rtlCol="0" anchor="t">
            <a:spAutoFit/>
          </a:bodyPr>
          <a:lstStyle/>
          <a:p>
            <a:pPr algn="ctr">
              <a:lnSpc>
                <a:spcPts val="2596"/>
              </a:lnSpc>
              <a:spcBef>
                <a:spcPct val="0"/>
              </a:spcBef>
            </a:pPr>
            <a:r>
              <a:rPr lang="en-US" sz="1854">
                <a:solidFill>
                  <a:srgbClr val="FFFFFF"/>
                </a:solidFill>
                <a:latin typeface="Arial MT Pro"/>
                <a:ea typeface="Arial MT Pro"/>
                <a:cs typeface="Arial MT Pro"/>
                <a:sym typeface="Arial MT Pro"/>
              </a:rPr>
              <a:t>Health Education Improvement Wales </a:t>
            </a:r>
          </a:p>
        </p:txBody>
      </p:sp>
      <p:sp>
        <p:nvSpPr>
          <p:cNvPr id="10" name="TextBox 10"/>
          <p:cNvSpPr txBox="1"/>
          <p:nvPr/>
        </p:nvSpPr>
        <p:spPr>
          <a:xfrm>
            <a:off x="5247386" y="1951785"/>
            <a:ext cx="1578832" cy="999948"/>
          </a:xfrm>
          <a:prstGeom prst="rect">
            <a:avLst/>
          </a:prstGeom>
        </p:spPr>
        <p:txBody>
          <a:bodyPr lIns="0" tIns="0" rIns="0" bIns="0" rtlCol="0" anchor="t">
            <a:spAutoFit/>
          </a:bodyPr>
          <a:lstStyle/>
          <a:p>
            <a:pPr algn="ctr">
              <a:lnSpc>
                <a:spcPts val="2596"/>
              </a:lnSpc>
              <a:spcBef>
                <a:spcPct val="0"/>
              </a:spcBef>
            </a:pPr>
            <a:r>
              <a:rPr lang="en-US" sz="1854" dirty="0">
                <a:solidFill>
                  <a:srgbClr val="FFFFFF"/>
                </a:solidFill>
                <a:latin typeface="Arial MT Pro"/>
                <a:ea typeface="Arial MT Pro"/>
                <a:cs typeface="Arial MT Pro"/>
                <a:sym typeface="Arial MT Pro"/>
              </a:rPr>
              <a:t>Higher Education Institutions</a:t>
            </a:r>
          </a:p>
        </p:txBody>
      </p:sp>
      <p:sp>
        <p:nvSpPr>
          <p:cNvPr id="11" name="TextBox 11"/>
          <p:cNvSpPr txBox="1"/>
          <p:nvPr/>
        </p:nvSpPr>
        <p:spPr>
          <a:xfrm>
            <a:off x="2944264" y="2801167"/>
            <a:ext cx="1495298" cy="1326741"/>
          </a:xfrm>
          <a:prstGeom prst="rect">
            <a:avLst/>
          </a:prstGeom>
        </p:spPr>
        <p:txBody>
          <a:bodyPr lIns="0" tIns="0" rIns="0" bIns="0" rtlCol="0" anchor="t">
            <a:spAutoFit/>
          </a:bodyPr>
          <a:lstStyle/>
          <a:p>
            <a:pPr algn="ctr">
              <a:lnSpc>
                <a:spcPts val="2596"/>
              </a:lnSpc>
              <a:spcBef>
                <a:spcPct val="0"/>
              </a:spcBef>
            </a:pPr>
            <a:r>
              <a:rPr lang="en-US" sz="1854">
                <a:solidFill>
                  <a:srgbClr val="FFFFFF"/>
                </a:solidFill>
                <a:latin typeface="Arial MT Pro"/>
                <a:ea typeface="Arial MT Pro"/>
                <a:cs typeface="Arial MT Pro"/>
                <a:sym typeface="Arial MT Pro"/>
              </a:rPr>
              <a:t>HCPs involved in the transfusion process</a:t>
            </a:r>
          </a:p>
        </p:txBody>
      </p:sp>
      <p:sp>
        <p:nvSpPr>
          <p:cNvPr id="12" name="TextBox 12"/>
          <p:cNvSpPr txBox="1"/>
          <p:nvPr/>
        </p:nvSpPr>
        <p:spPr>
          <a:xfrm>
            <a:off x="1852903" y="5331874"/>
            <a:ext cx="1755119" cy="999948"/>
          </a:xfrm>
          <a:prstGeom prst="rect">
            <a:avLst/>
          </a:prstGeom>
        </p:spPr>
        <p:txBody>
          <a:bodyPr lIns="0" tIns="0" rIns="0" bIns="0" rtlCol="0" anchor="t">
            <a:spAutoFit/>
          </a:bodyPr>
          <a:lstStyle/>
          <a:p>
            <a:pPr algn="ctr">
              <a:lnSpc>
                <a:spcPts val="2596"/>
              </a:lnSpc>
              <a:spcBef>
                <a:spcPct val="0"/>
              </a:spcBef>
            </a:pPr>
            <a:r>
              <a:rPr lang="en-US" sz="1854">
                <a:solidFill>
                  <a:srgbClr val="FFFFFF"/>
                </a:solidFill>
                <a:latin typeface="Arial MT Pro"/>
                <a:ea typeface="Arial MT Pro"/>
                <a:cs typeface="Arial MT Pro"/>
                <a:sym typeface="Arial MT Pro"/>
              </a:rPr>
              <a:t>Transfusion Practitioners (TP)</a:t>
            </a:r>
          </a:p>
        </p:txBody>
      </p:sp>
      <p:sp>
        <p:nvSpPr>
          <p:cNvPr id="13" name="TextBox 13"/>
          <p:cNvSpPr txBox="1"/>
          <p:nvPr/>
        </p:nvSpPr>
        <p:spPr>
          <a:xfrm>
            <a:off x="2814353" y="7817014"/>
            <a:ext cx="1755119" cy="673155"/>
          </a:xfrm>
          <a:prstGeom prst="rect">
            <a:avLst/>
          </a:prstGeom>
        </p:spPr>
        <p:txBody>
          <a:bodyPr lIns="0" tIns="0" rIns="0" bIns="0" rtlCol="0" anchor="t">
            <a:spAutoFit/>
          </a:bodyPr>
          <a:lstStyle/>
          <a:p>
            <a:pPr algn="ctr">
              <a:lnSpc>
                <a:spcPts val="2596"/>
              </a:lnSpc>
              <a:spcBef>
                <a:spcPct val="0"/>
              </a:spcBef>
            </a:pPr>
            <a:r>
              <a:rPr lang="en-US" sz="1854">
                <a:solidFill>
                  <a:srgbClr val="FFFFFF"/>
                </a:solidFill>
                <a:latin typeface="Arial MT Pro"/>
                <a:ea typeface="Arial MT Pro"/>
                <a:cs typeface="Arial MT Pro"/>
                <a:sym typeface="Arial MT Pro"/>
              </a:rPr>
              <a:t>Pathology Networks</a:t>
            </a:r>
          </a:p>
        </p:txBody>
      </p:sp>
      <p:sp>
        <p:nvSpPr>
          <p:cNvPr id="14" name="TextBox 14"/>
          <p:cNvSpPr txBox="1"/>
          <p:nvPr/>
        </p:nvSpPr>
        <p:spPr>
          <a:xfrm>
            <a:off x="5159243" y="8806731"/>
            <a:ext cx="1755119" cy="673155"/>
          </a:xfrm>
          <a:prstGeom prst="rect">
            <a:avLst/>
          </a:prstGeom>
        </p:spPr>
        <p:txBody>
          <a:bodyPr lIns="0" tIns="0" rIns="0" bIns="0" rtlCol="0" anchor="t">
            <a:spAutoFit/>
          </a:bodyPr>
          <a:lstStyle/>
          <a:p>
            <a:pPr algn="ctr">
              <a:lnSpc>
                <a:spcPts val="2596"/>
              </a:lnSpc>
              <a:spcBef>
                <a:spcPct val="0"/>
              </a:spcBef>
            </a:pPr>
            <a:r>
              <a:rPr lang="en-US" sz="1854">
                <a:solidFill>
                  <a:srgbClr val="FFFFFF"/>
                </a:solidFill>
                <a:latin typeface="Arial MT Pro"/>
                <a:ea typeface="Arial MT Pro"/>
                <a:cs typeface="Arial MT Pro"/>
                <a:sym typeface="Arial MT Pro"/>
              </a:rPr>
              <a:t>NHS Executive Teams</a:t>
            </a:r>
          </a:p>
        </p:txBody>
      </p:sp>
      <p:sp>
        <p:nvSpPr>
          <p:cNvPr id="15" name="TextBox 15"/>
          <p:cNvSpPr txBox="1"/>
          <p:nvPr/>
        </p:nvSpPr>
        <p:spPr>
          <a:xfrm>
            <a:off x="4942466" y="5246035"/>
            <a:ext cx="2188673" cy="960384"/>
          </a:xfrm>
          <a:prstGeom prst="rect">
            <a:avLst/>
          </a:prstGeom>
        </p:spPr>
        <p:txBody>
          <a:bodyPr lIns="0" tIns="0" rIns="0" bIns="0" rtlCol="0" anchor="t">
            <a:spAutoFit/>
          </a:bodyPr>
          <a:lstStyle/>
          <a:p>
            <a:pPr algn="ctr">
              <a:lnSpc>
                <a:spcPts val="3692"/>
              </a:lnSpc>
              <a:spcBef>
                <a:spcPct val="0"/>
              </a:spcBef>
            </a:pPr>
            <a:r>
              <a:rPr lang="en-US" sz="2637" b="1">
                <a:solidFill>
                  <a:srgbClr val="FFFFFF"/>
                </a:solidFill>
                <a:latin typeface="Arial MT Pro Bold"/>
                <a:ea typeface="Arial MT Pro Bold"/>
                <a:cs typeface="Arial MT Pro Bold"/>
                <a:sym typeface="Arial MT Pro Bold"/>
              </a:rPr>
              <a:t>Key Stakeholders</a:t>
            </a:r>
          </a:p>
        </p:txBody>
      </p:sp>
      <p:sp>
        <p:nvSpPr>
          <p:cNvPr id="16" name="TextBox 16"/>
          <p:cNvSpPr txBox="1"/>
          <p:nvPr/>
        </p:nvSpPr>
        <p:spPr>
          <a:xfrm>
            <a:off x="5577030" y="300372"/>
            <a:ext cx="7521150" cy="1152525"/>
          </a:xfrm>
          <a:prstGeom prst="rect">
            <a:avLst/>
          </a:prstGeom>
        </p:spPr>
        <p:txBody>
          <a:bodyPr lIns="0" tIns="0" rIns="0" bIns="0" rtlCol="0" anchor="t">
            <a:spAutoFit/>
          </a:bodyPr>
          <a:lstStyle/>
          <a:p>
            <a:pPr algn="ctr">
              <a:lnSpc>
                <a:spcPts val="7575"/>
              </a:lnSpc>
            </a:pPr>
            <a:r>
              <a:rPr lang="en-US" sz="7500" b="1" spc="-367">
                <a:solidFill>
                  <a:srgbClr val="13222B"/>
                </a:solidFill>
                <a:latin typeface="Arial MT Pro Bold"/>
                <a:ea typeface="Arial MT Pro Bold"/>
                <a:cs typeface="Arial MT Pro Bold"/>
                <a:sym typeface="Arial MT Pro Bold"/>
              </a:rPr>
              <a:t>Key Stakeholders</a:t>
            </a:r>
          </a:p>
        </p:txBody>
      </p:sp>
      <p:sp>
        <p:nvSpPr>
          <p:cNvPr id="17" name="TextBox 17"/>
          <p:cNvSpPr txBox="1"/>
          <p:nvPr/>
        </p:nvSpPr>
        <p:spPr>
          <a:xfrm>
            <a:off x="7640002" y="7644296"/>
            <a:ext cx="1396079" cy="999948"/>
          </a:xfrm>
          <a:prstGeom prst="rect">
            <a:avLst/>
          </a:prstGeom>
        </p:spPr>
        <p:txBody>
          <a:bodyPr lIns="0" tIns="0" rIns="0" bIns="0" rtlCol="0" anchor="t">
            <a:spAutoFit/>
          </a:bodyPr>
          <a:lstStyle/>
          <a:p>
            <a:pPr algn="ctr">
              <a:lnSpc>
                <a:spcPts val="2596"/>
              </a:lnSpc>
              <a:spcBef>
                <a:spcPct val="0"/>
              </a:spcBef>
            </a:pPr>
            <a:r>
              <a:rPr lang="en-US" sz="1854">
                <a:solidFill>
                  <a:srgbClr val="FFFFFF"/>
                </a:solidFill>
                <a:latin typeface="Arial MT Pro"/>
                <a:ea typeface="Arial MT Pro"/>
                <a:cs typeface="Arial MT Pro"/>
                <a:sym typeface="Arial MT Pro"/>
              </a:rPr>
              <a:t>Digital Health and Care Wales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53248"/>
        </a:solidFill>
        <a:effectLst/>
      </p:bgPr>
    </p:bg>
    <p:spTree>
      <p:nvGrpSpPr>
        <p:cNvPr id="1" name=""/>
        <p:cNvGrpSpPr/>
        <p:nvPr/>
      </p:nvGrpSpPr>
      <p:grpSpPr>
        <a:xfrm>
          <a:off x="0" y="0"/>
          <a:ext cx="0" cy="0"/>
          <a:chOff x="0" y="0"/>
          <a:chExt cx="0" cy="0"/>
        </a:xfrm>
      </p:grpSpPr>
      <p:grpSp>
        <p:nvGrpSpPr>
          <p:cNvPr id="2" name="Group 2"/>
          <p:cNvGrpSpPr/>
          <p:nvPr/>
        </p:nvGrpSpPr>
        <p:grpSpPr>
          <a:xfrm>
            <a:off x="847186" y="-3153314"/>
            <a:ext cx="16593627" cy="1659362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67E85"/>
            </a:solidFill>
          </p:spPr>
          <p:txBody>
            <a:bodyPr/>
            <a:lstStyle/>
            <a:p>
              <a:endParaRPr lang="en-GB"/>
            </a:p>
          </p:txBody>
        </p:sp>
        <p:sp>
          <p:nvSpPr>
            <p:cNvPr id="4" name="TextBox 4"/>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518930" y="1452087"/>
            <a:ext cx="8103730" cy="3087794"/>
          </a:xfrm>
          <a:prstGeom prst="rect">
            <a:avLst/>
          </a:prstGeom>
        </p:spPr>
        <p:txBody>
          <a:bodyPr lIns="0" tIns="0" rIns="0" bIns="0" rtlCol="0" anchor="t">
            <a:spAutoFit/>
          </a:bodyPr>
          <a:lstStyle/>
          <a:p>
            <a:pPr algn="l">
              <a:lnSpc>
                <a:spcPts val="3056"/>
              </a:lnSpc>
            </a:pPr>
            <a:r>
              <a:rPr lang="en-US" sz="2183" dirty="0">
                <a:solidFill>
                  <a:srgbClr val="FFFFFF"/>
                </a:solidFill>
                <a:latin typeface="Arial MT Pro"/>
                <a:ea typeface="Arial MT Pro"/>
                <a:cs typeface="Arial MT Pro"/>
                <a:sym typeface="Arial MT Pro"/>
              </a:rPr>
              <a:t>A blood transfusion is not just a treatment; it is a lifeline. Whether it's your first blood transfusion or your hundredth, the impact is always significant. From exhaustion to renewed strength, from negativity to positivity. </a:t>
            </a:r>
          </a:p>
          <a:p>
            <a:pPr algn="l">
              <a:lnSpc>
                <a:spcPts val="3056"/>
              </a:lnSpc>
            </a:pPr>
            <a:endParaRPr lang="en-US" sz="2183" dirty="0">
              <a:solidFill>
                <a:srgbClr val="FFFFFF"/>
              </a:solidFill>
              <a:latin typeface="Arial MT Pro"/>
              <a:ea typeface="Arial MT Pro"/>
              <a:cs typeface="Arial MT Pro"/>
              <a:sym typeface="Arial MT Pro"/>
            </a:endParaRPr>
          </a:p>
          <a:p>
            <a:pPr algn="l">
              <a:lnSpc>
                <a:spcPts val="3056"/>
              </a:lnSpc>
            </a:pPr>
            <a:endParaRPr lang="en-US" sz="2183" dirty="0">
              <a:solidFill>
                <a:srgbClr val="FFFFFF"/>
              </a:solidFill>
              <a:latin typeface="Arial MT Pro"/>
              <a:ea typeface="Arial MT Pro"/>
              <a:cs typeface="Arial MT Pro"/>
              <a:sym typeface="Arial MT Pro"/>
            </a:endParaRPr>
          </a:p>
          <a:p>
            <a:pPr algn="l">
              <a:lnSpc>
                <a:spcPts val="3056"/>
              </a:lnSpc>
            </a:pPr>
            <a:r>
              <a:rPr lang="en-US" sz="2183" dirty="0">
                <a:solidFill>
                  <a:srgbClr val="FFFFFF"/>
                </a:solidFill>
                <a:latin typeface="Arial MT Pro"/>
                <a:ea typeface="Arial MT Pro"/>
                <a:cs typeface="Arial MT Pro"/>
                <a:sym typeface="Arial MT Pro"/>
              </a:rPr>
              <a:t> </a:t>
            </a:r>
          </a:p>
          <a:p>
            <a:pPr algn="l">
              <a:lnSpc>
                <a:spcPts val="3056"/>
              </a:lnSpc>
              <a:spcBef>
                <a:spcPct val="0"/>
              </a:spcBef>
            </a:pPr>
            <a:endParaRPr lang="en-US" sz="2183" dirty="0">
              <a:solidFill>
                <a:srgbClr val="FFFFFF"/>
              </a:solidFill>
              <a:latin typeface="Arial MT Pro"/>
              <a:ea typeface="Arial MT Pro"/>
              <a:cs typeface="Arial MT Pro"/>
              <a:sym typeface="Arial MT Pro"/>
            </a:endParaRPr>
          </a:p>
        </p:txBody>
      </p:sp>
      <p:sp>
        <p:nvSpPr>
          <p:cNvPr id="6" name="Freeform 6"/>
          <p:cNvSpPr/>
          <p:nvPr/>
        </p:nvSpPr>
        <p:spPr>
          <a:xfrm>
            <a:off x="10112797" y="9043906"/>
            <a:ext cx="642599" cy="428789"/>
          </a:xfrm>
          <a:custGeom>
            <a:avLst/>
            <a:gdLst/>
            <a:ahLst/>
            <a:cxnLst/>
            <a:rect l="l" t="t" r="r" b="b"/>
            <a:pathLst>
              <a:path w="642599" h="428789">
                <a:moveTo>
                  <a:pt x="0" y="0"/>
                </a:moveTo>
                <a:lnTo>
                  <a:pt x="642599" y="0"/>
                </a:lnTo>
                <a:lnTo>
                  <a:pt x="642599" y="428788"/>
                </a:lnTo>
                <a:lnTo>
                  <a:pt x="0" y="4287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Freeform 7"/>
          <p:cNvSpPr/>
          <p:nvPr/>
        </p:nvSpPr>
        <p:spPr>
          <a:xfrm rot="-10800000">
            <a:off x="1740617" y="1332943"/>
            <a:ext cx="642599" cy="428789"/>
          </a:xfrm>
          <a:custGeom>
            <a:avLst/>
            <a:gdLst/>
            <a:ahLst/>
            <a:cxnLst/>
            <a:rect l="l" t="t" r="r" b="b"/>
            <a:pathLst>
              <a:path w="642599" h="428789">
                <a:moveTo>
                  <a:pt x="0" y="0"/>
                </a:moveTo>
                <a:lnTo>
                  <a:pt x="642599" y="0"/>
                </a:lnTo>
                <a:lnTo>
                  <a:pt x="642599" y="428789"/>
                </a:lnTo>
                <a:lnTo>
                  <a:pt x="0" y="4287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8" name="TextBox 8"/>
          <p:cNvSpPr txBox="1"/>
          <p:nvPr/>
        </p:nvSpPr>
        <p:spPr>
          <a:xfrm>
            <a:off x="2814964" y="215916"/>
            <a:ext cx="6812325" cy="1073785"/>
          </a:xfrm>
          <a:prstGeom prst="rect">
            <a:avLst/>
          </a:prstGeom>
        </p:spPr>
        <p:txBody>
          <a:bodyPr lIns="0" tIns="0" rIns="0" bIns="0" rtlCol="0" anchor="t">
            <a:spAutoFit/>
          </a:bodyPr>
          <a:lstStyle/>
          <a:p>
            <a:pPr algn="ctr">
              <a:lnSpc>
                <a:spcPts val="7069"/>
              </a:lnSpc>
            </a:pPr>
            <a:r>
              <a:rPr lang="en-US" sz="6999" b="1" spc="-342">
                <a:solidFill>
                  <a:srgbClr val="FFFFFF"/>
                </a:solidFill>
                <a:latin typeface="Arial MT Pro Bold"/>
                <a:ea typeface="Arial MT Pro Bold"/>
                <a:cs typeface="Arial MT Pro Bold"/>
                <a:sym typeface="Arial MT Pro Bold"/>
              </a:rPr>
              <a:t>Patient Voice</a:t>
            </a:r>
          </a:p>
        </p:txBody>
      </p:sp>
      <p:sp>
        <p:nvSpPr>
          <p:cNvPr id="9" name="Freeform 9"/>
          <p:cNvSpPr/>
          <p:nvPr/>
        </p:nvSpPr>
        <p:spPr>
          <a:xfrm>
            <a:off x="0" y="0"/>
            <a:ext cx="2383216" cy="791150"/>
          </a:xfrm>
          <a:custGeom>
            <a:avLst/>
            <a:gdLst/>
            <a:ahLst/>
            <a:cxnLst/>
            <a:rect l="l" t="t" r="r" b="b"/>
            <a:pathLst>
              <a:path w="2383216" h="791150">
                <a:moveTo>
                  <a:pt x="0" y="0"/>
                </a:moveTo>
                <a:lnTo>
                  <a:pt x="2383216" y="0"/>
                </a:lnTo>
                <a:lnTo>
                  <a:pt x="2383216" y="791150"/>
                </a:lnTo>
                <a:lnTo>
                  <a:pt x="0" y="791150"/>
                </a:lnTo>
                <a:lnTo>
                  <a:pt x="0" y="0"/>
                </a:lnTo>
                <a:close/>
              </a:path>
            </a:pathLst>
          </a:custGeom>
          <a:blipFill>
            <a:blip r:embed="rId4"/>
            <a:stretch>
              <a:fillRect/>
            </a:stretch>
          </a:blipFill>
        </p:spPr>
        <p:txBody>
          <a:bodyPr/>
          <a:lstStyle/>
          <a:p>
            <a:endParaRPr lang="en-GB"/>
          </a:p>
        </p:txBody>
      </p:sp>
      <p:grpSp>
        <p:nvGrpSpPr>
          <p:cNvPr id="10" name="Group 10"/>
          <p:cNvGrpSpPr/>
          <p:nvPr/>
        </p:nvGrpSpPr>
        <p:grpSpPr>
          <a:xfrm>
            <a:off x="10755396" y="-963037"/>
            <a:ext cx="11887630" cy="11855949"/>
            <a:chOff x="0" y="0"/>
            <a:chExt cx="812800" cy="810634"/>
          </a:xfrm>
        </p:grpSpPr>
        <p:sp>
          <p:nvSpPr>
            <p:cNvPr id="11" name="Freeform 11"/>
            <p:cNvSpPr/>
            <p:nvPr/>
          </p:nvSpPr>
          <p:spPr>
            <a:xfrm>
              <a:off x="0" y="0"/>
              <a:ext cx="812800" cy="810634"/>
            </a:xfrm>
            <a:custGeom>
              <a:avLst/>
              <a:gdLst/>
              <a:ahLst/>
              <a:cxnLst/>
              <a:rect l="l" t="t" r="r" b="b"/>
              <a:pathLst>
                <a:path w="812800" h="810634">
                  <a:moveTo>
                    <a:pt x="406400" y="0"/>
                  </a:moveTo>
                  <a:cubicBezTo>
                    <a:pt x="181951" y="0"/>
                    <a:pt x="0" y="181467"/>
                    <a:pt x="0" y="405317"/>
                  </a:cubicBezTo>
                  <a:cubicBezTo>
                    <a:pt x="0" y="629167"/>
                    <a:pt x="181951" y="810634"/>
                    <a:pt x="406400" y="810634"/>
                  </a:cubicBezTo>
                  <a:cubicBezTo>
                    <a:pt x="630849" y="810634"/>
                    <a:pt x="812800" y="629167"/>
                    <a:pt x="812800" y="405317"/>
                  </a:cubicBezTo>
                  <a:cubicBezTo>
                    <a:pt x="812800" y="181467"/>
                    <a:pt x="630849" y="0"/>
                    <a:pt x="406400" y="0"/>
                  </a:cubicBezTo>
                  <a:close/>
                </a:path>
              </a:pathLst>
            </a:custGeom>
            <a:blipFill>
              <a:blip r:embed="rId5"/>
              <a:stretch>
                <a:fillRect t="-25337" b="-25337"/>
              </a:stretch>
            </a:blipFill>
          </p:spPr>
          <p:txBody>
            <a:bodyPr/>
            <a:lstStyle/>
            <a:p>
              <a:endParaRPr lang="en-GB"/>
            </a:p>
          </p:txBody>
        </p:sp>
      </p:grpSp>
      <p:sp>
        <p:nvSpPr>
          <p:cNvPr id="12" name="TextBox 12"/>
          <p:cNvSpPr txBox="1"/>
          <p:nvPr/>
        </p:nvSpPr>
        <p:spPr>
          <a:xfrm>
            <a:off x="2518930" y="6228447"/>
            <a:ext cx="8103730" cy="3849794"/>
          </a:xfrm>
          <a:prstGeom prst="rect">
            <a:avLst/>
          </a:prstGeom>
        </p:spPr>
        <p:txBody>
          <a:bodyPr lIns="0" tIns="0" rIns="0" bIns="0" rtlCol="0" anchor="t">
            <a:spAutoFit/>
          </a:bodyPr>
          <a:lstStyle/>
          <a:p>
            <a:pPr algn="l">
              <a:lnSpc>
                <a:spcPts val="3056"/>
              </a:lnSpc>
            </a:pPr>
            <a:r>
              <a:rPr lang="en-US" sz="2183">
                <a:solidFill>
                  <a:srgbClr val="FFFFFF"/>
                </a:solidFill>
                <a:latin typeface="Arial MT Pro"/>
                <a:ea typeface="Arial MT Pro"/>
                <a:cs typeface="Arial MT Pro"/>
                <a:sym typeface="Arial MT Pro"/>
              </a:rPr>
              <a:t>The need for a clear and visionary education strategy to keep delivering this standard of care is vital. We need to ensure the care given is clinically excellent as well as compassionate, taking into account the individual needs of patients and their families. The Education Strategy for 2025–2028 is critical to ensure we keep delivering a fantastic level of care, especially for those individuals who require blood transfusions not just to live, but to thrive. </a:t>
            </a:r>
          </a:p>
          <a:p>
            <a:pPr algn="l">
              <a:lnSpc>
                <a:spcPts val="3056"/>
              </a:lnSpc>
            </a:pPr>
            <a:endParaRPr lang="en-US" sz="2183">
              <a:solidFill>
                <a:srgbClr val="FFFFFF"/>
              </a:solidFill>
              <a:latin typeface="Arial MT Pro"/>
              <a:ea typeface="Arial MT Pro"/>
              <a:cs typeface="Arial MT Pro"/>
              <a:sym typeface="Arial MT Pro"/>
            </a:endParaRPr>
          </a:p>
          <a:p>
            <a:pPr algn="l">
              <a:lnSpc>
                <a:spcPts val="3056"/>
              </a:lnSpc>
              <a:spcBef>
                <a:spcPct val="0"/>
              </a:spcBef>
            </a:pPr>
            <a:r>
              <a:rPr lang="en-US" sz="2183" b="1" i="1">
                <a:solidFill>
                  <a:srgbClr val="FFFFFF"/>
                </a:solidFill>
                <a:latin typeface="Arial MT Pro Bold Italics"/>
                <a:ea typeface="Arial MT Pro Bold Italics"/>
                <a:cs typeface="Arial MT Pro Bold Italics"/>
                <a:sym typeface="Arial MT Pro Bold Italics"/>
              </a:rPr>
              <a:t>Jemin Popat - Patient Representative to BHNOG</a:t>
            </a:r>
          </a:p>
        </p:txBody>
      </p:sp>
      <p:sp>
        <p:nvSpPr>
          <p:cNvPr id="13" name="TextBox 13"/>
          <p:cNvSpPr txBox="1"/>
          <p:nvPr/>
        </p:nvSpPr>
        <p:spPr>
          <a:xfrm>
            <a:off x="2518930" y="2599478"/>
            <a:ext cx="8103730" cy="4992794"/>
          </a:xfrm>
          <a:prstGeom prst="rect">
            <a:avLst/>
          </a:prstGeom>
        </p:spPr>
        <p:txBody>
          <a:bodyPr lIns="0" tIns="0" rIns="0" bIns="0" rtlCol="0" anchor="t">
            <a:spAutoFit/>
          </a:bodyPr>
          <a:lstStyle/>
          <a:p>
            <a:pPr algn="l">
              <a:lnSpc>
                <a:spcPts val="3056"/>
              </a:lnSpc>
            </a:pPr>
            <a:r>
              <a:rPr lang="en-US" sz="2183" dirty="0">
                <a:solidFill>
                  <a:srgbClr val="FFFFFF"/>
                </a:solidFill>
                <a:latin typeface="Arial MT Pro"/>
                <a:ea typeface="Arial MT Pro"/>
                <a:cs typeface="Arial MT Pro"/>
                <a:sym typeface="Arial MT Pro"/>
              </a:rPr>
              <a:t> </a:t>
            </a:r>
          </a:p>
          <a:p>
            <a:pPr algn="l">
              <a:lnSpc>
                <a:spcPts val="3056"/>
              </a:lnSpc>
            </a:pPr>
            <a:endParaRPr lang="en-US" sz="2183" dirty="0">
              <a:solidFill>
                <a:srgbClr val="FFFFFF"/>
              </a:solidFill>
              <a:latin typeface="Arial MT Pro"/>
              <a:ea typeface="Arial MT Pro"/>
              <a:cs typeface="Arial MT Pro"/>
              <a:sym typeface="Arial MT Pro"/>
            </a:endParaRPr>
          </a:p>
          <a:p>
            <a:pPr algn="l">
              <a:lnSpc>
                <a:spcPts val="3056"/>
              </a:lnSpc>
            </a:pPr>
            <a:r>
              <a:rPr lang="en-US" sz="2183" dirty="0">
                <a:solidFill>
                  <a:srgbClr val="FFFFFF"/>
                </a:solidFill>
                <a:latin typeface="Arial MT Pro"/>
                <a:ea typeface="Arial MT Pro"/>
                <a:cs typeface="Arial MT Pro"/>
                <a:sym typeface="Arial MT Pro"/>
              </a:rPr>
              <a:t>Behind every bag of blood is the generosity of a donor and the talent of a medical team. Those needing blood place themselves in the hands of care providers whom they have faith in. They have faith that the person looking after them during the transfusion is well-trained, informed and confident in the treatment they are providing. Mostly, they feel reassured that they are safe and well looked after. </a:t>
            </a:r>
          </a:p>
          <a:p>
            <a:pPr algn="l">
              <a:lnSpc>
                <a:spcPts val="3056"/>
              </a:lnSpc>
            </a:pPr>
            <a:r>
              <a:rPr lang="en-US" sz="2183" dirty="0">
                <a:solidFill>
                  <a:srgbClr val="FFFFFF"/>
                </a:solidFill>
                <a:latin typeface="Arial MT Pro"/>
                <a:ea typeface="Arial MT Pro"/>
                <a:cs typeface="Arial MT Pro"/>
                <a:sym typeface="Arial MT Pro"/>
              </a:rPr>
              <a:t> </a:t>
            </a:r>
          </a:p>
          <a:p>
            <a:pPr algn="l">
              <a:lnSpc>
                <a:spcPts val="3056"/>
              </a:lnSpc>
            </a:pPr>
            <a:endParaRPr lang="en-US" sz="2183" dirty="0">
              <a:solidFill>
                <a:srgbClr val="FFFFFF"/>
              </a:solidFill>
              <a:latin typeface="Arial MT Pro"/>
              <a:ea typeface="Arial MT Pro"/>
              <a:cs typeface="Arial MT Pro"/>
              <a:sym typeface="Arial MT Pro"/>
            </a:endParaRPr>
          </a:p>
          <a:p>
            <a:pPr algn="l">
              <a:lnSpc>
                <a:spcPts val="3056"/>
              </a:lnSpc>
            </a:pPr>
            <a:endParaRPr lang="en-US" sz="2183" dirty="0">
              <a:solidFill>
                <a:srgbClr val="FFFFFF"/>
              </a:solidFill>
              <a:latin typeface="Arial MT Pro"/>
              <a:ea typeface="Arial MT Pro"/>
              <a:cs typeface="Arial MT Pro"/>
              <a:sym typeface="Arial MT Pro"/>
            </a:endParaRPr>
          </a:p>
          <a:p>
            <a:pPr algn="l">
              <a:lnSpc>
                <a:spcPts val="3056"/>
              </a:lnSpc>
              <a:spcBef>
                <a:spcPct val="0"/>
              </a:spcBef>
            </a:pPr>
            <a:endParaRPr lang="en-US" sz="2183" dirty="0">
              <a:solidFill>
                <a:srgbClr val="FFFFFF"/>
              </a:solidFill>
              <a:latin typeface="Arial MT Pro"/>
              <a:ea typeface="Arial MT Pro"/>
              <a:cs typeface="Arial MT Pro"/>
              <a:sym typeface="Arial MT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1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39000"/>
            </a:blip>
            <a:stretch>
              <a:fillRect t="-9222" b="-9222"/>
            </a:stretch>
          </a:blipFill>
        </p:spPr>
        <p:txBody>
          <a:bodyPr/>
          <a:lstStyle/>
          <a:p>
            <a:endParaRPr lang="en-GB"/>
          </a:p>
        </p:txBody>
      </p:sp>
      <p:sp>
        <p:nvSpPr>
          <p:cNvPr id="6" name="TextBox 6"/>
          <p:cNvSpPr txBox="1"/>
          <p:nvPr/>
        </p:nvSpPr>
        <p:spPr>
          <a:xfrm>
            <a:off x="1559029" y="266482"/>
            <a:ext cx="15474583" cy="1164754"/>
          </a:xfrm>
          <a:prstGeom prst="rect">
            <a:avLst/>
          </a:prstGeom>
        </p:spPr>
        <p:txBody>
          <a:bodyPr lIns="0" tIns="0" rIns="0" bIns="0" rtlCol="0" anchor="t">
            <a:spAutoFit/>
          </a:bodyPr>
          <a:lstStyle/>
          <a:p>
            <a:pPr algn="ctr">
              <a:lnSpc>
                <a:spcPts val="7688"/>
              </a:lnSpc>
            </a:pPr>
            <a:r>
              <a:rPr lang="en-US" sz="7612" b="1" spc="-372">
                <a:solidFill>
                  <a:srgbClr val="951333"/>
                </a:solidFill>
                <a:latin typeface="Arial MT Pro Bold"/>
                <a:ea typeface="Arial MT Pro Bold"/>
                <a:cs typeface="Arial MT Pro Bold"/>
                <a:sym typeface="Arial MT Pro Bold"/>
              </a:rPr>
              <a:t>Our Priority Groups</a:t>
            </a:r>
          </a:p>
        </p:txBody>
      </p:sp>
      <p:grpSp>
        <p:nvGrpSpPr>
          <p:cNvPr id="35" name="Group 34">
            <a:extLst>
              <a:ext uri="{FF2B5EF4-FFF2-40B4-BE49-F238E27FC236}">
                <a16:creationId xmlns:a16="http://schemas.microsoft.com/office/drawing/2014/main" id="{02186A28-7C6F-8DA4-DD01-0F630B683BE5}"/>
              </a:ext>
            </a:extLst>
          </p:cNvPr>
          <p:cNvGrpSpPr/>
          <p:nvPr/>
        </p:nvGrpSpPr>
        <p:grpSpPr>
          <a:xfrm>
            <a:off x="834282" y="1431236"/>
            <a:ext cx="4744889" cy="3229474"/>
            <a:chOff x="834282" y="1431236"/>
            <a:chExt cx="4744889" cy="3229474"/>
          </a:xfrm>
        </p:grpSpPr>
        <p:grpSp>
          <p:nvGrpSpPr>
            <p:cNvPr id="3" name="Group 3"/>
            <p:cNvGrpSpPr/>
            <p:nvPr/>
          </p:nvGrpSpPr>
          <p:grpSpPr>
            <a:xfrm>
              <a:off x="834282" y="1431236"/>
              <a:ext cx="4744889" cy="3229474"/>
              <a:chOff x="0" y="0"/>
              <a:chExt cx="1123151" cy="764441"/>
            </a:xfrm>
          </p:grpSpPr>
          <p:sp>
            <p:nvSpPr>
              <p:cNvPr id="4" name="Freeform 4"/>
              <p:cNvSpPr/>
              <p:nvPr/>
            </p:nvSpPr>
            <p:spPr>
              <a:xfrm>
                <a:off x="0" y="0"/>
                <a:ext cx="1123151" cy="764441"/>
              </a:xfrm>
              <a:custGeom>
                <a:avLst/>
                <a:gdLst/>
                <a:ahLst/>
                <a:cxnLst/>
                <a:rect l="l" t="t" r="r" b="b"/>
                <a:pathLst>
                  <a:path w="1123151" h="764441">
                    <a:moveTo>
                      <a:pt x="45686" y="0"/>
                    </a:moveTo>
                    <a:lnTo>
                      <a:pt x="1077465" y="0"/>
                    </a:lnTo>
                    <a:cubicBezTo>
                      <a:pt x="1089581" y="0"/>
                      <a:pt x="1101202" y="4813"/>
                      <a:pt x="1109770" y="13381"/>
                    </a:cubicBezTo>
                    <a:cubicBezTo>
                      <a:pt x="1118337" y="21949"/>
                      <a:pt x="1123151" y="33569"/>
                      <a:pt x="1123151" y="45686"/>
                    </a:cubicBezTo>
                    <a:lnTo>
                      <a:pt x="1123151" y="718755"/>
                    </a:lnTo>
                    <a:cubicBezTo>
                      <a:pt x="1123151" y="743986"/>
                      <a:pt x="1102696" y="764441"/>
                      <a:pt x="1077465" y="764441"/>
                    </a:cubicBezTo>
                    <a:lnTo>
                      <a:pt x="45686" y="764441"/>
                    </a:lnTo>
                    <a:cubicBezTo>
                      <a:pt x="20454" y="764441"/>
                      <a:pt x="0" y="743986"/>
                      <a:pt x="0" y="718755"/>
                    </a:cubicBezTo>
                    <a:lnTo>
                      <a:pt x="0" y="45686"/>
                    </a:lnTo>
                    <a:cubicBezTo>
                      <a:pt x="0" y="20454"/>
                      <a:pt x="20454" y="0"/>
                      <a:pt x="45686" y="0"/>
                    </a:cubicBezTo>
                    <a:close/>
                  </a:path>
                </a:pathLst>
              </a:custGeom>
              <a:solidFill>
                <a:srgbClr val="951333">
                  <a:alpha val="64706"/>
                </a:srgbClr>
              </a:solidFill>
              <a:ln cap="rnd">
                <a:noFill/>
                <a:prstDash val="solid"/>
                <a:round/>
              </a:ln>
            </p:spPr>
            <p:txBody>
              <a:bodyPr/>
              <a:lstStyle/>
              <a:p>
                <a:endParaRPr lang="en-GB"/>
              </a:p>
            </p:txBody>
          </p:sp>
          <p:sp>
            <p:nvSpPr>
              <p:cNvPr id="5" name="TextBox 5"/>
              <p:cNvSpPr txBox="1"/>
              <p:nvPr/>
            </p:nvSpPr>
            <p:spPr>
              <a:xfrm>
                <a:off x="0" y="-76200"/>
                <a:ext cx="1123151" cy="840641"/>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195992" y="2346961"/>
              <a:ext cx="4021468" cy="1637030"/>
            </a:xfrm>
            <a:prstGeom prst="rect">
              <a:avLst/>
            </a:prstGeom>
          </p:spPr>
          <p:txBody>
            <a:bodyPr lIns="0" tIns="0" rIns="0" bIns="0" rtlCol="0" anchor="t">
              <a:spAutoFit/>
            </a:bodyPr>
            <a:lstStyle/>
            <a:p>
              <a:pPr marL="496571" lvl="1" indent="-248285" algn="l">
                <a:lnSpc>
                  <a:spcPts val="3220"/>
                </a:lnSpc>
                <a:buFont typeface="Arial"/>
                <a:buChar char="•"/>
              </a:pPr>
              <a:r>
                <a:rPr lang="en-US" sz="2300" dirty="0">
                  <a:solidFill>
                    <a:srgbClr val="EFEFEF">
                      <a:alpha val="80000"/>
                    </a:srgbClr>
                  </a:solidFill>
                  <a:latin typeface="Arial MT Pro"/>
                  <a:ea typeface="Arial MT Pro"/>
                  <a:cs typeface="Arial MT Pro"/>
                  <a:sym typeface="Arial MT Pro"/>
                </a:rPr>
                <a:t>Foundation Programme.</a:t>
              </a:r>
            </a:p>
            <a:p>
              <a:pPr algn="l">
                <a:lnSpc>
                  <a:spcPts val="3220"/>
                </a:lnSpc>
              </a:pPr>
              <a:endParaRPr lang="en-US" sz="2300" dirty="0">
                <a:solidFill>
                  <a:srgbClr val="EFEFEF">
                    <a:alpha val="80000"/>
                  </a:srgbClr>
                </a:solidFill>
                <a:latin typeface="Arial MT Pro"/>
                <a:ea typeface="Arial MT Pro"/>
                <a:cs typeface="Arial MT Pro"/>
                <a:sym typeface="Arial MT Pro"/>
              </a:endParaRPr>
            </a:p>
            <a:p>
              <a:pPr marL="496571" lvl="1" indent="-248285" algn="l">
                <a:lnSpc>
                  <a:spcPts val="3220"/>
                </a:lnSpc>
                <a:spcBef>
                  <a:spcPct val="0"/>
                </a:spcBef>
                <a:buFont typeface="Arial"/>
                <a:buChar char="•"/>
              </a:pPr>
              <a:r>
                <a:rPr lang="en-US" sz="2300" dirty="0">
                  <a:solidFill>
                    <a:srgbClr val="EFEFEF">
                      <a:alpha val="80000"/>
                    </a:srgbClr>
                  </a:solidFill>
                  <a:latin typeface="Arial MT Pro"/>
                  <a:ea typeface="Arial MT Pro"/>
                  <a:cs typeface="Arial MT Pro"/>
                  <a:sym typeface="Arial MT Pro"/>
                </a:rPr>
                <a:t>Undergraduate Medical School Programme.</a:t>
              </a:r>
            </a:p>
          </p:txBody>
        </p:sp>
        <p:sp>
          <p:nvSpPr>
            <p:cNvPr id="8" name="TextBox 8"/>
            <p:cNvSpPr txBox="1"/>
            <p:nvPr/>
          </p:nvSpPr>
          <p:spPr>
            <a:xfrm>
              <a:off x="1380721" y="1572601"/>
              <a:ext cx="3652010" cy="581025"/>
            </a:xfrm>
            <a:prstGeom prst="rect">
              <a:avLst/>
            </a:prstGeom>
          </p:spPr>
          <p:txBody>
            <a:bodyPr lIns="0" tIns="0" rIns="0" bIns="0" rtlCol="0" anchor="t">
              <a:spAutoFit/>
            </a:bodyPr>
            <a:lstStyle/>
            <a:p>
              <a:pPr algn="l">
                <a:lnSpc>
                  <a:spcPts val="4200"/>
                </a:lnSpc>
              </a:pPr>
              <a:r>
                <a:rPr lang="en-US" sz="3000" b="1" dirty="0">
                  <a:solidFill>
                    <a:srgbClr val="EFEFEF"/>
                  </a:solidFill>
                  <a:latin typeface="Arial MT Pro Bold"/>
                  <a:ea typeface="Arial MT Pro Bold"/>
                  <a:cs typeface="Arial MT Pro Bold"/>
                  <a:sym typeface="Arial MT Pro Bold"/>
                </a:rPr>
                <a:t>Priority 1 - Medical</a:t>
              </a:r>
            </a:p>
          </p:txBody>
        </p:sp>
      </p:grpSp>
      <p:grpSp>
        <p:nvGrpSpPr>
          <p:cNvPr id="36" name="Group 35">
            <a:extLst>
              <a:ext uri="{FF2B5EF4-FFF2-40B4-BE49-F238E27FC236}">
                <a16:creationId xmlns:a16="http://schemas.microsoft.com/office/drawing/2014/main" id="{2ACBF26E-7C19-A3FB-F1B6-EC09C244E9EE}"/>
              </a:ext>
            </a:extLst>
          </p:cNvPr>
          <p:cNvGrpSpPr/>
          <p:nvPr/>
        </p:nvGrpSpPr>
        <p:grpSpPr>
          <a:xfrm>
            <a:off x="6510282" y="1431236"/>
            <a:ext cx="4744889" cy="3229474"/>
            <a:chOff x="6510282" y="1431236"/>
            <a:chExt cx="4744889" cy="3229474"/>
          </a:xfrm>
        </p:grpSpPr>
        <p:grpSp>
          <p:nvGrpSpPr>
            <p:cNvPr id="9" name="Group 9"/>
            <p:cNvGrpSpPr/>
            <p:nvPr/>
          </p:nvGrpSpPr>
          <p:grpSpPr>
            <a:xfrm>
              <a:off x="6510282" y="1431236"/>
              <a:ext cx="4744889" cy="3229474"/>
              <a:chOff x="0" y="0"/>
              <a:chExt cx="1123151" cy="764441"/>
            </a:xfrm>
          </p:grpSpPr>
          <p:sp>
            <p:nvSpPr>
              <p:cNvPr id="10" name="Freeform 10"/>
              <p:cNvSpPr/>
              <p:nvPr/>
            </p:nvSpPr>
            <p:spPr>
              <a:xfrm>
                <a:off x="0" y="0"/>
                <a:ext cx="1123151" cy="764441"/>
              </a:xfrm>
              <a:custGeom>
                <a:avLst/>
                <a:gdLst/>
                <a:ahLst/>
                <a:cxnLst/>
                <a:rect l="l" t="t" r="r" b="b"/>
                <a:pathLst>
                  <a:path w="1123151" h="764441">
                    <a:moveTo>
                      <a:pt x="45686" y="0"/>
                    </a:moveTo>
                    <a:lnTo>
                      <a:pt x="1077465" y="0"/>
                    </a:lnTo>
                    <a:cubicBezTo>
                      <a:pt x="1089581" y="0"/>
                      <a:pt x="1101202" y="4813"/>
                      <a:pt x="1109770" y="13381"/>
                    </a:cubicBezTo>
                    <a:cubicBezTo>
                      <a:pt x="1118337" y="21949"/>
                      <a:pt x="1123151" y="33569"/>
                      <a:pt x="1123151" y="45686"/>
                    </a:cubicBezTo>
                    <a:lnTo>
                      <a:pt x="1123151" y="718755"/>
                    </a:lnTo>
                    <a:cubicBezTo>
                      <a:pt x="1123151" y="743986"/>
                      <a:pt x="1102696" y="764441"/>
                      <a:pt x="1077465" y="764441"/>
                    </a:cubicBezTo>
                    <a:lnTo>
                      <a:pt x="45686" y="764441"/>
                    </a:lnTo>
                    <a:cubicBezTo>
                      <a:pt x="20454" y="764441"/>
                      <a:pt x="0" y="743986"/>
                      <a:pt x="0" y="718755"/>
                    </a:cubicBezTo>
                    <a:lnTo>
                      <a:pt x="0" y="45686"/>
                    </a:lnTo>
                    <a:cubicBezTo>
                      <a:pt x="0" y="20454"/>
                      <a:pt x="20454" y="0"/>
                      <a:pt x="45686" y="0"/>
                    </a:cubicBezTo>
                    <a:close/>
                  </a:path>
                </a:pathLst>
              </a:custGeom>
              <a:solidFill>
                <a:srgbClr val="951333">
                  <a:alpha val="64706"/>
                </a:srgbClr>
              </a:solidFill>
              <a:ln cap="rnd">
                <a:noFill/>
                <a:prstDash val="solid"/>
                <a:round/>
              </a:ln>
            </p:spPr>
            <p:txBody>
              <a:bodyPr/>
              <a:lstStyle/>
              <a:p>
                <a:endParaRPr lang="en-GB"/>
              </a:p>
            </p:txBody>
          </p:sp>
          <p:sp>
            <p:nvSpPr>
              <p:cNvPr id="11" name="TextBox 11"/>
              <p:cNvSpPr txBox="1"/>
              <p:nvPr/>
            </p:nvSpPr>
            <p:spPr>
              <a:xfrm>
                <a:off x="0" y="-76200"/>
                <a:ext cx="1123151" cy="840641"/>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6720447" y="2189982"/>
              <a:ext cx="4294495" cy="1637030"/>
            </a:xfrm>
            <a:prstGeom prst="rect">
              <a:avLst/>
            </a:prstGeom>
          </p:spPr>
          <p:txBody>
            <a:bodyPr lIns="0" tIns="0" rIns="0" bIns="0" rtlCol="0" anchor="t">
              <a:spAutoFit/>
            </a:bodyPr>
            <a:lstStyle/>
            <a:p>
              <a:pPr marL="496571" lvl="1" indent="-248285" algn="l">
                <a:lnSpc>
                  <a:spcPts val="3220"/>
                </a:lnSpc>
                <a:buFont typeface="Arial"/>
                <a:buChar char="•"/>
              </a:pPr>
              <a:r>
                <a:rPr lang="en-US" sz="2300" dirty="0">
                  <a:solidFill>
                    <a:srgbClr val="EFEFEF">
                      <a:alpha val="80000"/>
                    </a:srgbClr>
                  </a:solidFill>
                  <a:latin typeface="Arial MT Pro"/>
                  <a:ea typeface="Arial MT Pro"/>
                  <a:cs typeface="Arial MT Pro"/>
                  <a:sym typeface="Arial MT Pro"/>
                </a:rPr>
                <a:t>Undergraduate Education aligned with professional requirements and signals from SHOT incident reporting </a:t>
              </a:r>
            </a:p>
          </p:txBody>
        </p:sp>
        <p:sp>
          <p:nvSpPr>
            <p:cNvPr id="13" name="TextBox 13"/>
            <p:cNvSpPr txBox="1"/>
            <p:nvPr/>
          </p:nvSpPr>
          <p:spPr>
            <a:xfrm>
              <a:off x="6748082" y="1555990"/>
              <a:ext cx="4271446" cy="581025"/>
            </a:xfrm>
            <a:prstGeom prst="rect">
              <a:avLst/>
            </a:prstGeom>
          </p:spPr>
          <p:txBody>
            <a:bodyPr lIns="0" tIns="0" rIns="0" bIns="0" rtlCol="0" anchor="t">
              <a:spAutoFit/>
            </a:bodyPr>
            <a:lstStyle/>
            <a:p>
              <a:pPr algn="l">
                <a:lnSpc>
                  <a:spcPts val="4200"/>
                </a:lnSpc>
              </a:pPr>
              <a:r>
                <a:rPr lang="en-US" sz="3000" b="1">
                  <a:solidFill>
                    <a:srgbClr val="EFEFEF"/>
                  </a:solidFill>
                  <a:latin typeface="Arial MT Pro Bold"/>
                  <a:ea typeface="Arial MT Pro Bold"/>
                  <a:cs typeface="Arial MT Pro Bold"/>
                  <a:sym typeface="Arial MT Pro Bold"/>
                </a:rPr>
                <a:t>Priority 2 - Midwifery </a:t>
              </a:r>
            </a:p>
          </p:txBody>
        </p:sp>
      </p:grpSp>
      <p:grpSp>
        <p:nvGrpSpPr>
          <p:cNvPr id="37" name="Group 36">
            <a:extLst>
              <a:ext uri="{FF2B5EF4-FFF2-40B4-BE49-F238E27FC236}">
                <a16:creationId xmlns:a16="http://schemas.microsoft.com/office/drawing/2014/main" id="{7B92C822-2B1C-CA63-1B9A-DD244A6DE80C}"/>
              </a:ext>
            </a:extLst>
          </p:cNvPr>
          <p:cNvGrpSpPr/>
          <p:nvPr/>
        </p:nvGrpSpPr>
        <p:grpSpPr>
          <a:xfrm>
            <a:off x="12255295" y="1431236"/>
            <a:ext cx="4744889" cy="3229474"/>
            <a:chOff x="12255295" y="1431236"/>
            <a:chExt cx="4744889" cy="3229474"/>
          </a:xfrm>
        </p:grpSpPr>
        <p:grpSp>
          <p:nvGrpSpPr>
            <p:cNvPr id="14" name="Group 14"/>
            <p:cNvGrpSpPr/>
            <p:nvPr/>
          </p:nvGrpSpPr>
          <p:grpSpPr>
            <a:xfrm>
              <a:off x="12255295" y="1431236"/>
              <a:ext cx="4744889" cy="3229474"/>
              <a:chOff x="0" y="0"/>
              <a:chExt cx="1123151" cy="764441"/>
            </a:xfrm>
          </p:grpSpPr>
          <p:sp>
            <p:nvSpPr>
              <p:cNvPr id="15" name="Freeform 15"/>
              <p:cNvSpPr/>
              <p:nvPr/>
            </p:nvSpPr>
            <p:spPr>
              <a:xfrm>
                <a:off x="0" y="0"/>
                <a:ext cx="1123151" cy="764441"/>
              </a:xfrm>
              <a:custGeom>
                <a:avLst/>
                <a:gdLst/>
                <a:ahLst/>
                <a:cxnLst/>
                <a:rect l="l" t="t" r="r" b="b"/>
                <a:pathLst>
                  <a:path w="1123151" h="764441">
                    <a:moveTo>
                      <a:pt x="45686" y="0"/>
                    </a:moveTo>
                    <a:lnTo>
                      <a:pt x="1077465" y="0"/>
                    </a:lnTo>
                    <a:cubicBezTo>
                      <a:pt x="1089581" y="0"/>
                      <a:pt x="1101202" y="4813"/>
                      <a:pt x="1109770" y="13381"/>
                    </a:cubicBezTo>
                    <a:cubicBezTo>
                      <a:pt x="1118337" y="21949"/>
                      <a:pt x="1123151" y="33569"/>
                      <a:pt x="1123151" y="45686"/>
                    </a:cubicBezTo>
                    <a:lnTo>
                      <a:pt x="1123151" y="718755"/>
                    </a:lnTo>
                    <a:cubicBezTo>
                      <a:pt x="1123151" y="743986"/>
                      <a:pt x="1102696" y="764441"/>
                      <a:pt x="1077465" y="764441"/>
                    </a:cubicBezTo>
                    <a:lnTo>
                      <a:pt x="45686" y="764441"/>
                    </a:lnTo>
                    <a:cubicBezTo>
                      <a:pt x="20454" y="764441"/>
                      <a:pt x="0" y="743986"/>
                      <a:pt x="0" y="718755"/>
                    </a:cubicBezTo>
                    <a:lnTo>
                      <a:pt x="0" y="45686"/>
                    </a:lnTo>
                    <a:cubicBezTo>
                      <a:pt x="0" y="20454"/>
                      <a:pt x="20454" y="0"/>
                      <a:pt x="45686" y="0"/>
                    </a:cubicBezTo>
                    <a:close/>
                  </a:path>
                </a:pathLst>
              </a:custGeom>
              <a:solidFill>
                <a:srgbClr val="951333">
                  <a:alpha val="64706"/>
                </a:srgbClr>
              </a:solidFill>
              <a:ln cap="rnd">
                <a:noFill/>
                <a:prstDash val="solid"/>
                <a:round/>
              </a:ln>
            </p:spPr>
            <p:txBody>
              <a:bodyPr/>
              <a:lstStyle/>
              <a:p>
                <a:endParaRPr lang="en-GB"/>
              </a:p>
            </p:txBody>
          </p:sp>
          <p:sp>
            <p:nvSpPr>
              <p:cNvPr id="16" name="TextBox 16"/>
              <p:cNvSpPr txBox="1"/>
              <p:nvPr/>
            </p:nvSpPr>
            <p:spPr>
              <a:xfrm>
                <a:off x="0" y="-76200"/>
                <a:ext cx="1123151" cy="840641"/>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12255295" y="2189982"/>
              <a:ext cx="4575379" cy="1637030"/>
            </a:xfrm>
            <a:prstGeom prst="rect">
              <a:avLst/>
            </a:prstGeom>
          </p:spPr>
          <p:txBody>
            <a:bodyPr lIns="0" tIns="0" rIns="0" bIns="0" rtlCol="0" anchor="t">
              <a:spAutoFit/>
            </a:bodyPr>
            <a:lstStyle/>
            <a:p>
              <a:pPr marL="496571" lvl="1" indent="-248285" algn="l">
                <a:lnSpc>
                  <a:spcPts val="3220"/>
                </a:lnSpc>
                <a:buFont typeface="Arial"/>
                <a:buChar char="•"/>
              </a:pPr>
              <a:r>
                <a:rPr lang="en-US" sz="2300">
                  <a:solidFill>
                    <a:srgbClr val="EFEFEF">
                      <a:alpha val="80000"/>
                    </a:srgbClr>
                  </a:solidFill>
                  <a:latin typeface="Arial MT Pro"/>
                  <a:ea typeface="Arial MT Pro"/>
                  <a:cs typeface="Arial MT Pro"/>
                  <a:sym typeface="Arial MT Pro"/>
                </a:rPr>
                <a:t>Undergraduate Education: Education package needs revision &amp; engagement to embed across Wales</a:t>
              </a:r>
            </a:p>
          </p:txBody>
        </p:sp>
        <p:sp>
          <p:nvSpPr>
            <p:cNvPr id="18" name="TextBox 18"/>
            <p:cNvSpPr txBox="1"/>
            <p:nvPr/>
          </p:nvSpPr>
          <p:spPr>
            <a:xfrm>
              <a:off x="12879164" y="1555990"/>
              <a:ext cx="3497151" cy="581025"/>
            </a:xfrm>
            <a:prstGeom prst="rect">
              <a:avLst/>
            </a:prstGeom>
          </p:spPr>
          <p:txBody>
            <a:bodyPr lIns="0" tIns="0" rIns="0" bIns="0" rtlCol="0" anchor="t">
              <a:spAutoFit/>
            </a:bodyPr>
            <a:lstStyle/>
            <a:p>
              <a:pPr algn="l">
                <a:lnSpc>
                  <a:spcPts val="4200"/>
                </a:lnSpc>
              </a:pPr>
              <a:r>
                <a:rPr lang="en-US" sz="3000" b="1">
                  <a:solidFill>
                    <a:srgbClr val="EFEFEF"/>
                  </a:solidFill>
                  <a:latin typeface="Arial MT Pro Bold"/>
                  <a:ea typeface="Arial MT Pro Bold"/>
                  <a:cs typeface="Arial MT Pro Bold"/>
                  <a:sym typeface="Arial MT Pro Bold"/>
                </a:rPr>
                <a:t>Priority 3 - Nursing</a:t>
              </a:r>
            </a:p>
          </p:txBody>
        </p:sp>
      </p:grpSp>
      <p:sp>
        <p:nvSpPr>
          <p:cNvPr id="19" name="Freeform 19"/>
          <p:cNvSpPr/>
          <p:nvPr/>
        </p:nvSpPr>
        <p:spPr>
          <a:xfrm>
            <a:off x="4443" y="0"/>
            <a:ext cx="2383216" cy="791150"/>
          </a:xfrm>
          <a:custGeom>
            <a:avLst/>
            <a:gdLst/>
            <a:ahLst/>
            <a:cxnLst/>
            <a:rect l="l" t="t" r="r" b="b"/>
            <a:pathLst>
              <a:path w="2383216" h="791150">
                <a:moveTo>
                  <a:pt x="0" y="0"/>
                </a:moveTo>
                <a:lnTo>
                  <a:pt x="2383217" y="0"/>
                </a:lnTo>
                <a:lnTo>
                  <a:pt x="2383217" y="791150"/>
                </a:lnTo>
                <a:lnTo>
                  <a:pt x="0" y="791150"/>
                </a:lnTo>
                <a:lnTo>
                  <a:pt x="0" y="0"/>
                </a:lnTo>
                <a:close/>
              </a:path>
            </a:pathLst>
          </a:custGeom>
          <a:blipFill>
            <a:blip r:embed="rId4"/>
            <a:stretch>
              <a:fillRect/>
            </a:stretch>
          </a:blipFill>
        </p:spPr>
        <p:txBody>
          <a:bodyPr/>
          <a:lstStyle/>
          <a:p>
            <a:endParaRPr lang="en-GB"/>
          </a:p>
        </p:txBody>
      </p:sp>
      <p:grpSp>
        <p:nvGrpSpPr>
          <p:cNvPr id="38" name="Group 37">
            <a:extLst>
              <a:ext uri="{FF2B5EF4-FFF2-40B4-BE49-F238E27FC236}">
                <a16:creationId xmlns:a16="http://schemas.microsoft.com/office/drawing/2014/main" id="{159BAE86-120D-2B2F-CCEC-34CE7D3744D1}"/>
              </a:ext>
            </a:extLst>
          </p:cNvPr>
          <p:cNvGrpSpPr/>
          <p:nvPr/>
        </p:nvGrpSpPr>
        <p:grpSpPr>
          <a:xfrm>
            <a:off x="800854" y="5787579"/>
            <a:ext cx="4744889" cy="3638113"/>
            <a:chOff x="800854" y="5787579"/>
            <a:chExt cx="4744889" cy="3638113"/>
          </a:xfrm>
        </p:grpSpPr>
        <p:grpSp>
          <p:nvGrpSpPr>
            <p:cNvPr id="20" name="Group 20"/>
            <p:cNvGrpSpPr/>
            <p:nvPr/>
          </p:nvGrpSpPr>
          <p:grpSpPr>
            <a:xfrm>
              <a:off x="800854" y="5787579"/>
              <a:ext cx="4744889" cy="3638113"/>
              <a:chOff x="0" y="0"/>
              <a:chExt cx="1123151" cy="861168"/>
            </a:xfrm>
          </p:grpSpPr>
          <p:sp>
            <p:nvSpPr>
              <p:cNvPr id="21" name="Freeform 21"/>
              <p:cNvSpPr/>
              <p:nvPr/>
            </p:nvSpPr>
            <p:spPr>
              <a:xfrm>
                <a:off x="0" y="0"/>
                <a:ext cx="1123151" cy="861168"/>
              </a:xfrm>
              <a:custGeom>
                <a:avLst/>
                <a:gdLst/>
                <a:ahLst/>
                <a:cxnLst/>
                <a:rect l="l" t="t" r="r" b="b"/>
                <a:pathLst>
                  <a:path w="1123151" h="861168">
                    <a:moveTo>
                      <a:pt x="45686" y="0"/>
                    </a:moveTo>
                    <a:lnTo>
                      <a:pt x="1077465" y="0"/>
                    </a:lnTo>
                    <a:cubicBezTo>
                      <a:pt x="1089581" y="0"/>
                      <a:pt x="1101202" y="4813"/>
                      <a:pt x="1109770" y="13381"/>
                    </a:cubicBezTo>
                    <a:cubicBezTo>
                      <a:pt x="1118337" y="21949"/>
                      <a:pt x="1123151" y="33569"/>
                      <a:pt x="1123151" y="45686"/>
                    </a:cubicBezTo>
                    <a:lnTo>
                      <a:pt x="1123151" y="815483"/>
                    </a:lnTo>
                    <a:cubicBezTo>
                      <a:pt x="1123151" y="840714"/>
                      <a:pt x="1102696" y="861168"/>
                      <a:pt x="1077465" y="861168"/>
                    </a:cubicBezTo>
                    <a:lnTo>
                      <a:pt x="45686" y="861168"/>
                    </a:lnTo>
                    <a:cubicBezTo>
                      <a:pt x="20454" y="861168"/>
                      <a:pt x="0" y="840714"/>
                      <a:pt x="0" y="815483"/>
                    </a:cubicBezTo>
                    <a:lnTo>
                      <a:pt x="0" y="45686"/>
                    </a:lnTo>
                    <a:cubicBezTo>
                      <a:pt x="0" y="20454"/>
                      <a:pt x="20454" y="0"/>
                      <a:pt x="45686" y="0"/>
                    </a:cubicBezTo>
                    <a:close/>
                  </a:path>
                </a:pathLst>
              </a:custGeom>
              <a:solidFill>
                <a:srgbClr val="951333">
                  <a:alpha val="64706"/>
                </a:srgbClr>
              </a:solidFill>
              <a:ln cap="rnd">
                <a:noFill/>
                <a:prstDash val="solid"/>
                <a:round/>
              </a:ln>
            </p:spPr>
            <p:txBody>
              <a:bodyPr/>
              <a:lstStyle/>
              <a:p>
                <a:endParaRPr lang="en-GB"/>
              </a:p>
            </p:txBody>
          </p:sp>
          <p:sp>
            <p:nvSpPr>
              <p:cNvPr id="22" name="TextBox 22"/>
              <p:cNvSpPr txBox="1"/>
              <p:nvPr/>
            </p:nvSpPr>
            <p:spPr>
              <a:xfrm>
                <a:off x="0" y="-76200"/>
                <a:ext cx="1123151" cy="937368"/>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822971" y="6792982"/>
              <a:ext cx="4559768" cy="1518285"/>
            </a:xfrm>
            <a:prstGeom prst="rect">
              <a:avLst/>
            </a:prstGeom>
          </p:spPr>
          <p:txBody>
            <a:bodyPr lIns="0" tIns="0" rIns="0" bIns="0" rtlCol="0" anchor="t">
              <a:spAutoFit/>
            </a:bodyPr>
            <a:lstStyle/>
            <a:p>
              <a:pPr marL="453390" lvl="1" indent="-226695" algn="l">
                <a:lnSpc>
                  <a:spcPts val="2940"/>
                </a:lnSpc>
                <a:buFont typeface="Arial"/>
                <a:buChar char="•"/>
              </a:pPr>
              <a:r>
                <a:rPr lang="en-US" sz="2100" dirty="0">
                  <a:solidFill>
                    <a:srgbClr val="EFEFEF">
                      <a:alpha val="80000"/>
                    </a:srgbClr>
                  </a:solidFill>
                  <a:latin typeface="Arial MT Pro"/>
                  <a:ea typeface="Arial MT Pro"/>
                  <a:cs typeface="Arial MT Pro"/>
                  <a:sym typeface="Arial MT Pro"/>
                </a:rPr>
                <a:t>Biomedical Scientist Education: Undergraduate education in collaboration with devolved nations</a:t>
              </a:r>
            </a:p>
          </p:txBody>
        </p:sp>
        <p:sp>
          <p:nvSpPr>
            <p:cNvPr id="30" name="TextBox 30"/>
            <p:cNvSpPr txBox="1"/>
            <p:nvPr/>
          </p:nvSpPr>
          <p:spPr>
            <a:xfrm>
              <a:off x="1385393" y="6104529"/>
              <a:ext cx="3997346" cy="581025"/>
            </a:xfrm>
            <a:prstGeom prst="rect">
              <a:avLst/>
            </a:prstGeom>
          </p:spPr>
          <p:txBody>
            <a:bodyPr lIns="0" tIns="0" rIns="0" bIns="0" rtlCol="0" anchor="t">
              <a:spAutoFit/>
            </a:bodyPr>
            <a:lstStyle/>
            <a:p>
              <a:pPr algn="l">
                <a:lnSpc>
                  <a:spcPts val="4200"/>
                </a:lnSpc>
              </a:pPr>
              <a:r>
                <a:rPr lang="en-US" sz="3000" b="1" dirty="0">
                  <a:solidFill>
                    <a:srgbClr val="EFEFEF"/>
                  </a:solidFill>
                  <a:latin typeface="Arial MT Pro Bold"/>
                  <a:ea typeface="Arial MT Pro Bold"/>
                  <a:cs typeface="Arial MT Pro Bold"/>
                  <a:sym typeface="Arial MT Pro Bold"/>
                </a:rPr>
                <a:t>Priority 4 - Scientific</a:t>
              </a:r>
            </a:p>
          </p:txBody>
        </p:sp>
      </p:grpSp>
      <p:grpSp>
        <p:nvGrpSpPr>
          <p:cNvPr id="39" name="Group 38">
            <a:extLst>
              <a:ext uri="{FF2B5EF4-FFF2-40B4-BE49-F238E27FC236}">
                <a16:creationId xmlns:a16="http://schemas.microsoft.com/office/drawing/2014/main" id="{FBCE96EB-667F-4F04-3369-C4A5E62FBF20}"/>
              </a:ext>
            </a:extLst>
          </p:cNvPr>
          <p:cNvGrpSpPr/>
          <p:nvPr/>
        </p:nvGrpSpPr>
        <p:grpSpPr>
          <a:xfrm>
            <a:off x="6544789" y="5770311"/>
            <a:ext cx="4744889" cy="3655381"/>
            <a:chOff x="6544789" y="5770311"/>
            <a:chExt cx="4744889" cy="3655381"/>
          </a:xfrm>
        </p:grpSpPr>
        <p:grpSp>
          <p:nvGrpSpPr>
            <p:cNvPr id="23" name="Group 23"/>
            <p:cNvGrpSpPr/>
            <p:nvPr/>
          </p:nvGrpSpPr>
          <p:grpSpPr>
            <a:xfrm>
              <a:off x="6544789" y="5787579"/>
              <a:ext cx="4744889" cy="3638113"/>
              <a:chOff x="0" y="0"/>
              <a:chExt cx="1123151" cy="861168"/>
            </a:xfrm>
          </p:grpSpPr>
          <p:sp>
            <p:nvSpPr>
              <p:cNvPr id="24" name="Freeform 24"/>
              <p:cNvSpPr/>
              <p:nvPr/>
            </p:nvSpPr>
            <p:spPr>
              <a:xfrm>
                <a:off x="0" y="0"/>
                <a:ext cx="1123151" cy="861168"/>
              </a:xfrm>
              <a:custGeom>
                <a:avLst/>
                <a:gdLst/>
                <a:ahLst/>
                <a:cxnLst/>
                <a:rect l="l" t="t" r="r" b="b"/>
                <a:pathLst>
                  <a:path w="1123151" h="861168">
                    <a:moveTo>
                      <a:pt x="45686" y="0"/>
                    </a:moveTo>
                    <a:lnTo>
                      <a:pt x="1077465" y="0"/>
                    </a:lnTo>
                    <a:cubicBezTo>
                      <a:pt x="1089581" y="0"/>
                      <a:pt x="1101202" y="4813"/>
                      <a:pt x="1109770" y="13381"/>
                    </a:cubicBezTo>
                    <a:cubicBezTo>
                      <a:pt x="1118337" y="21949"/>
                      <a:pt x="1123151" y="33569"/>
                      <a:pt x="1123151" y="45686"/>
                    </a:cubicBezTo>
                    <a:lnTo>
                      <a:pt x="1123151" y="815483"/>
                    </a:lnTo>
                    <a:cubicBezTo>
                      <a:pt x="1123151" y="840714"/>
                      <a:pt x="1102696" y="861168"/>
                      <a:pt x="1077465" y="861168"/>
                    </a:cubicBezTo>
                    <a:lnTo>
                      <a:pt x="45686" y="861168"/>
                    </a:lnTo>
                    <a:cubicBezTo>
                      <a:pt x="20454" y="861168"/>
                      <a:pt x="0" y="840714"/>
                      <a:pt x="0" y="815483"/>
                    </a:cubicBezTo>
                    <a:lnTo>
                      <a:pt x="0" y="45686"/>
                    </a:lnTo>
                    <a:cubicBezTo>
                      <a:pt x="0" y="20454"/>
                      <a:pt x="20454" y="0"/>
                      <a:pt x="45686" y="0"/>
                    </a:cubicBezTo>
                    <a:close/>
                  </a:path>
                </a:pathLst>
              </a:custGeom>
              <a:solidFill>
                <a:srgbClr val="951333">
                  <a:alpha val="55686"/>
                </a:srgbClr>
              </a:solidFill>
              <a:ln cap="rnd">
                <a:noFill/>
                <a:prstDash val="solid"/>
                <a:round/>
              </a:ln>
            </p:spPr>
            <p:txBody>
              <a:bodyPr/>
              <a:lstStyle/>
              <a:p>
                <a:endParaRPr lang="en-GB"/>
              </a:p>
            </p:txBody>
          </p:sp>
          <p:sp>
            <p:nvSpPr>
              <p:cNvPr id="25" name="TextBox 25"/>
              <p:cNvSpPr txBox="1"/>
              <p:nvPr/>
            </p:nvSpPr>
            <p:spPr>
              <a:xfrm>
                <a:off x="0" y="-76200"/>
                <a:ext cx="1123151" cy="937368"/>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6687019" y="6818061"/>
              <a:ext cx="4531251" cy="2261235"/>
            </a:xfrm>
            <a:prstGeom prst="rect">
              <a:avLst/>
            </a:prstGeom>
          </p:spPr>
          <p:txBody>
            <a:bodyPr lIns="0" tIns="0" rIns="0" bIns="0" rtlCol="0" anchor="t">
              <a:spAutoFit/>
            </a:bodyPr>
            <a:lstStyle/>
            <a:p>
              <a:pPr marL="453392" lvl="1" indent="-226696" algn="l">
                <a:lnSpc>
                  <a:spcPts val="2940"/>
                </a:lnSpc>
                <a:buFont typeface="Arial"/>
                <a:buChar char="•"/>
              </a:pPr>
              <a:r>
                <a:rPr lang="en-US" sz="2100" dirty="0">
                  <a:solidFill>
                    <a:srgbClr val="EFEFEF">
                      <a:alpha val="80000"/>
                    </a:srgbClr>
                  </a:solidFill>
                  <a:latin typeface="Arial MT Pro"/>
                  <a:ea typeface="Arial MT Pro"/>
                  <a:cs typeface="Arial MT Pro"/>
                  <a:sym typeface="Arial MT Pro"/>
                </a:rPr>
                <a:t>Equip appropriate HCPs  to take on the responsibility for the clinical decision to </a:t>
              </a:r>
              <a:r>
                <a:rPr lang="en-US" sz="2100" dirty="0" err="1">
                  <a:solidFill>
                    <a:srgbClr val="EFEFEF">
                      <a:alpha val="80000"/>
                    </a:srgbClr>
                  </a:solidFill>
                  <a:latin typeface="Arial MT Pro"/>
                  <a:ea typeface="Arial MT Pro"/>
                  <a:cs typeface="Arial MT Pro"/>
                  <a:sym typeface="Arial MT Pro"/>
                </a:rPr>
                <a:t>authorise</a:t>
              </a:r>
              <a:r>
                <a:rPr lang="en-US" sz="2100" dirty="0">
                  <a:solidFill>
                    <a:srgbClr val="EFEFEF">
                      <a:alpha val="80000"/>
                    </a:srgbClr>
                  </a:solidFill>
                  <a:latin typeface="Arial MT Pro"/>
                  <a:ea typeface="Arial MT Pro"/>
                  <a:cs typeface="Arial MT Pro"/>
                  <a:sym typeface="Arial MT Pro"/>
                </a:rPr>
                <a:t> blood component transfusion for patients within a defined scope of clinical practice and competence.</a:t>
              </a:r>
            </a:p>
          </p:txBody>
        </p:sp>
        <p:sp>
          <p:nvSpPr>
            <p:cNvPr id="32" name="TextBox 32"/>
            <p:cNvSpPr txBox="1"/>
            <p:nvPr/>
          </p:nvSpPr>
          <p:spPr>
            <a:xfrm>
              <a:off x="6938633" y="5770311"/>
              <a:ext cx="4271446" cy="1114425"/>
            </a:xfrm>
            <a:prstGeom prst="rect">
              <a:avLst/>
            </a:prstGeom>
          </p:spPr>
          <p:txBody>
            <a:bodyPr lIns="0" tIns="0" rIns="0" bIns="0" rtlCol="0" anchor="t">
              <a:spAutoFit/>
            </a:bodyPr>
            <a:lstStyle/>
            <a:p>
              <a:pPr algn="ctr">
                <a:lnSpc>
                  <a:spcPts val="4200"/>
                </a:lnSpc>
              </a:pPr>
              <a:r>
                <a:rPr lang="en-US" sz="3000" b="1" dirty="0">
                  <a:solidFill>
                    <a:srgbClr val="EFEFEF"/>
                  </a:solidFill>
                  <a:latin typeface="Arial MT Pro Bold"/>
                  <a:ea typeface="Arial MT Pro Bold"/>
                  <a:cs typeface="Arial MT Pro Bold"/>
                  <a:sym typeface="Arial MT Pro Bold"/>
                </a:rPr>
                <a:t>Priority 5 - Independent Prescribers</a:t>
              </a:r>
            </a:p>
          </p:txBody>
        </p:sp>
      </p:grpSp>
      <p:grpSp>
        <p:nvGrpSpPr>
          <p:cNvPr id="40" name="Group 39">
            <a:extLst>
              <a:ext uri="{FF2B5EF4-FFF2-40B4-BE49-F238E27FC236}">
                <a16:creationId xmlns:a16="http://schemas.microsoft.com/office/drawing/2014/main" id="{15B91B31-E422-FDA6-8C0A-1E591757440D}"/>
              </a:ext>
            </a:extLst>
          </p:cNvPr>
          <p:cNvGrpSpPr/>
          <p:nvPr/>
        </p:nvGrpSpPr>
        <p:grpSpPr>
          <a:xfrm>
            <a:off x="12288723" y="5787579"/>
            <a:ext cx="4744889" cy="3638113"/>
            <a:chOff x="12288723" y="5787579"/>
            <a:chExt cx="4744889" cy="3638113"/>
          </a:xfrm>
        </p:grpSpPr>
        <p:grpSp>
          <p:nvGrpSpPr>
            <p:cNvPr id="26" name="Group 26"/>
            <p:cNvGrpSpPr/>
            <p:nvPr/>
          </p:nvGrpSpPr>
          <p:grpSpPr>
            <a:xfrm>
              <a:off x="12288723" y="5787579"/>
              <a:ext cx="4744889" cy="3638113"/>
              <a:chOff x="0" y="0"/>
              <a:chExt cx="1123151" cy="861168"/>
            </a:xfrm>
          </p:grpSpPr>
          <p:sp>
            <p:nvSpPr>
              <p:cNvPr id="27" name="Freeform 27"/>
              <p:cNvSpPr/>
              <p:nvPr/>
            </p:nvSpPr>
            <p:spPr>
              <a:xfrm>
                <a:off x="0" y="0"/>
                <a:ext cx="1123151" cy="861168"/>
              </a:xfrm>
              <a:custGeom>
                <a:avLst/>
                <a:gdLst/>
                <a:ahLst/>
                <a:cxnLst/>
                <a:rect l="l" t="t" r="r" b="b"/>
                <a:pathLst>
                  <a:path w="1123151" h="861168">
                    <a:moveTo>
                      <a:pt x="45686" y="0"/>
                    </a:moveTo>
                    <a:lnTo>
                      <a:pt x="1077465" y="0"/>
                    </a:lnTo>
                    <a:cubicBezTo>
                      <a:pt x="1089581" y="0"/>
                      <a:pt x="1101202" y="4813"/>
                      <a:pt x="1109770" y="13381"/>
                    </a:cubicBezTo>
                    <a:cubicBezTo>
                      <a:pt x="1118337" y="21949"/>
                      <a:pt x="1123151" y="33569"/>
                      <a:pt x="1123151" y="45686"/>
                    </a:cubicBezTo>
                    <a:lnTo>
                      <a:pt x="1123151" y="815483"/>
                    </a:lnTo>
                    <a:cubicBezTo>
                      <a:pt x="1123151" y="840714"/>
                      <a:pt x="1102696" y="861168"/>
                      <a:pt x="1077465" y="861168"/>
                    </a:cubicBezTo>
                    <a:lnTo>
                      <a:pt x="45686" y="861168"/>
                    </a:lnTo>
                    <a:cubicBezTo>
                      <a:pt x="20454" y="861168"/>
                      <a:pt x="0" y="840714"/>
                      <a:pt x="0" y="815483"/>
                    </a:cubicBezTo>
                    <a:lnTo>
                      <a:pt x="0" y="45686"/>
                    </a:lnTo>
                    <a:cubicBezTo>
                      <a:pt x="0" y="20454"/>
                      <a:pt x="20454" y="0"/>
                      <a:pt x="45686" y="0"/>
                    </a:cubicBezTo>
                    <a:close/>
                  </a:path>
                </a:pathLst>
              </a:custGeom>
              <a:solidFill>
                <a:srgbClr val="951333">
                  <a:alpha val="64706"/>
                </a:srgbClr>
              </a:solidFill>
              <a:ln cap="rnd">
                <a:noFill/>
                <a:prstDash val="solid"/>
                <a:round/>
              </a:ln>
            </p:spPr>
            <p:txBody>
              <a:bodyPr/>
              <a:lstStyle/>
              <a:p>
                <a:endParaRPr lang="en-GB" dirty="0"/>
              </a:p>
            </p:txBody>
          </p:sp>
          <p:sp>
            <p:nvSpPr>
              <p:cNvPr id="28" name="TextBox 28"/>
              <p:cNvSpPr txBox="1"/>
              <p:nvPr/>
            </p:nvSpPr>
            <p:spPr>
              <a:xfrm>
                <a:off x="0" y="-76200"/>
                <a:ext cx="1123151" cy="937368"/>
              </a:xfrm>
              <a:prstGeom prst="rect">
                <a:avLst/>
              </a:prstGeom>
            </p:spPr>
            <p:txBody>
              <a:bodyPr lIns="50800" tIns="50800" rIns="50800" bIns="50800" rtlCol="0" anchor="ctr"/>
              <a:lstStyle/>
              <a:p>
                <a:pPr algn="ctr">
                  <a:lnSpc>
                    <a:spcPts val="2659"/>
                  </a:lnSpc>
                </a:pPr>
                <a:endParaRPr/>
              </a:p>
            </p:txBody>
          </p:sp>
        </p:grpSp>
        <p:sp>
          <p:nvSpPr>
            <p:cNvPr id="33" name="TextBox 33"/>
            <p:cNvSpPr txBox="1"/>
            <p:nvPr/>
          </p:nvSpPr>
          <p:spPr>
            <a:xfrm>
              <a:off x="12680327" y="5958336"/>
              <a:ext cx="4271446" cy="1114425"/>
            </a:xfrm>
            <a:prstGeom prst="rect">
              <a:avLst/>
            </a:prstGeom>
          </p:spPr>
          <p:txBody>
            <a:bodyPr lIns="0" tIns="0" rIns="0" bIns="0" rtlCol="0" anchor="t">
              <a:spAutoFit/>
            </a:bodyPr>
            <a:lstStyle/>
            <a:p>
              <a:pPr algn="ctr">
                <a:lnSpc>
                  <a:spcPts val="4200"/>
                </a:lnSpc>
              </a:pPr>
              <a:r>
                <a:rPr lang="en-US" sz="3000" b="1">
                  <a:solidFill>
                    <a:srgbClr val="EFEFEF"/>
                  </a:solidFill>
                  <a:latin typeface="Arial MT Pro Bold"/>
                  <a:ea typeface="Arial MT Pro Bold"/>
                  <a:cs typeface="Arial MT Pro Bold"/>
                  <a:sym typeface="Arial MT Pro Bold"/>
                </a:rPr>
                <a:t>Priority 6 - Transfusion Practitioners (TPs)</a:t>
              </a:r>
            </a:p>
          </p:txBody>
        </p:sp>
        <p:sp>
          <p:nvSpPr>
            <p:cNvPr id="34" name="TextBox 34"/>
            <p:cNvSpPr txBox="1"/>
            <p:nvPr/>
          </p:nvSpPr>
          <p:spPr>
            <a:xfrm>
              <a:off x="12529157" y="7164457"/>
              <a:ext cx="4116587" cy="1889760"/>
            </a:xfrm>
            <a:prstGeom prst="rect">
              <a:avLst/>
            </a:prstGeom>
          </p:spPr>
          <p:txBody>
            <a:bodyPr lIns="0" tIns="0" rIns="0" bIns="0" rtlCol="0" anchor="t">
              <a:spAutoFit/>
            </a:bodyPr>
            <a:lstStyle/>
            <a:p>
              <a:pPr marL="453390" lvl="1" indent="-226695" algn="l">
                <a:lnSpc>
                  <a:spcPts val="2940"/>
                </a:lnSpc>
                <a:spcBef>
                  <a:spcPct val="0"/>
                </a:spcBef>
                <a:buFont typeface="Arial"/>
                <a:buChar char="•"/>
              </a:pPr>
              <a:r>
                <a:rPr lang="en-US" sz="2100">
                  <a:solidFill>
                    <a:srgbClr val="EFEFEF">
                      <a:alpha val="80000"/>
                    </a:srgbClr>
                  </a:solidFill>
                  <a:latin typeface="Arial MT Pro"/>
                  <a:ea typeface="Arial MT Pro"/>
                  <a:cs typeface="Arial MT Pro"/>
                  <a:sym typeface="Arial MT Pro"/>
                </a:rPr>
                <a:t>Review and update form a career framework for Transfusion Practitioners considering activity across the UK</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6051"/>
            <a:ext cx="18929606" cy="12611850"/>
          </a:xfrm>
          <a:custGeom>
            <a:avLst/>
            <a:gdLst/>
            <a:ahLst/>
            <a:cxnLst/>
            <a:rect l="l" t="t" r="r" b="b"/>
            <a:pathLst>
              <a:path w="18929606" h="12611850">
                <a:moveTo>
                  <a:pt x="0" y="0"/>
                </a:moveTo>
                <a:lnTo>
                  <a:pt x="18929606" y="0"/>
                </a:lnTo>
                <a:lnTo>
                  <a:pt x="18929606" y="12611850"/>
                </a:lnTo>
                <a:lnTo>
                  <a:pt x="0" y="12611850"/>
                </a:lnTo>
                <a:lnTo>
                  <a:pt x="0" y="0"/>
                </a:lnTo>
                <a:close/>
              </a:path>
            </a:pathLst>
          </a:custGeom>
          <a:blipFill>
            <a:blip r:embed="rId3">
              <a:alphaModFix amt="35000"/>
            </a:blip>
            <a:stretch>
              <a:fillRect/>
            </a:stretch>
          </a:blipFill>
        </p:spPr>
        <p:txBody>
          <a:bodyPr/>
          <a:lstStyle/>
          <a:p>
            <a:endParaRPr lang="en-GB"/>
          </a:p>
        </p:txBody>
      </p:sp>
      <p:grpSp>
        <p:nvGrpSpPr>
          <p:cNvPr id="3" name="Group 3"/>
          <p:cNvGrpSpPr/>
          <p:nvPr/>
        </p:nvGrpSpPr>
        <p:grpSpPr>
          <a:xfrm>
            <a:off x="1151778" y="1634808"/>
            <a:ext cx="4501952" cy="4038600"/>
            <a:chOff x="0" y="0"/>
            <a:chExt cx="1185699" cy="1063664"/>
          </a:xfrm>
        </p:grpSpPr>
        <p:sp>
          <p:nvSpPr>
            <p:cNvPr id="4" name="Freeform 4"/>
            <p:cNvSpPr/>
            <p:nvPr/>
          </p:nvSpPr>
          <p:spPr>
            <a:xfrm>
              <a:off x="0" y="0"/>
              <a:ext cx="1185699" cy="1063664"/>
            </a:xfrm>
            <a:custGeom>
              <a:avLst/>
              <a:gdLst/>
              <a:ahLst/>
              <a:cxnLst/>
              <a:rect l="l" t="t" r="r" b="b"/>
              <a:pathLst>
                <a:path w="1185699" h="1063664">
                  <a:moveTo>
                    <a:pt x="87704" y="0"/>
                  </a:moveTo>
                  <a:lnTo>
                    <a:pt x="1097996" y="0"/>
                  </a:lnTo>
                  <a:cubicBezTo>
                    <a:pt x="1146433" y="0"/>
                    <a:pt x="1185699" y="39266"/>
                    <a:pt x="1185699" y="87704"/>
                  </a:cubicBezTo>
                  <a:lnTo>
                    <a:pt x="1185699" y="975960"/>
                  </a:lnTo>
                  <a:cubicBezTo>
                    <a:pt x="1185699" y="1024398"/>
                    <a:pt x="1146433" y="1063664"/>
                    <a:pt x="1097996" y="1063664"/>
                  </a:cubicBezTo>
                  <a:lnTo>
                    <a:pt x="87704" y="1063664"/>
                  </a:lnTo>
                  <a:cubicBezTo>
                    <a:pt x="39266" y="1063664"/>
                    <a:pt x="0" y="1024398"/>
                    <a:pt x="0" y="975960"/>
                  </a:cubicBezTo>
                  <a:lnTo>
                    <a:pt x="0" y="87704"/>
                  </a:lnTo>
                  <a:cubicBezTo>
                    <a:pt x="0" y="39266"/>
                    <a:pt x="39266" y="0"/>
                    <a:pt x="87704" y="0"/>
                  </a:cubicBezTo>
                  <a:close/>
                </a:path>
              </a:pathLst>
            </a:custGeom>
            <a:solidFill>
              <a:srgbClr val="FFFFFF"/>
            </a:solidFill>
          </p:spPr>
          <p:txBody>
            <a:bodyPr/>
            <a:lstStyle/>
            <a:p>
              <a:endParaRPr lang="en-GB"/>
            </a:p>
          </p:txBody>
        </p:sp>
        <p:sp>
          <p:nvSpPr>
            <p:cNvPr id="5" name="TextBox 5"/>
            <p:cNvSpPr txBox="1"/>
            <p:nvPr/>
          </p:nvSpPr>
          <p:spPr>
            <a:xfrm>
              <a:off x="0" y="-85725"/>
              <a:ext cx="1185699" cy="1149389"/>
            </a:xfrm>
            <a:prstGeom prst="rect">
              <a:avLst/>
            </a:prstGeom>
          </p:spPr>
          <p:txBody>
            <a:bodyPr lIns="50800" tIns="50800" rIns="50800" bIns="50800" rtlCol="0" anchor="ctr"/>
            <a:lstStyle/>
            <a:p>
              <a:pPr algn="ctr">
                <a:lnSpc>
                  <a:spcPts val="3079"/>
                </a:lnSpc>
              </a:pPr>
              <a:r>
                <a:rPr lang="en-US" sz="2199">
                  <a:solidFill>
                    <a:srgbClr val="000000"/>
                  </a:solidFill>
                  <a:latin typeface="Arial MT Pro"/>
                  <a:ea typeface="Arial MT Pro"/>
                  <a:cs typeface="Arial MT Pro"/>
                  <a:sym typeface="Arial MT Pro"/>
                </a:rPr>
                <a:t>Consensus on an agreed definition of educational requirements for priority staff groups.</a:t>
              </a:r>
            </a:p>
            <a:p>
              <a:pPr algn="ctr">
                <a:lnSpc>
                  <a:spcPts val="3079"/>
                </a:lnSpc>
              </a:pPr>
              <a:endParaRPr lang="en-US" sz="2199">
                <a:solidFill>
                  <a:srgbClr val="000000"/>
                </a:solidFill>
                <a:latin typeface="Arial MT Pro"/>
                <a:ea typeface="Arial MT Pro"/>
                <a:cs typeface="Arial MT Pro"/>
                <a:sym typeface="Arial MT Pro"/>
              </a:endParaRPr>
            </a:p>
            <a:p>
              <a:pPr algn="ctr">
                <a:lnSpc>
                  <a:spcPts val="3079"/>
                </a:lnSpc>
              </a:pPr>
              <a:r>
                <a:rPr lang="en-US" sz="2199">
                  <a:solidFill>
                    <a:srgbClr val="000000"/>
                  </a:solidFill>
                  <a:latin typeface="Arial MT Pro"/>
                  <a:ea typeface="Arial MT Pro"/>
                  <a:cs typeface="Arial MT Pro"/>
                  <a:sym typeface="Arial MT Pro"/>
                </a:rPr>
                <a:t> </a:t>
              </a:r>
              <a:r>
                <a:rPr lang="en-US" sz="2199" b="1">
                  <a:solidFill>
                    <a:srgbClr val="B53248"/>
                  </a:solidFill>
                  <a:latin typeface="Arial MT Pro Bold"/>
                  <a:ea typeface="Arial MT Pro Bold"/>
                  <a:cs typeface="Arial MT Pro Bold"/>
                  <a:sym typeface="Arial MT Pro Bold"/>
                </a:rPr>
                <a:t>Measurement</a:t>
              </a:r>
              <a:r>
                <a:rPr lang="en-US" sz="2199">
                  <a:solidFill>
                    <a:srgbClr val="B53248"/>
                  </a:solidFill>
                  <a:latin typeface="Arial MT Pro"/>
                  <a:ea typeface="Arial MT Pro"/>
                  <a:cs typeface="Arial MT Pro"/>
                  <a:sym typeface="Arial MT Pro"/>
                </a:rPr>
                <a:t>:</a:t>
              </a:r>
            </a:p>
            <a:p>
              <a:pPr algn="ctr">
                <a:lnSpc>
                  <a:spcPts val="3079"/>
                </a:lnSpc>
              </a:pPr>
              <a:r>
                <a:rPr lang="en-US" sz="2199">
                  <a:solidFill>
                    <a:srgbClr val="B53248"/>
                  </a:solidFill>
                  <a:latin typeface="Arial MT Pro"/>
                  <a:ea typeface="Arial MT Pro"/>
                  <a:cs typeface="Arial MT Pro"/>
                  <a:sym typeface="Arial MT Pro"/>
                </a:rPr>
                <a:t>National agreement in collaboration with national groups.</a:t>
              </a:r>
            </a:p>
          </p:txBody>
        </p:sp>
      </p:grpSp>
      <p:grpSp>
        <p:nvGrpSpPr>
          <p:cNvPr id="6" name="Group 6"/>
          <p:cNvGrpSpPr/>
          <p:nvPr/>
        </p:nvGrpSpPr>
        <p:grpSpPr>
          <a:xfrm>
            <a:off x="1288210" y="6238578"/>
            <a:ext cx="4258603" cy="3129486"/>
            <a:chOff x="0" y="0"/>
            <a:chExt cx="1121607" cy="824227"/>
          </a:xfrm>
        </p:grpSpPr>
        <p:sp>
          <p:nvSpPr>
            <p:cNvPr id="7" name="Freeform 7"/>
            <p:cNvSpPr/>
            <p:nvPr/>
          </p:nvSpPr>
          <p:spPr>
            <a:xfrm>
              <a:off x="0" y="0"/>
              <a:ext cx="1121607" cy="824227"/>
            </a:xfrm>
            <a:custGeom>
              <a:avLst/>
              <a:gdLst/>
              <a:ahLst/>
              <a:cxnLst/>
              <a:rect l="l" t="t" r="r" b="b"/>
              <a:pathLst>
                <a:path w="1121607" h="824227">
                  <a:moveTo>
                    <a:pt x="92715" y="0"/>
                  </a:moveTo>
                  <a:lnTo>
                    <a:pt x="1028892" y="0"/>
                  </a:lnTo>
                  <a:cubicBezTo>
                    <a:pt x="1080097" y="0"/>
                    <a:pt x="1121607" y="41510"/>
                    <a:pt x="1121607" y="92715"/>
                  </a:cubicBezTo>
                  <a:lnTo>
                    <a:pt x="1121607" y="731511"/>
                  </a:lnTo>
                  <a:cubicBezTo>
                    <a:pt x="1121607" y="756101"/>
                    <a:pt x="1111839" y="779684"/>
                    <a:pt x="1094452" y="797071"/>
                  </a:cubicBezTo>
                  <a:cubicBezTo>
                    <a:pt x="1077064" y="814459"/>
                    <a:pt x="1053482" y="824227"/>
                    <a:pt x="1028892" y="824227"/>
                  </a:cubicBezTo>
                  <a:lnTo>
                    <a:pt x="92715" y="824227"/>
                  </a:lnTo>
                  <a:cubicBezTo>
                    <a:pt x="41510" y="824227"/>
                    <a:pt x="0" y="782717"/>
                    <a:pt x="0" y="731511"/>
                  </a:cubicBezTo>
                  <a:lnTo>
                    <a:pt x="0" y="92715"/>
                  </a:lnTo>
                  <a:cubicBezTo>
                    <a:pt x="0" y="41510"/>
                    <a:pt x="41510" y="0"/>
                    <a:pt x="92715" y="0"/>
                  </a:cubicBezTo>
                  <a:close/>
                </a:path>
              </a:pathLst>
            </a:custGeom>
            <a:solidFill>
              <a:srgbClr val="FFFFFF"/>
            </a:solidFill>
          </p:spPr>
          <p:txBody>
            <a:bodyPr/>
            <a:lstStyle/>
            <a:p>
              <a:endParaRPr lang="en-GB"/>
            </a:p>
          </p:txBody>
        </p:sp>
        <p:sp>
          <p:nvSpPr>
            <p:cNvPr id="8" name="TextBox 8"/>
            <p:cNvSpPr txBox="1"/>
            <p:nvPr/>
          </p:nvSpPr>
          <p:spPr>
            <a:xfrm>
              <a:off x="0" y="-85725"/>
              <a:ext cx="1121607" cy="909952"/>
            </a:xfrm>
            <a:prstGeom prst="rect">
              <a:avLst/>
            </a:prstGeom>
          </p:spPr>
          <p:txBody>
            <a:bodyPr lIns="50800" tIns="50800" rIns="50800" bIns="50800" rtlCol="0" anchor="ctr"/>
            <a:lstStyle/>
            <a:p>
              <a:pPr algn="ctr">
                <a:lnSpc>
                  <a:spcPts val="3079"/>
                </a:lnSpc>
              </a:pPr>
              <a:r>
                <a:rPr lang="en-US" sz="2199">
                  <a:solidFill>
                    <a:srgbClr val="000000"/>
                  </a:solidFill>
                  <a:latin typeface="Arial MT Pro"/>
                  <a:ea typeface="Arial MT Pro"/>
                  <a:cs typeface="Arial MT Pro"/>
                  <a:sym typeface="Arial MT Pro"/>
                </a:rPr>
                <a:t>Patient safety improvements.</a:t>
              </a:r>
            </a:p>
            <a:p>
              <a:pPr algn="ctr">
                <a:lnSpc>
                  <a:spcPts val="3079"/>
                </a:lnSpc>
              </a:pPr>
              <a:endParaRPr lang="en-US" sz="2199">
                <a:solidFill>
                  <a:srgbClr val="000000"/>
                </a:solidFill>
                <a:latin typeface="Arial MT Pro"/>
                <a:ea typeface="Arial MT Pro"/>
                <a:cs typeface="Arial MT Pro"/>
                <a:sym typeface="Arial MT Pro"/>
              </a:endParaRPr>
            </a:p>
            <a:p>
              <a:pPr algn="ctr">
                <a:lnSpc>
                  <a:spcPts val="3079"/>
                </a:lnSpc>
              </a:pPr>
              <a:r>
                <a:rPr lang="en-US" sz="2199" b="1">
                  <a:solidFill>
                    <a:srgbClr val="B53248"/>
                  </a:solidFill>
                  <a:latin typeface="Arial MT Pro Bold"/>
                  <a:ea typeface="Arial MT Pro Bold"/>
                  <a:cs typeface="Arial MT Pro Bold"/>
                  <a:sym typeface="Arial MT Pro Bold"/>
                </a:rPr>
                <a:t>Measurement</a:t>
              </a:r>
              <a:r>
                <a:rPr lang="en-US" sz="2199">
                  <a:solidFill>
                    <a:srgbClr val="B53248"/>
                  </a:solidFill>
                  <a:latin typeface="Arial MT Pro"/>
                  <a:ea typeface="Arial MT Pro"/>
                  <a:cs typeface="Arial MT Pro"/>
                  <a:sym typeface="Arial MT Pro"/>
                </a:rPr>
                <a:t>:</a:t>
              </a:r>
            </a:p>
            <a:p>
              <a:pPr algn="ctr">
                <a:lnSpc>
                  <a:spcPts val="3079"/>
                </a:lnSpc>
              </a:pPr>
              <a:r>
                <a:rPr lang="en-US" sz="2199">
                  <a:solidFill>
                    <a:srgbClr val="B53248"/>
                  </a:solidFill>
                  <a:latin typeface="Arial MT Pro"/>
                  <a:ea typeface="Arial MT Pro"/>
                  <a:cs typeface="Arial MT Pro"/>
                  <a:sym typeface="Arial MT Pro"/>
                </a:rPr>
                <a:t>Reduction in reporting of transfusion incidents via SHOT.</a:t>
              </a:r>
            </a:p>
          </p:txBody>
        </p:sp>
      </p:grpSp>
      <p:grpSp>
        <p:nvGrpSpPr>
          <p:cNvPr id="9" name="Group 9"/>
          <p:cNvGrpSpPr/>
          <p:nvPr/>
        </p:nvGrpSpPr>
        <p:grpSpPr>
          <a:xfrm>
            <a:off x="12896833" y="5673408"/>
            <a:ext cx="4878038" cy="4259827"/>
            <a:chOff x="0" y="0"/>
            <a:chExt cx="1284751" cy="1121930"/>
          </a:xfrm>
        </p:grpSpPr>
        <p:sp>
          <p:nvSpPr>
            <p:cNvPr id="10" name="Freeform 10"/>
            <p:cNvSpPr/>
            <p:nvPr/>
          </p:nvSpPr>
          <p:spPr>
            <a:xfrm>
              <a:off x="0" y="0"/>
              <a:ext cx="1284751" cy="1121930"/>
            </a:xfrm>
            <a:custGeom>
              <a:avLst/>
              <a:gdLst/>
              <a:ahLst/>
              <a:cxnLst/>
              <a:rect l="l" t="t" r="r" b="b"/>
              <a:pathLst>
                <a:path w="1284751" h="1121930">
                  <a:moveTo>
                    <a:pt x="80942" y="0"/>
                  </a:moveTo>
                  <a:lnTo>
                    <a:pt x="1203809" y="0"/>
                  </a:lnTo>
                  <a:cubicBezTo>
                    <a:pt x="1248512" y="0"/>
                    <a:pt x="1284751" y="36239"/>
                    <a:pt x="1284751" y="80942"/>
                  </a:cubicBezTo>
                  <a:lnTo>
                    <a:pt x="1284751" y="1040988"/>
                  </a:lnTo>
                  <a:cubicBezTo>
                    <a:pt x="1284751" y="1085691"/>
                    <a:pt x="1248512" y="1121930"/>
                    <a:pt x="1203809" y="1121930"/>
                  </a:cubicBezTo>
                  <a:lnTo>
                    <a:pt x="80942" y="1121930"/>
                  </a:lnTo>
                  <a:cubicBezTo>
                    <a:pt x="36239" y="1121930"/>
                    <a:pt x="0" y="1085691"/>
                    <a:pt x="0" y="1040988"/>
                  </a:cubicBezTo>
                  <a:lnTo>
                    <a:pt x="0" y="80942"/>
                  </a:lnTo>
                  <a:cubicBezTo>
                    <a:pt x="0" y="36239"/>
                    <a:pt x="36239" y="0"/>
                    <a:pt x="80942" y="0"/>
                  </a:cubicBezTo>
                  <a:close/>
                </a:path>
              </a:pathLst>
            </a:custGeom>
            <a:solidFill>
              <a:srgbClr val="FFFFFF"/>
            </a:solidFill>
          </p:spPr>
          <p:txBody>
            <a:bodyPr/>
            <a:lstStyle/>
            <a:p>
              <a:endParaRPr lang="en-GB"/>
            </a:p>
          </p:txBody>
        </p:sp>
        <p:sp>
          <p:nvSpPr>
            <p:cNvPr id="11" name="TextBox 11"/>
            <p:cNvSpPr txBox="1"/>
            <p:nvPr/>
          </p:nvSpPr>
          <p:spPr>
            <a:xfrm>
              <a:off x="0" y="-85725"/>
              <a:ext cx="1284751" cy="1207655"/>
            </a:xfrm>
            <a:prstGeom prst="rect">
              <a:avLst/>
            </a:prstGeom>
          </p:spPr>
          <p:txBody>
            <a:bodyPr lIns="50800" tIns="50800" rIns="50800" bIns="50800" rtlCol="0" anchor="ctr"/>
            <a:lstStyle/>
            <a:p>
              <a:pPr algn="ctr">
                <a:lnSpc>
                  <a:spcPts val="3079"/>
                </a:lnSpc>
              </a:pPr>
              <a:r>
                <a:rPr lang="en-US" sz="2199">
                  <a:solidFill>
                    <a:srgbClr val="000000"/>
                  </a:solidFill>
                  <a:latin typeface="Arial MT Pro"/>
                  <a:ea typeface="Arial MT Pro"/>
                  <a:cs typeface="Arial MT Pro"/>
                  <a:sym typeface="Arial MT Pro"/>
                </a:rPr>
                <a:t>Reduced inappropriate/avoidable usage of blood components. </a:t>
              </a:r>
            </a:p>
            <a:p>
              <a:pPr algn="ctr">
                <a:lnSpc>
                  <a:spcPts val="3079"/>
                </a:lnSpc>
              </a:pPr>
              <a:endParaRPr lang="en-US" sz="2199">
                <a:solidFill>
                  <a:srgbClr val="000000"/>
                </a:solidFill>
                <a:latin typeface="Arial MT Pro"/>
                <a:ea typeface="Arial MT Pro"/>
                <a:cs typeface="Arial MT Pro"/>
                <a:sym typeface="Arial MT Pro"/>
              </a:endParaRPr>
            </a:p>
            <a:p>
              <a:pPr algn="ctr">
                <a:lnSpc>
                  <a:spcPts val="3079"/>
                </a:lnSpc>
              </a:pPr>
              <a:r>
                <a:rPr lang="en-US" sz="2199" b="1">
                  <a:solidFill>
                    <a:srgbClr val="B53248"/>
                  </a:solidFill>
                  <a:latin typeface="Arial MT Pro Bold"/>
                  <a:ea typeface="Arial MT Pro Bold"/>
                  <a:cs typeface="Arial MT Pro Bold"/>
                  <a:sym typeface="Arial MT Pro Bold"/>
                </a:rPr>
                <a:t>Measurement</a:t>
              </a:r>
              <a:r>
                <a:rPr lang="en-US" sz="2199">
                  <a:solidFill>
                    <a:srgbClr val="B53248"/>
                  </a:solidFill>
                  <a:latin typeface="Arial MT Pro"/>
                  <a:ea typeface="Arial MT Pro"/>
                  <a:cs typeface="Arial MT Pro"/>
                  <a:sym typeface="Arial MT Pro"/>
                </a:rPr>
                <a:t>: </a:t>
              </a:r>
            </a:p>
            <a:p>
              <a:pPr marL="474979" lvl="1" indent="-237490" algn="ctr">
                <a:lnSpc>
                  <a:spcPts val="3079"/>
                </a:lnSpc>
                <a:buFont typeface="Arial"/>
                <a:buChar char="•"/>
              </a:pPr>
              <a:r>
                <a:rPr lang="en-US" sz="2199">
                  <a:solidFill>
                    <a:srgbClr val="B53248"/>
                  </a:solidFill>
                  <a:latin typeface="Arial MT Pro"/>
                  <a:ea typeface="Arial MT Pro"/>
                  <a:cs typeface="Arial MT Pro"/>
                  <a:sym typeface="Arial MT Pro"/>
                </a:rPr>
                <a:t>Audits of inappropriately used blood components (QS 138). BSMS based data of stock holding trends across the years.</a:t>
              </a:r>
            </a:p>
            <a:p>
              <a:pPr marL="474979" lvl="1" indent="-237490" algn="ctr">
                <a:lnSpc>
                  <a:spcPts val="3079"/>
                </a:lnSpc>
                <a:buFont typeface="Arial"/>
                <a:buChar char="•"/>
              </a:pPr>
              <a:r>
                <a:rPr lang="en-US" sz="2199">
                  <a:solidFill>
                    <a:srgbClr val="B53248"/>
                  </a:solidFill>
                  <a:latin typeface="Arial MT Pro"/>
                  <a:ea typeface="Arial MT Pro"/>
                  <a:cs typeface="Arial MT Pro"/>
                  <a:sym typeface="Arial MT Pro"/>
                </a:rPr>
                <a:t>Audit of O Neg usage in MHP</a:t>
              </a:r>
            </a:p>
          </p:txBody>
        </p:sp>
      </p:grpSp>
      <p:grpSp>
        <p:nvGrpSpPr>
          <p:cNvPr id="12" name="Group 12"/>
          <p:cNvGrpSpPr/>
          <p:nvPr/>
        </p:nvGrpSpPr>
        <p:grpSpPr>
          <a:xfrm>
            <a:off x="7151469" y="1635929"/>
            <a:ext cx="4353803" cy="3226096"/>
            <a:chOff x="0" y="0"/>
            <a:chExt cx="1146681" cy="849671"/>
          </a:xfrm>
        </p:grpSpPr>
        <p:sp>
          <p:nvSpPr>
            <p:cNvPr id="13" name="Freeform 13"/>
            <p:cNvSpPr/>
            <p:nvPr/>
          </p:nvSpPr>
          <p:spPr>
            <a:xfrm>
              <a:off x="0" y="0"/>
              <a:ext cx="1146681" cy="849671"/>
            </a:xfrm>
            <a:custGeom>
              <a:avLst/>
              <a:gdLst/>
              <a:ahLst/>
              <a:cxnLst/>
              <a:rect l="l" t="t" r="r" b="b"/>
              <a:pathLst>
                <a:path w="1146681" h="849671">
                  <a:moveTo>
                    <a:pt x="90688" y="0"/>
                  </a:moveTo>
                  <a:lnTo>
                    <a:pt x="1055993" y="0"/>
                  </a:lnTo>
                  <a:cubicBezTo>
                    <a:pt x="1080045" y="0"/>
                    <a:pt x="1103111" y="9555"/>
                    <a:pt x="1120119" y="26562"/>
                  </a:cubicBezTo>
                  <a:cubicBezTo>
                    <a:pt x="1137126" y="43569"/>
                    <a:pt x="1146681" y="66636"/>
                    <a:pt x="1146681" y="90688"/>
                  </a:cubicBezTo>
                  <a:lnTo>
                    <a:pt x="1146681" y="758983"/>
                  </a:lnTo>
                  <a:cubicBezTo>
                    <a:pt x="1146681" y="783035"/>
                    <a:pt x="1137126" y="806102"/>
                    <a:pt x="1120119" y="823110"/>
                  </a:cubicBezTo>
                  <a:cubicBezTo>
                    <a:pt x="1103111" y="840117"/>
                    <a:pt x="1080045" y="849671"/>
                    <a:pt x="1055993" y="849671"/>
                  </a:cubicBezTo>
                  <a:lnTo>
                    <a:pt x="90688" y="849671"/>
                  </a:lnTo>
                  <a:cubicBezTo>
                    <a:pt x="66636" y="849671"/>
                    <a:pt x="43569" y="840117"/>
                    <a:pt x="26562" y="823110"/>
                  </a:cubicBezTo>
                  <a:cubicBezTo>
                    <a:pt x="9555" y="806102"/>
                    <a:pt x="0" y="783035"/>
                    <a:pt x="0" y="758983"/>
                  </a:cubicBezTo>
                  <a:lnTo>
                    <a:pt x="0" y="90688"/>
                  </a:lnTo>
                  <a:cubicBezTo>
                    <a:pt x="0" y="66636"/>
                    <a:pt x="9555" y="43569"/>
                    <a:pt x="26562" y="26562"/>
                  </a:cubicBezTo>
                  <a:cubicBezTo>
                    <a:pt x="43569" y="9555"/>
                    <a:pt x="66636" y="0"/>
                    <a:pt x="90688" y="0"/>
                  </a:cubicBezTo>
                  <a:close/>
                </a:path>
              </a:pathLst>
            </a:custGeom>
            <a:solidFill>
              <a:srgbClr val="FFFFFF"/>
            </a:solidFill>
          </p:spPr>
          <p:txBody>
            <a:bodyPr/>
            <a:lstStyle/>
            <a:p>
              <a:endParaRPr lang="en-GB"/>
            </a:p>
          </p:txBody>
        </p:sp>
        <p:sp>
          <p:nvSpPr>
            <p:cNvPr id="14" name="TextBox 14"/>
            <p:cNvSpPr txBox="1"/>
            <p:nvPr/>
          </p:nvSpPr>
          <p:spPr>
            <a:xfrm>
              <a:off x="0" y="-85725"/>
              <a:ext cx="1146681" cy="935396"/>
            </a:xfrm>
            <a:prstGeom prst="rect">
              <a:avLst/>
            </a:prstGeom>
          </p:spPr>
          <p:txBody>
            <a:bodyPr lIns="50800" tIns="50800" rIns="50800" bIns="50800" rtlCol="0" anchor="ctr"/>
            <a:lstStyle/>
            <a:p>
              <a:pPr algn="ctr">
                <a:lnSpc>
                  <a:spcPts val="3080"/>
                </a:lnSpc>
              </a:pPr>
              <a:r>
                <a:rPr lang="en-US" sz="2200">
                  <a:solidFill>
                    <a:srgbClr val="000000"/>
                  </a:solidFill>
                  <a:latin typeface="Arial MT Pro"/>
                  <a:ea typeface="Arial MT Pro"/>
                  <a:cs typeface="Arial MT Pro"/>
                  <a:sym typeface="Arial MT Pro"/>
                </a:rPr>
                <a:t>Improved patient confidence about transfusion safety.</a:t>
              </a:r>
            </a:p>
            <a:p>
              <a:pPr algn="ctr">
                <a:lnSpc>
                  <a:spcPts val="3080"/>
                </a:lnSpc>
              </a:pPr>
              <a:endParaRPr lang="en-US" sz="2200">
                <a:solidFill>
                  <a:srgbClr val="000000"/>
                </a:solidFill>
                <a:latin typeface="Arial MT Pro"/>
                <a:ea typeface="Arial MT Pro"/>
                <a:cs typeface="Arial MT Pro"/>
                <a:sym typeface="Arial MT Pro"/>
              </a:endParaRPr>
            </a:p>
            <a:p>
              <a:pPr algn="ctr">
                <a:lnSpc>
                  <a:spcPts val="3080"/>
                </a:lnSpc>
              </a:pPr>
              <a:r>
                <a:rPr lang="en-US" sz="2200" b="1">
                  <a:solidFill>
                    <a:srgbClr val="B53248"/>
                  </a:solidFill>
                  <a:latin typeface="Arial MT Pro Bold"/>
                  <a:ea typeface="Arial MT Pro Bold"/>
                  <a:cs typeface="Arial MT Pro Bold"/>
                  <a:sym typeface="Arial MT Pro Bold"/>
                </a:rPr>
                <a:t>Measurement</a:t>
              </a:r>
              <a:r>
                <a:rPr lang="en-US" sz="2200">
                  <a:solidFill>
                    <a:srgbClr val="B53248"/>
                  </a:solidFill>
                  <a:latin typeface="Arial MT Pro"/>
                  <a:ea typeface="Arial MT Pro"/>
                  <a:cs typeface="Arial MT Pro"/>
                  <a:sym typeface="Arial MT Pro"/>
                </a:rPr>
                <a:t>:</a:t>
              </a:r>
            </a:p>
            <a:p>
              <a:pPr algn="ctr">
                <a:lnSpc>
                  <a:spcPts val="3080"/>
                </a:lnSpc>
              </a:pPr>
              <a:r>
                <a:rPr lang="en-US" sz="2200">
                  <a:solidFill>
                    <a:srgbClr val="B53248"/>
                  </a:solidFill>
                  <a:latin typeface="Arial MT Pro"/>
                  <a:ea typeface="Arial MT Pro"/>
                  <a:cs typeface="Arial MT Pro"/>
                  <a:sym typeface="Arial MT Pro"/>
                </a:rPr>
                <a:t>Patient surveys</a:t>
              </a:r>
            </a:p>
            <a:p>
              <a:pPr algn="ctr">
                <a:lnSpc>
                  <a:spcPts val="3080"/>
                </a:lnSpc>
              </a:pPr>
              <a:r>
                <a:rPr lang="en-US" sz="2200">
                  <a:solidFill>
                    <a:srgbClr val="B53248"/>
                  </a:solidFill>
                  <a:latin typeface="Arial MT Pro"/>
                  <a:ea typeface="Arial MT Pro"/>
                  <a:cs typeface="Arial MT Pro"/>
                  <a:sym typeface="Arial MT Pro"/>
                </a:rPr>
                <a:t>Concerns/Incident reporting.</a:t>
              </a:r>
            </a:p>
          </p:txBody>
        </p:sp>
      </p:grpSp>
      <p:sp>
        <p:nvSpPr>
          <p:cNvPr id="15" name="AutoShape 15"/>
          <p:cNvSpPr/>
          <p:nvPr/>
        </p:nvSpPr>
        <p:spPr>
          <a:xfrm flipV="1">
            <a:off x="-340541" y="3654108"/>
            <a:ext cx="1492319" cy="0"/>
          </a:xfrm>
          <a:prstGeom prst="line">
            <a:avLst/>
          </a:prstGeom>
          <a:ln w="152400" cap="flat">
            <a:solidFill>
              <a:srgbClr val="FFFFFF"/>
            </a:solidFill>
            <a:prstDash val="solid"/>
            <a:headEnd type="none" w="sm" len="sm"/>
            <a:tailEnd type="none" w="sm" len="sm"/>
          </a:ln>
        </p:spPr>
        <p:txBody>
          <a:bodyPr/>
          <a:lstStyle/>
          <a:p>
            <a:endParaRPr lang="en-GB"/>
          </a:p>
        </p:txBody>
      </p:sp>
      <p:sp>
        <p:nvSpPr>
          <p:cNvPr id="16" name="Freeform 16"/>
          <p:cNvSpPr/>
          <p:nvPr/>
        </p:nvSpPr>
        <p:spPr>
          <a:xfrm>
            <a:off x="0" y="0"/>
            <a:ext cx="2383216" cy="791150"/>
          </a:xfrm>
          <a:custGeom>
            <a:avLst/>
            <a:gdLst/>
            <a:ahLst/>
            <a:cxnLst/>
            <a:rect l="l" t="t" r="r" b="b"/>
            <a:pathLst>
              <a:path w="2383216" h="791150">
                <a:moveTo>
                  <a:pt x="0" y="0"/>
                </a:moveTo>
                <a:lnTo>
                  <a:pt x="2383216" y="0"/>
                </a:lnTo>
                <a:lnTo>
                  <a:pt x="2383216" y="791150"/>
                </a:lnTo>
                <a:lnTo>
                  <a:pt x="0" y="791150"/>
                </a:lnTo>
                <a:lnTo>
                  <a:pt x="0" y="0"/>
                </a:lnTo>
                <a:close/>
              </a:path>
            </a:pathLst>
          </a:custGeom>
          <a:blipFill>
            <a:blip r:embed="rId4"/>
            <a:stretch>
              <a:fillRect/>
            </a:stretch>
          </a:blipFill>
        </p:spPr>
        <p:txBody>
          <a:bodyPr/>
          <a:lstStyle/>
          <a:p>
            <a:endParaRPr lang="en-GB"/>
          </a:p>
        </p:txBody>
      </p:sp>
      <p:sp>
        <p:nvSpPr>
          <p:cNvPr id="17" name="TextBox 17"/>
          <p:cNvSpPr txBox="1"/>
          <p:nvPr/>
        </p:nvSpPr>
        <p:spPr>
          <a:xfrm>
            <a:off x="304557" y="175517"/>
            <a:ext cx="17678885" cy="1221741"/>
          </a:xfrm>
          <a:prstGeom prst="rect">
            <a:avLst/>
          </a:prstGeom>
        </p:spPr>
        <p:txBody>
          <a:bodyPr lIns="0" tIns="0" rIns="0" bIns="0" rtlCol="0" anchor="t">
            <a:spAutoFit/>
          </a:bodyPr>
          <a:lstStyle/>
          <a:p>
            <a:pPr algn="ctr">
              <a:lnSpc>
                <a:spcPts val="8080"/>
              </a:lnSpc>
            </a:pPr>
            <a:r>
              <a:rPr lang="en-US" sz="8000" b="1" spc="-392">
                <a:solidFill>
                  <a:srgbClr val="951333"/>
                </a:solidFill>
                <a:latin typeface="Arial MT Pro Bold"/>
                <a:ea typeface="Arial MT Pro Bold"/>
                <a:cs typeface="Arial MT Pro Bold"/>
                <a:sym typeface="Arial MT Pro Bold"/>
              </a:rPr>
              <a:t>What will success look like?</a:t>
            </a:r>
          </a:p>
        </p:txBody>
      </p:sp>
      <p:grpSp>
        <p:nvGrpSpPr>
          <p:cNvPr id="18" name="Group 18"/>
          <p:cNvGrpSpPr/>
          <p:nvPr/>
        </p:nvGrpSpPr>
        <p:grpSpPr>
          <a:xfrm>
            <a:off x="13361409" y="1826451"/>
            <a:ext cx="4258603" cy="3217164"/>
            <a:chOff x="0" y="0"/>
            <a:chExt cx="1121607" cy="847319"/>
          </a:xfrm>
        </p:grpSpPr>
        <p:sp>
          <p:nvSpPr>
            <p:cNvPr id="19" name="Freeform 19"/>
            <p:cNvSpPr/>
            <p:nvPr/>
          </p:nvSpPr>
          <p:spPr>
            <a:xfrm>
              <a:off x="0" y="0"/>
              <a:ext cx="1121607" cy="847319"/>
            </a:xfrm>
            <a:custGeom>
              <a:avLst/>
              <a:gdLst/>
              <a:ahLst/>
              <a:cxnLst/>
              <a:rect l="l" t="t" r="r" b="b"/>
              <a:pathLst>
                <a:path w="1121607" h="847319">
                  <a:moveTo>
                    <a:pt x="92715" y="0"/>
                  </a:moveTo>
                  <a:lnTo>
                    <a:pt x="1028892" y="0"/>
                  </a:lnTo>
                  <a:cubicBezTo>
                    <a:pt x="1080097" y="0"/>
                    <a:pt x="1121607" y="41510"/>
                    <a:pt x="1121607" y="92715"/>
                  </a:cubicBezTo>
                  <a:lnTo>
                    <a:pt x="1121607" y="754604"/>
                  </a:lnTo>
                  <a:cubicBezTo>
                    <a:pt x="1121607" y="805809"/>
                    <a:pt x="1080097" y="847319"/>
                    <a:pt x="1028892" y="847319"/>
                  </a:cubicBezTo>
                  <a:lnTo>
                    <a:pt x="92715" y="847319"/>
                  </a:lnTo>
                  <a:cubicBezTo>
                    <a:pt x="41510" y="847319"/>
                    <a:pt x="0" y="805809"/>
                    <a:pt x="0" y="754604"/>
                  </a:cubicBezTo>
                  <a:lnTo>
                    <a:pt x="0" y="92715"/>
                  </a:lnTo>
                  <a:cubicBezTo>
                    <a:pt x="0" y="41510"/>
                    <a:pt x="41510" y="0"/>
                    <a:pt x="92715" y="0"/>
                  </a:cubicBezTo>
                  <a:close/>
                </a:path>
              </a:pathLst>
            </a:custGeom>
            <a:solidFill>
              <a:srgbClr val="FFFFFF"/>
            </a:solidFill>
          </p:spPr>
          <p:txBody>
            <a:bodyPr/>
            <a:lstStyle/>
            <a:p>
              <a:endParaRPr lang="en-GB"/>
            </a:p>
          </p:txBody>
        </p:sp>
        <p:sp>
          <p:nvSpPr>
            <p:cNvPr id="20" name="TextBox 20"/>
            <p:cNvSpPr txBox="1"/>
            <p:nvPr/>
          </p:nvSpPr>
          <p:spPr>
            <a:xfrm>
              <a:off x="0" y="-85725"/>
              <a:ext cx="1121607" cy="933044"/>
            </a:xfrm>
            <a:prstGeom prst="rect">
              <a:avLst/>
            </a:prstGeom>
          </p:spPr>
          <p:txBody>
            <a:bodyPr lIns="50800" tIns="50800" rIns="50800" bIns="50800" rtlCol="0" anchor="ctr"/>
            <a:lstStyle/>
            <a:p>
              <a:pPr algn="ctr">
                <a:lnSpc>
                  <a:spcPts val="3079"/>
                </a:lnSpc>
              </a:pPr>
              <a:r>
                <a:rPr lang="en-US" sz="2199">
                  <a:solidFill>
                    <a:srgbClr val="000000"/>
                  </a:solidFill>
                  <a:latin typeface="Arial MT Pro"/>
                  <a:ea typeface="Arial MT Pro"/>
                  <a:cs typeface="Arial MT Pro"/>
                  <a:sym typeface="Arial MT Pro"/>
                </a:rPr>
                <a:t>Achieving IBI recommendations 7d.</a:t>
              </a:r>
            </a:p>
            <a:p>
              <a:pPr algn="ctr">
                <a:lnSpc>
                  <a:spcPts val="3079"/>
                </a:lnSpc>
              </a:pPr>
              <a:endParaRPr lang="en-US" sz="2199">
                <a:solidFill>
                  <a:srgbClr val="000000"/>
                </a:solidFill>
                <a:latin typeface="Arial MT Pro"/>
                <a:ea typeface="Arial MT Pro"/>
                <a:cs typeface="Arial MT Pro"/>
                <a:sym typeface="Arial MT Pro"/>
              </a:endParaRPr>
            </a:p>
            <a:p>
              <a:pPr algn="ctr">
                <a:lnSpc>
                  <a:spcPts val="3079"/>
                </a:lnSpc>
              </a:pPr>
              <a:r>
                <a:rPr lang="en-US" sz="2199">
                  <a:solidFill>
                    <a:srgbClr val="000000"/>
                  </a:solidFill>
                  <a:latin typeface="Arial MT Pro"/>
                  <a:ea typeface="Arial MT Pro"/>
                  <a:cs typeface="Arial MT Pro"/>
                  <a:sym typeface="Arial MT Pro"/>
                </a:rPr>
                <a:t> </a:t>
              </a:r>
              <a:r>
                <a:rPr lang="en-US" sz="2199" b="1">
                  <a:solidFill>
                    <a:srgbClr val="B53248"/>
                  </a:solidFill>
                  <a:latin typeface="Arial MT Pro Bold"/>
                  <a:ea typeface="Arial MT Pro Bold"/>
                  <a:cs typeface="Arial MT Pro Bold"/>
                  <a:sym typeface="Arial MT Pro Bold"/>
                </a:rPr>
                <a:t>Measurement</a:t>
              </a:r>
            </a:p>
            <a:p>
              <a:pPr algn="ctr">
                <a:lnSpc>
                  <a:spcPts val="3079"/>
                </a:lnSpc>
              </a:pPr>
              <a:r>
                <a:rPr lang="en-US" sz="2199">
                  <a:solidFill>
                    <a:srgbClr val="B53248"/>
                  </a:solidFill>
                  <a:latin typeface="Arial MT Pro"/>
                  <a:ea typeface="Arial MT Pro"/>
                  <a:cs typeface="Arial MT Pro"/>
                  <a:sym typeface="Arial MT Pro"/>
                </a:rPr>
                <a:t>National reporting to governing bodies, Welsh and UK Government and UK groups.</a:t>
              </a:r>
            </a:p>
          </p:txBody>
        </p:sp>
      </p:grpSp>
      <p:grpSp>
        <p:nvGrpSpPr>
          <p:cNvPr id="21" name="Group 21"/>
          <p:cNvGrpSpPr/>
          <p:nvPr/>
        </p:nvGrpSpPr>
        <p:grpSpPr>
          <a:xfrm>
            <a:off x="7306864" y="6111558"/>
            <a:ext cx="3263082" cy="3383527"/>
            <a:chOff x="0" y="0"/>
            <a:chExt cx="859412" cy="891135"/>
          </a:xfrm>
        </p:grpSpPr>
        <p:sp>
          <p:nvSpPr>
            <p:cNvPr id="22" name="Freeform 22"/>
            <p:cNvSpPr/>
            <p:nvPr/>
          </p:nvSpPr>
          <p:spPr>
            <a:xfrm>
              <a:off x="0" y="0"/>
              <a:ext cx="859412" cy="891135"/>
            </a:xfrm>
            <a:custGeom>
              <a:avLst/>
              <a:gdLst/>
              <a:ahLst/>
              <a:cxnLst/>
              <a:rect l="l" t="t" r="r" b="b"/>
              <a:pathLst>
                <a:path w="859412" h="891135">
                  <a:moveTo>
                    <a:pt x="121002" y="0"/>
                  </a:moveTo>
                  <a:lnTo>
                    <a:pt x="738411" y="0"/>
                  </a:lnTo>
                  <a:cubicBezTo>
                    <a:pt x="770503" y="0"/>
                    <a:pt x="801280" y="12748"/>
                    <a:pt x="823972" y="35441"/>
                  </a:cubicBezTo>
                  <a:cubicBezTo>
                    <a:pt x="846664" y="58133"/>
                    <a:pt x="859412" y="88910"/>
                    <a:pt x="859412" y="121002"/>
                  </a:cubicBezTo>
                  <a:lnTo>
                    <a:pt x="859412" y="770133"/>
                  </a:lnTo>
                  <a:cubicBezTo>
                    <a:pt x="859412" y="802225"/>
                    <a:pt x="846664" y="833002"/>
                    <a:pt x="823972" y="855694"/>
                  </a:cubicBezTo>
                  <a:cubicBezTo>
                    <a:pt x="801280" y="878386"/>
                    <a:pt x="770503" y="891135"/>
                    <a:pt x="738411" y="891135"/>
                  </a:cubicBezTo>
                  <a:lnTo>
                    <a:pt x="121002" y="891135"/>
                  </a:lnTo>
                  <a:cubicBezTo>
                    <a:pt x="88910" y="891135"/>
                    <a:pt x="58133" y="878386"/>
                    <a:pt x="35441" y="855694"/>
                  </a:cubicBezTo>
                  <a:cubicBezTo>
                    <a:pt x="12748" y="833002"/>
                    <a:pt x="0" y="802225"/>
                    <a:pt x="0" y="770133"/>
                  </a:cubicBezTo>
                  <a:lnTo>
                    <a:pt x="0" y="121002"/>
                  </a:lnTo>
                  <a:cubicBezTo>
                    <a:pt x="0" y="88910"/>
                    <a:pt x="12748" y="58133"/>
                    <a:pt x="35441" y="35441"/>
                  </a:cubicBezTo>
                  <a:cubicBezTo>
                    <a:pt x="58133" y="12748"/>
                    <a:pt x="88910" y="0"/>
                    <a:pt x="121002" y="0"/>
                  </a:cubicBezTo>
                  <a:close/>
                </a:path>
              </a:pathLst>
            </a:custGeom>
            <a:solidFill>
              <a:srgbClr val="FFFFFF"/>
            </a:solidFill>
          </p:spPr>
          <p:txBody>
            <a:bodyPr/>
            <a:lstStyle/>
            <a:p>
              <a:endParaRPr lang="en-GB"/>
            </a:p>
          </p:txBody>
        </p:sp>
        <p:sp>
          <p:nvSpPr>
            <p:cNvPr id="23" name="TextBox 23"/>
            <p:cNvSpPr txBox="1"/>
            <p:nvPr/>
          </p:nvSpPr>
          <p:spPr>
            <a:xfrm>
              <a:off x="0" y="-85725"/>
              <a:ext cx="859412" cy="976860"/>
            </a:xfrm>
            <a:prstGeom prst="rect">
              <a:avLst/>
            </a:prstGeom>
          </p:spPr>
          <p:txBody>
            <a:bodyPr lIns="50800" tIns="50800" rIns="50800" bIns="50800" rtlCol="0" anchor="ctr"/>
            <a:lstStyle/>
            <a:p>
              <a:pPr algn="ctr">
                <a:lnSpc>
                  <a:spcPts val="3079"/>
                </a:lnSpc>
              </a:pPr>
              <a:r>
                <a:rPr lang="en-US" sz="2199">
                  <a:solidFill>
                    <a:srgbClr val="000000"/>
                  </a:solidFill>
                  <a:latin typeface="Arial MT Pro"/>
                  <a:ea typeface="Arial MT Pro"/>
                  <a:cs typeface="Arial MT Pro"/>
                  <a:sym typeface="Arial MT Pro"/>
                </a:rPr>
                <a:t>Gaps and variation in education will be addressed.</a:t>
              </a:r>
            </a:p>
            <a:p>
              <a:pPr algn="ctr">
                <a:lnSpc>
                  <a:spcPts val="3079"/>
                </a:lnSpc>
              </a:pPr>
              <a:endParaRPr lang="en-US" sz="2199">
                <a:solidFill>
                  <a:srgbClr val="000000"/>
                </a:solidFill>
                <a:latin typeface="Arial MT Pro"/>
                <a:ea typeface="Arial MT Pro"/>
                <a:cs typeface="Arial MT Pro"/>
                <a:sym typeface="Arial MT Pro"/>
              </a:endParaRPr>
            </a:p>
            <a:p>
              <a:pPr algn="ctr">
                <a:lnSpc>
                  <a:spcPts val="3079"/>
                </a:lnSpc>
              </a:pPr>
              <a:r>
                <a:rPr lang="en-US" sz="2199" b="1">
                  <a:solidFill>
                    <a:srgbClr val="B53248"/>
                  </a:solidFill>
                  <a:latin typeface="Arial MT Pro Bold"/>
                  <a:ea typeface="Arial MT Pro Bold"/>
                  <a:cs typeface="Arial MT Pro Bold"/>
                  <a:sym typeface="Arial MT Pro Bold"/>
                </a:rPr>
                <a:t>Measurement</a:t>
              </a:r>
              <a:r>
                <a:rPr lang="en-US" sz="2199">
                  <a:solidFill>
                    <a:srgbClr val="B53248"/>
                  </a:solidFill>
                  <a:latin typeface="Arial MT Pro"/>
                  <a:ea typeface="Arial MT Pro"/>
                  <a:cs typeface="Arial MT Pro"/>
                  <a:sym typeface="Arial MT Pro"/>
                </a:rPr>
                <a:t>: </a:t>
              </a:r>
            </a:p>
            <a:p>
              <a:pPr algn="ctr">
                <a:lnSpc>
                  <a:spcPts val="3079"/>
                </a:lnSpc>
              </a:pPr>
              <a:r>
                <a:rPr lang="en-US" sz="2199">
                  <a:solidFill>
                    <a:srgbClr val="B53248"/>
                  </a:solidFill>
                  <a:latin typeface="Arial MT Pro"/>
                  <a:ea typeface="Arial MT Pro"/>
                  <a:cs typeface="Arial MT Pro"/>
                  <a:sym typeface="Arial MT Pro"/>
                </a:rPr>
                <a:t>Gap analysis on each priority group</a:t>
              </a:r>
            </a:p>
          </p:txBody>
        </p:sp>
      </p:grpSp>
      <p:sp>
        <p:nvSpPr>
          <p:cNvPr id="24" name="AutoShape 24"/>
          <p:cNvSpPr/>
          <p:nvPr/>
        </p:nvSpPr>
        <p:spPr>
          <a:xfrm>
            <a:off x="5653730" y="3248977"/>
            <a:ext cx="1497739" cy="0"/>
          </a:xfrm>
          <a:prstGeom prst="line">
            <a:avLst/>
          </a:prstGeom>
          <a:ln w="152400" cap="flat">
            <a:solidFill>
              <a:srgbClr val="FFFFFF"/>
            </a:solidFill>
            <a:prstDash val="solid"/>
            <a:headEnd type="none" w="sm" len="sm"/>
            <a:tailEnd type="none" w="sm" len="sm"/>
          </a:ln>
        </p:spPr>
        <p:txBody>
          <a:bodyPr/>
          <a:lstStyle/>
          <a:p>
            <a:endParaRPr lang="en-GB"/>
          </a:p>
        </p:txBody>
      </p:sp>
      <p:sp>
        <p:nvSpPr>
          <p:cNvPr id="25" name="AutoShape 25"/>
          <p:cNvSpPr/>
          <p:nvPr/>
        </p:nvSpPr>
        <p:spPr>
          <a:xfrm flipV="1">
            <a:off x="11274689" y="3435033"/>
            <a:ext cx="2086720" cy="0"/>
          </a:xfrm>
          <a:prstGeom prst="line">
            <a:avLst/>
          </a:prstGeom>
          <a:ln w="152400" cap="flat">
            <a:solidFill>
              <a:srgbClr val="FFFFFF"/>
            </a:solidFill>
            <a:prstDash val="solid"/>
            <a:headEnd type="none" w="sm" len="sm"/>
            <a:tailEnd type="none" w="sm" len="sm"/>
          </a:ln>
        </p:spPr>
        <p:txBody>
          <a:bodyPr/>
          <a:lstStyle/>
          <a:p>
            <a:endParaRPr lang="en-GB"/>
          </a:p>
        </p:txBody>
      </p:sp>
      <p:sp>
        <p:nvSpPr>
          <p:cNvPr id="26" name="AutoShape 26"/>
          <p:cNvSpPr/>
          <p:nvPr/>
        </p:nvSpPr>
        <p:spPr>
          <a:xfrm flipH="1">
            <a:off x="15490710" y="5043615"/>
            <a:ext cx="0" cy="629793"/>
          </a:xfrm>
          <a:prstGeom prst="line">
            <a:avLst/>
          </a:prstGeom>
          <a:ln w="152400" cap="flat">
            <a:solidFill>
              <a:srgbClr val="FFFFFF"/>
            </a:solidFill>
            <a:prstDash val="solid"/>
            <a:headEnd type="none" w="sm" len="sm"/>
            <a:tailEnd type="none" w="sm" len="sm"/>
          </a:ln>
        </p:spPr>
        <p:txBody>
          <a:bodyPr/>
          <a:lstStyle/>
          <a:p>
            <a:endParaRPr lang="en-GB"/>
          </a:p>
        </p:txBody>
      </p:sp>
      <p:sp>
        <p:nvSpPr>
          <p:cNvPr id="27" name="AutoShape 27"/>
          <p:cNvSpPr/>
          <p:nvPr/>
        </p:nvSpPr>
        <p:spPr>
          <a:xfrm>
            <a:off x="10569946" y="7803321"/>
            <a:ext cx="2326887" cy="0"/>
          </a:xfrm>
          <a:prstGeom prst="line">
            <a:avLst/>
          </a:prstGeom>
          <a:ln w="152400" cap="flat">
            <a:solidFill>
              <a:srgbClr val="FFFFFF"/>
            </a:solidFill>
            <a:prstDash val="solid"/>
            <a:headEnd type="none" w="sm" len="sm"/>
            <a:tailEnd type="none" w="sm" len="sm"/>
          </a:ln>
        </p:spPr>
        <p:txBody>
          <a:bodyPr/>
          <a:lstStyle/>
          <a:p>
            <a:endParaRPr lang="en-GB"/>
          </a:p>
        </p:txBody>
      </p:sp>
      <p:sp>
        <p:nvSpPr>
          <p:cNvPr id="28" name="AutoShape 28"/>
          <p:cNvSpPr/>
          <p:nvPr/>
        </p:nvSpPr>
        <p:spPr>
          <a:xfrm>
            <a:off x="5546813" y="7803321"/>
            <a:ext cx="1760051" cy="0"/>
          </a:xfrm>
          <a:prstGeom prst="line">
            <a:avLst/>
          </a:prstGeom>
          <a:ln w="152400" cap="flat">
            <a:solidFill>
              <a:srgbClr val="FFFFFF"/>
            </a:solidFill>
            <a:prstDash val="solid"/>
            <a:headEnd type="none" w="sm" len="sm"/>
            <a:tailEnd type="none" w="sm" len="sm"/>
          </a:ln>
        </p:spPr>
        <p:txBody>
          <a:bodyPr/>
          <a:lstStyle/>
          <a:p>
            <a:endParaRPr lang="en-GB"/>
          </a:p>
        </p:txBody>
      </p:sp>
      <p:sp>
        <p:nvSpPr>
          <p:cNvPr id="29" name="AutoShape 29"/>
          <p:cNvSpPr/>
          <p:nvPr/>
        </p:nvSpPr>
        <p:spPr>
          <a:xfrm>
            <a:off x="-1166829" y="7803321"/>
            <a:ext cx="2455040" cy="0"/>
          </a:xfrm>
          <a:prstGeom prst="line">
            <a:avLst/>
          </a:prstGeom>
          <a:ln w="152400" cap="flat">
            <a:solidFill>
              <a:srgbClr val="FFFFFF"/>
            </a:solidFill>
            <a:prstDash val="solid"/>
            <a:headEnd type="none" w="sm" len="sm"/>
            <a:tailEnd type="none" w="sm" len="sm"/>
          </a:ln>
        </p:spPr>
        <p:txBody>
          <a:bodyPr/>
          <a:lstStyle/>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47F87"/>
        </a:solidFill>
        <a:effectLst/>
      </p:bgPr>
    </p:bg>
    <p:spTree>
      <p:nvGrpSpPr>
        <p:cNvPr id="1" name=""/>
        <p:cNvGrpSpPr/>
        <p:nvPr/>
      </p:nvGrpSpPr>
      <p:grpSpPr>
        <a:xfrm>
          <a:off x="0" y="0"/>
          <a:ext cx="0" cy="0"/>
          <a:chOff x="0" y="0"/>
          <a:chExt cx="0" cy="0"/>
        </a:xfrm>
      </p:grpSpPr>
      <p:grpSp>
        <p:nvGrpSpPr>
          <p:cNvPr id="2" name="Group 2"/>
          <p:cNvGrpSpPr/>
          <p:nvPr/>
        </p:nvGrpSpPr>
        <p:grpSpPr>
          <a:xfrm>
            <a:off x="-2757488" y="-19909815"/>
            <a:ext cx="23802975" cy="2380297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51333"/>
            </a:solidFill>
          </p:spPr>
          <p:txBody>
            <a:bodyPr/>
            <a:lstStyle/>
            <a:p>
              <a:endParaRPr lang="en-GB"/>
            </a:p>
          </p:txBody>
        </p:sp>
        <p:sp>
          <p:nvSpPr>
            <p:cNvPr id="4" name="TextBox 4"/>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519707" y="446284"/>
            <a:ext cx="11248586" cy="3118734"/>
          </a:xfrm>
          <a:prstGeom prst="rect">
            <a:avLst/>
          </a:prstGeom>
        </p:spPr>
        <p:txBody>
          <a:bodyPr lIns="0" tIns="0" rIns="0" bIns="0" rtlCol="0" anchor="t">
            <a:spAutoFit/>
          </a:bodyPr>
          <a:lstStyle/>
          <a:p>
            <a:pPr algn="ctr">
              <a:lnSpc>
                <a:spcPts val="7688"/>
              </a:lnSpc>
            </a:pPr>
            <a:r>
              <a:rPr lang="en-US" sz="7612" b="1" spc="-372">
                <a:solidFill>
                  <a:srgbClr val="EFEFEF"/>
                </a:solidFill>
                <a:latin typeface="Arial MT Pro Bold"/>
                <a:ea typeface="Arial MT Pro Bold"/>
                <a:cs typeface="Arial MT Pro Bold"/>
                <a:sym typeface="Arial MT Pro Bold"/>
              </a:rPr>
              <a:t>How will the education strategy deliver improvement?</a:t>
            </a:r>
          </a:p>
        </p:txBody>
      </p:sp>
      <p:sp>
        <p:nvSpPr>
          <p:cNvPr id="6" name="TextBox 6"/>
          <p:cNvSpPr txBox="1"/>
          <p:nvPr/>
        </p:nvSpPr>
        <p:spPr>
          <a:xfrm>
            <a:off x="600207" y="4005104"/>
            <a:ext cx="17047949" cy="5795011"/>
          </a:xfrm>
          <a:prstGeom prst="rect">
            <a:avLst/>
          </a:prstGeom>
        </p:spPr>
        <p:txBody>
          <a:bodyPr lIns="0" tIns="0" rIns="0" bIns="0" rtlCol="0" anchor="t">
            <a:spAutoFit/>
          </a:bodyPr>
          <a:lstStyle/>
          <a:p>
            <a:pPr marL="777234" lvl="1" indent="-388617" algn="just">
              <a:lnSpc>
                <a:spcPts val="5039"/>
              </a:lnSpc>
              <a:buFont typeface="Arial"/>
              <a:buChar char="•"/>
            </a:pPr>
            <a:r>
              <a:rPr lang="en-US" sz="3599">
                <a:solidFill>
                  <a:srgbClr val="EFEFEF"/>
                </a:solidFill>
                <a:latin typeface="Arial MT Pro"/>
                <a:ea typeface="Arial MT Pro"/>
                <a:cs typeface="Arial MT Pro"/>
                <a:sym typeface="Arial MT Pro"/>
              </a:rPr>
              <a:t>This strategy sets out aspirations for education, but the context in which this will be delivered will shift year on year, depending on the delivery plan.</a:t>
            </a:r>
          </a:p>
          <a:p>
            <a:pPr algn="just">
              <a:lnSpc>
                <a:spcPts val="5039"/>
              </a:lnSpc>
            </a:pPr>
            <a:endParaRPr lang="en-US" sz="3599">
              <a:solidFill>
                <a:srgbClr val="EFEFEF"/>
              </a:solidFill>
              <a:latin typeface="Arial MT Pro"/>
              <a:ea typeface="Arial MT Pro"/>
              <a:cs typeface="Arial MT Pro"/>
              <a:sym typeface="Arial MT Pro"/>
            </a:endParaRPr>
          </a:p>
          <a:p>
            <a:pPr marL="777234" lvl="1" indent="-388617" algn="just">
              <a:lnSpc>
                <a:spcPts val="5039"/>
              </a:lnSpc>
              <a:buFont typeface="Arial"/>
              <a:buChar char="•"/>
            </a:pPr>
            <a:r>
              <a:rPr lang="en-US" sz="3599">
                <a:solidFill>
                  <a:srgbClr val="EFEFEF"/>
                </a:solidFill>
                <a:latin typeface="Arial MT Pro"/>
                <a:ea typeface="Arial MT Pro"/>
                <a:cs typeface="Arial MT Pro"/>
                <a:sym typeface="Arial MT Pro"/>
              </a:rPr>
              <a:t>The BHNOG will receive a quarterly update on the progress of the delivery. This will be scrutinised and performance challenged as required. Overall success will be measured as outlined in the strategy and will be reported into the BHNOG annual report.</a:t>
            </a:r>
          </a:p>
          <a:p>
            <a:pPr algn="just">
              <a:lnSpc>
                <a:spcPts val="5039"/>
              </a:lnSpc>
            </a:pPr>
            <a:endParaRPr lang="en-US" sz="3599">
              <a:solidFill>
                <a:srgbClr val="EFEFEF"/>
              </a:solidFill>
              <a:latin typeface="Arial MT Pro"/>
              <a:ea typeface="Arial MT Pro"/>
              <a:cs typeface="Arial MT Pro"/>
              <a:sym typeface="Arial MT Pro"/>
            </a:endParaRPr>
          </a:p>
          <a:p>
            <a:pPr marL="777234" lvl="1" indent="-388617" algn="just">
              <a:lnSpc>
                <a:spcPts val="5039"/>
              </a:lnSpc>
              <a:buFont typeface="Arial"/>
              <a:buChar char="•"/>
            </a:pPr>
            <a:r>
              <a:rPr lang="en-US" sz="3599">
                <a:solidFill>
                  <a:srgbClr val="EFEFEF"/>
                </a:solidFill>
                <a:latin typeface="Arial MT Pro"/>
                <a:ea typeface="Arial MT Pro"/>
                <a:cs typeface="Arial MT Pro"/>
                <a:sym typeface="Arial MT Pro"/>
              </a:rPr>
              <a:t>The strategy itself will be revised on a three-year basis. </a:t>
            </a:r>
          </a:p>
        </p:txBody>
      </p:sp>
      <p:sp>
        <p:nvSpPr>
          <p:cNvPr id="7" name="Freeform 7"/>
          <p:cNvSpPr/>
          <p:nvPr/>
        </p:nvSpPr>
        <p:spPr>
          <a:xfrm>
            <a:off x="0" y="0"/>
            <a:ext cx="2383216" cy="791150"/>
          </a:xfrm>
          <a:custGeom>
            <a:avLst/>
            <a:gdLst/>
            <a:ahLst/>
            <a:cxnLst/>
            <a:rect l="l" t="t" r="r" b="b"/>
            <a:pathLst>
              <a:path w="2383216" h="791150">
                <a:moveTo>
                  <a:pt x="0" y="0"/>
                </a:moveTo>
                <a:lnTo>
                  <a:pt x="2383216" y="0"/>
                </a:lnTo>
                <a:lnTo>
                  <a:pt x="2383216" y="791150"/>
                </a:lnTo>
                <a:lnTo>
                  <a:pt x="0" y="791150"/>
                </a:lnTo>
                <a:lnTo>
                  <a:pt x="0" y="0"/>
                </a:lnTo>
                <a:close/>
              </a:path>
            </a:pathLst>
          </a:custGeom>
          <a:blipFill>
            <a:blip r:embed="rId3"/>
            <a:stretch>
              <a:fillRect/>
            </a:stretch>
          </a:blipFill>
        </p:spPr>
        <p:txBody>
          <a:bodyPr/>
          <a:lstStyle/>
          <a:p>
            <a:endParaRPr lang="en-GB"/>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5466" y="-929153"/>
            <a:ext cx="19366857" cy="12431513"/>
          </a:xfrm>
          <a:custGeom>
            <a:avLst/>
            <a:gdLst/>
            <a:ahLst/>
            <a:cxnLst/>
            <a:rect l="l" t="t" r="r" b="b"/>
            <a:pathLst>
              <a:path w="19366857" h="12431513">
                <a:moveTo>
                  <a:pt x="0" y="0"/>
                </a:moveTo>
                <a:lnTo>
                  <a:pt x="19366858" y="0"/>
                </a:lnTo>
                <a:lnTo>
                  <a:pt x="19366858" y="12431513"/>
                </a:lnTo>
                <a:lnTo>
                  <a:pt x="0" y="12431513"/>
                </a:lnTo>
                <a:lnTo>
                  <a:pt x="0" y="0"/>
                </a:lnTo>
                <a:close/>
              </a:path>
            </a:pathLst>
          </a:custGeom>
          <a:blipFill>
            <a:blip r:embed="rId3"/>
            <a:stretch>
              <a:fillRect t="-1897" b="-1897"/>
            </a:stretch>
          </a:blipFill>
        </p:spPr>
        <p:txBody>
          <a:bodyPr/>
          <a:lstStyle/>
          <a:p>
            <a:endParaRPr lang="en-GB"/>
          </a:p>
        </p:txBody>
      </p:sp>
      <p:sp>
        <p:nvSpPr>
          <p:cNvPr id="3" name="Freeform 3"/>
          <p:cNvSpPr/>
          <p:nvPr/>
        </p:nvSpPr>
        <p:spPr>
          <a:xfrm>
            <a:off x="0" y="0"/>
            <a:ext cx="2383216" cy="791150"/>
          </a:xfrm>
          <a:custGeom>
            <a:avLst/>
            <a:gdLst/>
            <a:ahLst/>
            <a:cxnLst/>
            <a:rect l="l" t="t" r="r" b="b"/>
            <a:pathLst>
              <a:path w="2383216" h="791150">
                <a:moveTo>
                  <a:pt x="0" y="0"/>
                </a:moveTo>
                <a:lnTo>
                  <a:pt x="2383216" y="0"/>
                </a:lnTo>
                <a:lnTo>
                  <a:pt x="2383216" y="791150"/>
                </a:lnTo>
                <a:lnTo>
                  <a:pt x="0" y="791150"/>
                </a:lnTo>
                <a:lnTo>
                  <a:pt x="0" y="0"/>
                </a:lnTo>
                <a:close/>
              </a:path>
            </a:pathLst>
          </a:custGeom>
          <a:blipFill>
            <a:blip r:embed="rId4"/>
            <a:stretch>
              <a:fillRect/>
            </a:stretch>
          </a:blipFill>
        </p:spPr>
        <p:txBody>
          <a:bodyPr/>
          <a:lstStyle/>
          <a:p>
            <a:endParaRPr lang="en-GB"/>
          </a:p>
        </p:txBody>
      </p:sp>
      <p:sp>
        <p:nvSpPr>
          <p:cNvPr id="4" name="TextBox 4"/>
          <p:cNvSpPr txBox="1"/>
          <p:nvPr/>
        </p:nvSpPr>
        <p:spPr>
          <a:xfrm>
            <a:off x="1028700" y="1247775"/>
            <a:ext cx="9287803" cy="7553325"/>
          </a:xfrm>
          <a:prstGeom prst="rect">
            <a:avLst/>
          </a:prstGeom>
        </p:spPr>
        <p:txBody>
          <a:bodyPr lIns="0" tIns="0" rIns="0" bIns="0" rtlCol="0" anchor="t">
            <a:spAutoFit/>
          </a:bodyPr>
          <a:lstStyle/>
          <a:p>
            <a:pPr algn="l">
              <a:lnSpc>
                <a:spcPts val="8400"/>
              </a:lnSpc>
            </a:pPr>
            <a:r>
              <a:rPr lang="en-US" sz="6000" b="1" u="sng">
                <a:solidFill>
                  <a:srgbClr val="FFFFFF"/>
                </a:solidFill>
                <a:latin typeface="Arial MT Pro Bold"/>
                <a:ea typeface="Arial MT Pro Bold"/>
                <a:cs typeface="Arial MT Pro Bold"/>
                <a:sym typeface="Arial MT Pro Bold"/>
              </a:rPr>
              <a:t>Our pledge</a:t>
            </a:r>
            <a:r>
              <a:rPr lang="en-US" sz="6000">
                <a:solidFill>
                  <a:srgbClr val="000000"/>
                </a:solidFill>
                <a:latin typeface="Arial MT Pro"/>
                <a:ea typeface="Arial MT Pro"/>
                <a:cs typeface="Arial MT Pro"/>
                <a:sym typeface="Arial MT Pro"/>
              </a:rPr>
              <a:t> </a:t>
            </a:r>
          </a:p>
          <a:p>
            <a:pPr algn="l">
              <a:lnSpc>
                <a:spcPts val="8400"/>
              </a:lnSpc>
              <a:spcBef>
                <a:spcPct val="0"/>
              </a:spcBef>
            </a:pPr>
            <a:r>
              <a:rPr lang="en-US" sz="6000">
                <a:solidFill>
                  <a:srgbClr val="000000"/>
                </a:solidFill>
                <a:latin typeface="Arial MT Pro"/>
                <a:ea typeface="Arial MT Pro"/>
                <a:cs typeface="Arial MT Pro"/>
                <a:sym typeface="Arial MT Pro"/>
              </a:rPr>
              <a:t>We will support all healthcare workers to get the right </a:t>
            </a:r>
            <a:r>
              <a:rPr lang="en-US" sz="6000">
                <a:solidFill>
                  <a:srgbClr val="FFFFFF"/>
                </a:solidFill>
                <a:latin typeface="Arial MT Pro"/>
                <a:ea typeface="Arial MT Pro"/>
                <a:cs typeface="Arial MT Pro"/>
                <a:sym typeface="Arial MT Pro"/>
              </a:rPr>
              <a:t>transfusion education</a:t>
            </a:r>
            <a:r>
              <a:rPr lang="en-US" sz="6000">
                <a:solidFill>
                  <a:srgbClr val="000000"/>
                </a:solidFill>
                <a:latin typeface="Arial MT Pro"/>
                <a:ea typeface="Arial MT Pro"/>
                <a:cs typeface="Arial MT Pro"/>
                <a:sym typeface="Arial MT Pro"/>
              </a:rPr>
              <a:t>, in the </a:t>
            </a:r>
            <a:r>
              <a:rPr lang="en-US" sz="6000">
                <a:solidFill>
                  <a:srgbClr val="FFFFFF"/>
                </a:solidFill>
                <a:latin typeface="Arial MT Pro"/>
                <a:ea typeface="Arial MT Pro"/>
                <a:cs typeface="Arial MT Pro"/>
                <a:sym typeface="Arial MT Pro"/>
              </a:rPr>
              <a:t>right place</a:t>
            </a:r>
            <a:r>
              <a:rPr lang="en-US" sz="6000">
                <a:solidFill>
                  <a:srgbClr val="000000"/>
                </a:solidFill>
                <a:latin typeface="Arial MT Pro"/>
                <a:ea typeface="Arial MT Pro"/>
                <a:cs typeface="Arial MT Pro"/>
                <a:sym typeface="Arial MT Pro"/>
              </a:rPr>
              <a:t>, at the </a:t>
            </a:r>
            <a:r>
              <a:rPr lang="en-US" sz="6000">
                <a:solidFill>
                  <a:srgbClr val="FFFFFF"/>
                </a:solidFill>
                <a:latin typeface="Arial MT Pro"/>
                <a:ea typeface="Arial MT Pro"/>
                <a:cs typeface="Arial MT Pro"/>
                <a:sym typeface="Arial MT Pro"/>
              </a:rPr>
              <a:t>right time</a:t>
            </a:r>
            <a:r>
              <a:rPr lang="en-US" sz="6000">
                <a:solidFill>
                  <a:srgbClr val="000000"/>
                </a:solidFill>
                <a:latin typeface="Arial MT Pro"/>
                <a:ea typeface="Arial MT Pro"/>
                <a:cs typeface="Arial MT Pro"/>
                <a:sym typeface="Arial MT Pro"/>
              </a:rPr>
              <a:t> to ensure patient safety.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67E85"/>
        </a:solidFill>
        <a:effectLst/>
      </p:bgPr>
    </p:bg>
    <p:spTree>
      <p:nvGrpSpPr>
        <p:cNvPr id="1" name=""/>
        <p:cNvGrpSpPr/>
        <p:nvPr/>
      </p:nvGrpSpPr>
      <p:grpSpPr>
        <a:xfrm>
          <a:off x="0" y="0"/>
          <a:ext cx="0" cy="0"/>
          <a:chOff x="0" y="0"/>
          <a:chExt cx="0" cy="0"/>
        </a:xfrm>
      </p:grpSpPr>
      <p:sp>
        <p:nvSpPr>
          <p:cNvPr id="2" name="Freeform 2"/>
          <p:cNvSpPr/>
          <p:nvPr/>
        </p:nvSpPr>
        <p:spPr>
          <a:xfrm>
            <a:off x="12268877" y="4192290"/>
            <a:ext cx="5511699" cy="5755888"/>
          </a:xfrm>
          <a:custGeom>
            <a:avLst/>
            <a:gdLst/>
            <a:ahLst/>
            <a:cxnLst/>
            <a:rect l="l" t="t" r="r" b="b"/>
            <a:pathLst>
              <a:path w="5511699" h="5755888">
                <a:moveTo>
                  <a:pt x="0" y="0"/>
                </a:moveTo>
                <a:lnTo>
                  <a:pt x="5511698" y="0"/>
                </a:lnTo>
                <a:lnTo>
                  <a:pt x="5511698" y="5755887"/>
                </a:lnTo>
                <a:lnTo>
                  <a:pt x="0" y="5755887"/>
                </a:lnTo>
                <a:lnTo>
                  <a:pt x="0" y="0"/>
                </a:lnTo>
                <a:close/>
              </a:path>
            </a:pathLst>
          </a:custGeom>
          <a:blipFill>
            <a:blip r:embed="rId3"/>
            <a:stretch>
              <a:fillRect/>
            </a:stretch>
          </a:blipFill>
        </p:spPr>
        <p:txBody>
          <a:bodyPr/>
          <a:lstStyle/>
          <a:p>
            <a:endParaRPr lang="en-GB"/>
          </a:p>
        </p:txBody>
      </p:sp>
      <p:sp>
        <p:nvSpPr>
          <p:cNvPr id="3" name="TextBox 3"/>
          <p:cNvSpPr txBox="1"/>
          <p:nvPr/>
        </p:nvSpPr>
        <p:spPr>
          <a:xfrm>
            <a:off x="921610" y="1239610"/>
            <a:ext cx="11452027" cy="7402995"/>
          </a:xfrm>
          <a:prstGeom prst="rect">
            <a:avLst/>
          </a:prstGeom>
        </p:spPr>
        <p:txBody>
          <a:bodyPr lIns="0" tIns="0" rIns="0" bIns="0" rtlCol="0" anchor="t">
            <a:spAutoFit/>
          </a:bodyPr>
          <a:lstStyle/>
          <a:p>
            <a:pPr algn="ctr">
              <a:lnSpc>
                <a:spcPts val="7688"/>
              </a:lnSpc>
            </a:pPr>
            <a:endParaRPr/>
          </a:p>
          <a:p>
            <a:pPr algn="ctr">
              <a:lnSpc>
                <a:spcPts val="7688"/>
              </a:lnSpc>
              <a:spcBef>
                <a:spcPct val="0"/>
              </a:spcBef>
            </a:pPr>
            <a:endParaRPr/>
          </a:p>
          <a:p>
            <a:pPr algn="ctr">
              <a:lnSpc>
                <a:spcPts val="7688"/>
              </a:lnSpc>
              <a:spcBef>
                <a:spcPct val="0"/>
              </a:spcBef>
            </a:pPr>
            <a:r>
              <a:rPr lang="en-US" sz="7612" b="1" spc="-372">
                <a:solidFill>
                  <a:srgbClr val="FFFFFF"/>
                </a:solidFill>
                <a:latin typeface="Arial MT Pro Bold"/>
                <a:ea typeface="Arial MT Pro Bold"/>
                <a:cs typeface="Arial MT Pro Bold"/>
                <a:sym typeface="Arial MT Pro Bold"/>
              </a:rPr>
              <a:t>Thank you for listening</a:t>
            </a:r>
          </a:p>
          <a:p>
            <a:pPr algn="ctr">
              <a:lnSpc>
                <a:spcPts val="7688"/>
              </a:lnSpc>
              <a:spcBef>
                <a:spcPct val="0"/>
              </a:spcBef>
            </a:pPr>
            <a:endParaRPr lang="en-US" sz="7612" b="1" spc="-372">
              <a:solidFill>
                <a:srgbClr val="FFFFFF"/>
              </a:solidFill>
              <a:latin typeface="Arial MT Pro Bold"/>
              <a:ea typeface="Arial MT Pro Bold"/>
              <a:cs typeface="Arial MT Pro Bold"/>
              <a:sym typeface="Arial MT Pro Bold"/>
            </a:endParaRPr>
          </a:p>
          <a:p>
            <a:pPr algn="ctr">
              <a:lnSpc>
                <a:spcPts val="7688"/>
              </a:lnSpc>
              <a:spcBef>
                <a:spcPct val="0"/>
              </a:spcBef>
            </a:pPr>
            <a:endParaRPr lang="en-US" sz="7612" b="1" spc="-372">
              <a:solidFill>
                <a:srgbClr val="FFFFFF"/>
              </a:solidFill>
              <a:latin typeface="Arial MT Pro Bold"/>
              <a:ea typeface="Arial MT Pro Bold"/>
              <a:cs typeface="Arial MT Pro Bold"/>
              <a:sym typeface="Arial MT Pro Bold"/>
            </a:endParaRPr>
          </a:p>
          <a:p>
            <a:pPr algn="ctr">
              <a:lnSpc>
                <a:spcPts val="7688"/>
              </a:lnSpc>
              <a:spcBef>
                <a:spcPct val="0"/>
              </a:spcBef>
            </a:pPr>
            <a:endParaRPr lang="en-US" sz="7612" b="1" spc="-372">
              <a:solidFill>
                <a:srgbClr val="FFFFFF"/>
              </a:solidFill>
              <a:latin typeface="Arial MT Pro Bold"/>
              <a:ea typeface="Arial MT Pro Bold"/>
              <a:cs typeface="Arial MT Pro Bold"/>
              <a:sym typeface="Arial MT Pro Bold"/>
            </a:endParaRPr>
          </a:p>
          <a:p>
            <a:pPr algn="ctr">
              <a:lnSpc>
                <a:spcPts val="7688"/>
              </a:lnSpc>
              <a:spcBef>
                <a:spcPct val="0"/>
              </a:spcBef>
            </a:pPr>
            <a:endParaRPr lang="en-US" sz="7612" b="1" spc="-372">
              <a:solidFill>
                <a:srgbClr val="FFFFFF"/>
              </a:solidFill>
              <a:latin typeface="Arial MT Pro Bold"/>
              <a:ea typeface="Arial MT Pro Bold"/>
              <a:cs typeface="Arial MT Pro Bold"/>
              <a:sym typeface="Arial MT Pro Bold"/>
            </a:endParaRPr>
          </a:p>
          <a:p>
            <a:pPr algn="ctr">
              <a:lnSpc>
                <a:spcPts val="3648"/>
              </a:lnSpc>
              <a:spcBef>
                <a:spcPct val="0"/>
              </a:spcBef>
            </a:pPr>
            <a:r>
              <a:rPr lang="en-US" sz="3612" b="1" spc="-176">
                <a:solidFill>
                  <a:srgbClr val="FFFFFF"/>
                </a:solidFill>
                <a:latin typeface="Arial MT Pro Bold"/>
                <a:ea typeface="Arial MT Pro Bold"/>
                <a:cs typeface="Arial MT Pro Bold"/>
                <a:sym typeface="Arial MT Pro Bold"/>
              </a:rPr>
              <a:t>Thank you to ESG members esp Sarah Beuschel as Chair</a:t>
            </a:r>
            <a:r>
              <a:rPr lang="en-US" sz="3612" b="1" spc="-176">
                <a:solidFill>
                  <a:srgbClr val="000000"/>
                </a:solidFill>
                <a:latin typeface="Arial MT Pro Bold"/>
                <a:ea typeface="Arial MT Pro Bold"/>
                <a:cs typeface="Arial MT Pro Bold"/>
                <a:sym typeface="Arial MT Pro Bold"/>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53248"/>
        </a:solidFill>
        <a:effectLst/>
      </p:bgPr>
    </p:bg>
    <p:spTree>
      <p:nvGrpSpPr>
        <p:cNvPr id="1" name=""/>
        <p:cNvGrpSpPr/>
        <p:nvPr/>
      </p:nvGrpSpPr>
      <p:grpSpPr>
        <a:xfrm>
          <a:off x="0" y="0"/>
          <a:ext cx="0" cy="0"/>
          <a:chOff x="0" y="0"/>
          <a:chExt cx="0" cy="0"/>
        </a:xfrm>
      </p:grpSpPr>
      <p:grpSp>
        <p:nvGrpSpPr>
          <p:cNvPr id="2" name="Group 2"/>
          <p:cNvGrpSpPr/>
          <p:nvPr/>
        </p:nvGrpSpPr>
        <p:grpSpPr>
          <a:xfrm>
            <a:off x="847186" y="-3153314"/>
            <a:ext cx="16593627" cy="1659362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47F87"/>
            </a:solidFill>
          </p:spPr>
          <p:txBody>
            <a:bodyPr/>
            <a:lstStyle/>
            <a:p>
              <a:endParaRPr lang="en-GB"/>
            </a:p>
          </p:txBody>
        </p:sp>
        <p:sp>
          <p:nvSpPr>
            <p:cNvPr id="4" name="TextBox 4"/>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0"/>
            <a:ext cx="2383216" cy="791150"/>
          </a:xfrm>
          <a:custGeom>
            <a:avLst/>
            <a:gdLst/>
            <a:ahLst/>
            <a:cxnLst/>
            <a:rect l="l" t="t" r="r" b="b"/>
            <a:pathLst>
              <a:path w="2383216" h="791150">
                <a:moveTo>
                  <a:pt x="0" y="0"/>
                </a:moveTo>
                <a:lnTo>
                  <a:pt x="2383216" y="0"/>
                </a:lnTo>
                <a:lnTo>
                  <a:pt x="2383216" y="791150"/>
                </a:lnTo>
                <a:lnTo>
                  <a:pt x="0" y="791150"/>
                </a:lnTo>
                <a:lnTo>
                  <a:pt x="0" y="0"/>
                </a:lnTo>
                <a:close/>
              </a:path>
            </a:pathLst>
          </a:custGeom>
          <a:blipFill>
            <a:blip r:embed="rId3"/>
            <a:stretch>
              <a:fillRect/>
            </a:stretch>
          </a:blipFill>
        </p:spPr>
        <p:txBody>
          <a:bodyPr/>
          <a:lstStyle/>
          <a:p>
            <a:endParaRPr lang="en-GB"/>
          </a:p>
        </p:txBody>
      </p:sp>
      <p:sp>
        <p:nvSpPr>
          <p:cNvPr id="6" name="TextBox 6"/>
          <p:cNvSpPr txBox="1"/>
          <p:nvPr/>
        </p:nvSpPr>
        <p:spPr>
          <a:xfrm>
            <a:off x="6477000" y="8324850"/>
            <a:ext cx="7239000" cy="436245"/>
          </a:xfrm>
          <a:prstGeom prst="rect">
            <a:avLst/>
          </a:prstGeom>
        </p:spPr>
        <p:txBody>
          <a:bodyPr lIns="0" tIns="0" rIns="0" bIns="0" rtlCol="0" anchor="t">
            <a:spAutoFit/>
          </a:bodyPr>
          <a:lstStyle/>
          <a:p>
            <a:pPr marL="0" lvl="0" indent="0" algn="l">
              <a:lnSpc>
                <a:spcPts val="3120"/>
              </a:lnSpc>
              <a:spcBef>
                <a:spcPct val="0"/>
              </a:spcBef>
            </a:pPr>
            <a:r>
              <a:rPr lang="en-US" sz="2400">
                <a:solidFill>
                  <a:srgbClr val="FFFFFF"/>
                </a:solidFill>
                <a:latin typeface="Arial MT Pro"/>
                <a:ea typeface="Arial MT Pro"/>
                <a:cs typeface="Arial MT Pro"/>
                <a:sym typeface="Arial MT Pro"/>
              </a:rPr>
              <a:t>How do we measure impact?</a:t>
            </a:r>
          </a:p>
        </p:txBody>
      </p:sp>
      <p:grpSp>
        <p:nvGrpSpPr>
          <p:cNvPr id="7" name="Group 7"/>
          <p:cNvGrpSpPr/>
          <p:nvPr/>
        </p:nvGrpSpPr>
        <p:grpSpPr>
          <a:xfrm>
            <a:off x="6286500" y="8191500"/>
            <a:ext cx="19050" cy="666750"/>
            <a:chOff x="0" y="0"/>
            <a:chExt cx="25400" cy="889000"/>
          </a:xfrm>
        </p:grpSpPr>
        <p:sp>
          <p:nvSpPr>
            <p:cNvPr id="8" name="Freeform 8"/>
            <p:cNvSpPr/>
            <p:nvPr/>
          </p:nvSpPr>
          <p:spPr>
            <a:xfrm>
              <a:off x="0" y="0"/>
              <a:ext cx="25400" cy="889000"/>
            </a:xfrm>
            <a:custGeom>
              <a:avLst/>
              <a:gdLst/>
              <a:ahLst/>
              <a:cxnLst/>
              <a:rect l="l" t="t" r="r" b="b"/>
              <a:pathLst>
                <a:path w="25400" h="889000">
                  <a:moveTo>
                    <a:pt x="0" y="0"/>
                  </a:moveTo>
                  <a:lnTo>
                    <a:pt x="25400" y="0"/>
                  </a:lnTo>
                  <a:lnTo>
                    <a:pt x="25400" y="889000"/>
                  </a:lnTo>
                  <a:lnTo>
                    <a:pt x="0" y="889000"/>
                  </a:lnTo>
                  <a:close/>
                </a:path>
              </a:pathLst>
            </a:custGeom>
            <a:solidFill>
              <a:srgbClr val="FFFFFF">
                <a:alpha val="40000"/>
              </a:srgbClr>
            </a:solidFill>
          </p:spPr>
          <p:txBody>
            <a:bodyPr/>
            <a:lstStyle/>
            <a:p>
              <a:endParaRPr lang="en-GB"/>
            </a:p>
          </p:txBody>
        </p:sp>
        <p:sp>
          <p:nvSpPr>
            <p:cNvPr id="9" name="TextBox 9"/>
            <p:cNvSpPr txBox="1"/>
            <p:nvPr/>
          </p:nvSpPr>
          <p:spPr>
            <a:xfrm>
              <a:off x="0" y="-38100"/>
              <a:ext cx="25400" cy="927100"/>
            </a:xfrm>
            <a:prstGeom prst="rect">
              <a:avLst/>
            </a:prstGeom>
          </p:spPr>
          <p:txBody>
            <a:bodyPr lIns="50800" tIns="50800" rIns="50800" bIns="50800" rtlCol="0" anchor="ctr"/>
            <a:lstStyle/>
            <a:p>
              <a:pPr algn="l">
                <a:lnSpc>
                  <a:spcPts val="1679"/>
                </a:lnSpc>
              </a:pPr>
              <a:endParaRPr/>
            </a:p>
          </p:txBody>
        </p:sp>
      </p:grpSp>
      <p:sp>
        <p:nvSpPr>
          <p:cNvPr id="10" name="TextBox 10"/>
          <p:cNvSpPr txBox="1"/>
          <p:nvPr/>
        </p:nvSpPr>
        <p:spPr>
          <a:xfrm>
            <a:off x="5143500" y="8181975"/>
            <a:ext cx="1047750" cy="856615"/>
          </a:xfrm>
          <a:prstGeom prst="rect">
            <a:avLst/>
          </a:prstGeom>
        </p:spPr>
        <p:txBody>
          <a:bodyPr lIns="0" tIns="0" rIns="0" bIns="0" rtlCol="0" anchor="t">
            <a:spAutoFit/>
          </a:bodyPr>
          <a:lstStyle/>
          <a:p>
            <a:pPr marL="0" lvl="0" indent="0" algn="l">
              <a:lnSpc>
                <a:spcPts val="5600"/>
              </a:lnSpc>
              <a:spcBef>
                <a:spcPct val="0"/>
              </a:spcBef>
            </a:pPr>
            <a:r>
              <a:rPr lang="en-US" sz="5600" b="1" u="none" strike="noStrike">
                <a:solidFill>
                  <a:srgbClr val="C32A44"/>
                </a:solidFill>
                <a:latin typeface="Arial MT Pro Bold"/>
                <a:ea typeface="Arial MT Pro Bold"/>
                <a:cs typeface="Arial MT Pro Bold"/>
                <a:sym typeface="Arial MT Pro Bold"/>
              </a:rPr>
              <a:t>05</a:t>
            </a:r>
          </a:p>
        </p:txBody>
      </p:sp>
      <p:sp>
        <p:nvSpPr>
          <p:cNvPr id="11" name="TextBox 11"/>
          <p:cNvSpPr txBox="1"/>
          <p:nvPr/>
        </p:nvSpPr>
        <p:spPr>
          <a:xfrm>
            <a:off x="6477000" y="7086600"/>
            <a:ext cx="7239000" cy="826770"/>
          </a:xfrm>
          <a:prstGeom prst="rect">
            <a:avLst/>
          </a:prstGeom>
        </p:spPr>
        <p:txBody>
          <a:bodyPr lIns="0" tIns="0" rIns="0" bIns="0" rtlCol="0" anchor="t">
            <a:spAutoFit/>
          </a:bodyPr>
          <a:lstStyle/>
          <a:p>
            <a:pPr marL="0" lvl="0" indent="0" algn="l">
              <a:lnSpc>
                <a:spcPts val="3120"/>
              </a:lnSpc>
              <a:spcBef>
                <a:spcPct val="0"/>
              </a:spcBef>
            </a:pPr>
            <a:r>
              <a:rPr lang="en-US" sz="2400" u="none" strike="noStrike">
                <a:solidFill>
                  <a:srgbClr val="FFFFFF"/>
                </a:solidFill>
                <a:latin typeface="Arial MT Pro"/>
                <a:ea typeface="Arial MT Pro"/>
                <a:cs typeface="Arial MT Pro"/>
                <a:sym typeface="Arial MT Pro"/>
              </a:rPr>
              <a:t>The BHNOG Transfusion Education Strategy 2025–2028</a:t>
            </a:r>
          </a:p>
        </p:txBody>
      </p:sp>
      <p:grpSp>
        <p:nvGrpSpPr>
          <p:cNvPr id="12" name="Group 12"/>
          <p:cNvGrpSpPr/>
          <p:nvPr/>
        </p:nvGrpSpPr>
        <p:grpSpPr>
          <a:xfrm>
            <a:off x="6286500" y="6953250"/>
            <a:ext cx="19050" cy="666750"/>
            <a:chOff x="0" y="0"/>
            <a:chExt cx="25400" cy="889000"/>
          </a:xfrm>
        </p:grpSpPr>
        <p:sp>
          <p:nvSpPr>
            <p:cNvPr id="13" name="Freeform 13"/>
            <p:cNvSpPr/>
            <p:nvPr/>
          </p:nvSpPr>
          <p:spPr>
            <a:xfrm>
              <a:off x="0" y="0"/>
              <a:ext cx="25400" cy="889000"/>
            </a:xfrm>
            <a:custGeom>
              <a:avLst/>
              <a:gdLst/>
              <a:ahLst/>
              <a:cxnLst/>
              <a:rect l="l" t="t" r="r" b="b"/>
              <a:pathLst>
                <a:path w="25400" h="889000">
                  <a:moveTo>
                    <a:pt x="0" y="0"/>
                  </a:moveTo>
                  <a:lnTo>
                    <a:pt x="25400" y="0"/>
                  </a:lnTo>
                  <a:lnTo>
                    <a:pt x="25400" y="889000"/>
                  </a:lnTo>
                  <a:lnTo>
                    <a:pt x="0" y="889000"/>
                  </a:lnTo>
                  <a:close/>
                </a:path>
              </a:pathLst>
            </a:custGeom>
            <a:solidFill>
              <a:srgbClr val="FFFFFF">
                <a:alpha val="40000"/>
              </a:srgbClr>
            </a:solidFill>
          </p:spPr>
          <p:txBody>
            <a:bodyPr/>
            <a:lstStyle/>
            <a:p>
              <a:endParaRPr lang="en-GB"/>
            </a:p>
          </p:txBody>
        </p:sp>
        <p:sp>
          <p:nvSpPr>
            <p:cNvPr id="14" name="TextBox 14"/>
            <p:cNvSpPr txBox="1"/>
            <p:nvPr/>
          </p:nvSpPr>
          <p:spPr>
            <a:xfrm>
              <a:off x="0" y="-38100"/>
              <a:ext cx="25400" cy="927100"/>
            </a:xfrm>
            <a:prstGeom prst="rect">
              <a:avLst/>
            </a:prstGeom>
          </p:spPr>
          <p:txBody>
            <a:bodyPr lIns="50800" tIns="50800" rIns="50800" bIns="50800" rtlCol="0" anchor="ctr"/>
            <a:lstStyle/>
            <a:p>
              <a:pPr algn="l">
                <a:lnSpc>
                  <a:spcPts val="1679"/>
                </a:lnSpc>
              </a:pPr>
              <a:endParaRPr/>
            </a:p>
          </p:txBody>
        </p:sp>
      </p:grpSp>
      <p:sp>
        <p:nvSpPr>
          <p:cNvPr id="15" name="TextBox 15"/>
          <p:cNvSpPr txBox="1"/>
          <p:nvPr/>
        </p:nvSpPr>
        <p:spPr>
          <a:xfrm>
            <a:off x="5143500" y="6943725"/>
            <a:ext cx="1047750" cy="856615"/>
          </a:xfrm>
          <a:prstGeom prst="rect">
            <a:avLst/>
          </a:prstGeom>
        </p:spPr>
        <p:txBody>
          <a:bodyPr lIns="0" tIns="0" rIns="0" bIns="0" rtlCol="0" anchor="t">
            <a:spAutoFit/>
          </a:bodyPr>
          <a:lstStyle/>
          <a:p>
            <a:pPr marL="0" lvl="0" indent="0" algn="l">
              <a:lnSpc>
                <a:spcPts val="5600"/>
              </a:lnSpc>
              <a:spcBef>
                <a:spcPct val="0"/>
              </a:spcBef>
            </a:pPr>
            <a:r>
              <a:rPr lang="en-US" sz="5600" b="1" u="none" strike="noStrike">
                <a:solidFill>
                  <a:srgbClr val="C32A44"/>
                </a:solidFill>
                <a:latin typeface="Arial MT Pro Bold"/>
                <a:ea typeface="Arial MT Pro Bold"/>
                <a:cs typeface="Arial MT Pro Bold"/>
                <a:sym typeface="Arial MT Pro Bold"/>
              </a:rPr>
              <a:t>04</a:t>
            </a:r>
          </a:p>
        </p:txBody>
      </p:sp>
      <p:sp>
        <p:nvSpPr>
          <p:cNvPr id="16" name="TextBox 16"/>
          <p:cNvSpPr txBox="1"/>
          <p:nvPr/>
        </p:nvSpPr>
        <p:spPr>
          <a:xfrm>
            <a:off x="6477000" y="5848350"/>
            <a:ext cx="7239000" cy="436245"/>
          </a:xfrm>
          <a:prstGeom prst="rect">
            <a:avLst/>
          </a:prstGeom>
        </p:spPr>
        <p:txBody>
          <a:bodyPr lIns="0" tIns="0" rIns="0" bIns="0" rtlCol="0" anchor="t">
            <a:spAutoFit/>
          </a:bodyPr>
          <a:lstStyle/>
          <a:p>
            <a:pPr marL="0" lvl="0" indent="0" algn="l">
              <a:lnSpc>
                <a:spcPts val="3120"/>
              </a:lnSpc>
              <a:spcBef>
                <a:spcPct val="0"/>
              </a:spcBef>
            </a:pPr>
            <a:r>
              <a:rPr lang="en-US" sz="2400">
                <a:solidFill>
                  <a:srgbClr val="FFFFFF"/>
                </a:solidFill>
                <a:latin typeface="Arial MT Pro"/>
                <a:ea typeface="Arial MT Pro"/>
                <a:cs typeface="Arial MT Pro"/>
                <a:sym typeface="Arial MT Pro"/>
              </a:rPr>
              <a:t>Responding to the IBI recommendatons</a:t>
            </a:r>
          </a:p>
        </p:txBody>
      </p:sp>
      <p:grpSp>
        <p:nvGrpSpPr>
          <p:cNvPr id="17" name="Group 17"/>
          <p:cNvGrpSpPr/>
          <p:nvPr/>
        </p:nvGrpSpPr>
        <p:grpSpPr>
          <a:xfrm>
            <a:off x="6286500" y="5715000"/>
            <a:ext cx="19050" cy="666750"/>
            <a:chOff x="0" y="0"/>
            <a:chExt cx="25400" cy="889000"/>
          </a:xfrm>
        </p:grpSpPr>
        <p:sp>
          <p:nvSpPr>
            <p:cNvPr id="18" name="Freeform 18"/>
            <p:cNvSpPr/>
            <p:nvPr/>
          </p:nvSpPr>
          <p:spPr>
            <a:xfrm>
              <a:off x="0" y="0"/>
              <a:ext cx="25400" cy="889000"/>
            </a:xfrm>
            <a:custGeom>
              <a:avLst/>
              <a:gdLst/>
              <a:ahLst/>
              <a:cxnLst/>
              <a:rect l="l" t="t" r="r" b="b"/>
              <a:pathLst>
                <a:path w="25400" h="889000">
                  <a:moveTo>
                    <a:pt x="0" y="0"/>
                  </a:moveTo>
                  <a:lnTo>
                    <a:pt x="25400" y="0"/>
                  </a:lnTo>
                  <a:lnTo>
                    <a:pt x="25400" y="889000"/>
                  </a:lnTo>
                  <a:lnTo>
                    <a:pt x="0" y="889000"/>
                  </a:lnTo>
                  <a:close/>
                </a:path>
              </a:pathLst>
            </a:custGeom>
            <a:solidFill>
              <a:srgbClr val="FFFFFF">
                <a:alpha val="40000"/>
              </a:srgbClr>
            </a:solidFill>
          </p:spPr>
          <p:txBody>
            <a:bodyPr/>
            <a:lstStyle/>
            <a:p>
              <a:endParaRPr lang="en-GB"/>
            </a:p>
          </p:txBody>
        </p:sp>
        <p:sp>
          <p:nvSpPr>
            <p:cNvPr id="19" name="TextBox 19"/>
            <p:cNvSpPr txBox="1"/>
            <p:nvPr/>
          </p:nvSpPr>
          <p:spPr>
            <a:xfrm>
              <a:off x="0" y="-38100"/>
              <a:ext cx="25400" cy="927100"/>
            </a:xfrm>
            <a:prstGeom prst="rect">
              <a:avLst/>
            </a:prstGeom>
          </p:spPr>
          <p:txBody>
            <a:bodyPr lIns="50800" tIns="50800" rIns="50800" bIns="50800" rtlCol="0" anchor="ctr"/>
            <a:lstStyle/>
            <a:p>
              <a:pPr algn="l">
                <a:lnSpc>
                  <a:spcPts val="1679"/>
                </a:lnSpc>
              </a:pPr>
              <a:endParaRPr/>
            </a:p>
          </p:txBody>
        </p:sp>
      </p:grpSp>
      <p:sp>
        <p:nvSpPr>
          <p:cNvPr id="20" name="TextBox 20"/>
          <p:cNvSpPr txBox="1"/>
          <p:nvPr/>
        </p:nvSpPr>
        <p:spPr>
          <a:xfrm>
            <a:off x="5143500" y="5705475"/>
            <a:ext cx="1047750" cy="856615"/>
          </a:xfrm>
          <a:prstGeom prst="rect">
            <a:avLst/>
          </a:prstGeom>
        </p:spPr>
        <p:txBody>
          <a:bodyPr lIns="0" tIns="0" rIns="0" bIns="0" rtlCol="0" anchor="t">
            <a:spAutoFit/>
          </a:bodyPr>
          <a:lstStyle/>
          <a:p>
            <a:pPr marL="0" lvl="0" indent="0" algn="l">
              <a:lnSpc>
                <a:spcPts val="5600"/>
              </a:lnSpc>
              <a:spcBef>
                <a:spcPct val="0"/>
              </a:spcBef>
            </a:pPr>
            <a:r>
              <a:rPr lang="en-US" sz="5600" b="1" u="none" strike="noStrike">
                <a:solidFill>
                  <a:srgbClr val="C32A44"/>
                </a:solidFill>
                <a:latin typeface="Arial MT Pro Bold"/>
                <a:ea typeface="Arial MT Pro Bold"/>
                <a:cs typeface="Arial MT Pro Bold"/>
                <a:sym typeface="Arial MT Pro Bold"/>
              </a:rPr>
              <a:t>03</a:t>
            </a:r>
          </a:p>
        </p:txBody>
      </p:sp>
      <p:sp>
        <p:nvSpPr>
          <p:cNvPr id="21" name="TextBox 21"/>
          <p:cNvSpPr txBox="1"/>
          <p:nvPr/>
        </p:nvSpPr>
        <p:spPr>
          <a:xfrm>
            <a:off x="6477000" y="4610100"/>
            <a:ext cx="7239000" cy="436245"/>
          </a:xfrm>
          <a:prstGeom prst="rect">
            <a:avLst/>
          </a:prstGeom>
        </p:spPr>
        <p:txBody>
          <a:bodyPr lIns="0" tIns="0" rIns="0" bIns="0" rtlCol="0" anchor="t">
            <a:spAutoFit/>
          </a:bodyPr>
          <a:lstStyle/>
          <a:p>
            <a:pPr marL="0" lvl="0" indent="0" algn="l">
              <a:lnSpc>
                <a:spcPts val="3120"/>
              </a:lnSpc>
              <a:spcBef>
                <a:spcPct val="0"/>
              </a:spcBef>
            </a:pPr>
            <a:r>
              <a:rPr lang="en-US" sz="2400" u="none" strike="noStrike">
                <a:solidFill>
                  <a:srgbClr val="FFFFFF"/>
                </a:solidFill>
                <a:latin typeface="Arial MT Pro"/>
                <a:ea typeface="Arial MT Pro"/>
                <a:cs typeface="Arial MT Pro"/>
                <a:sym typeface="Arial MT Pro"/>
              </a:rPr>
              <a:t>BHNOG Education Strategy Group</a:t>
            </a:r>
          </a:p>
        </p:txBody>
      </p:sp>
      <p:grpSp>
        <p:nvGrpSpPr>
          <p:cNvPr id="22" name="Group 22"/>
          <p:cNvGrpSpPr/>
          <p:nvPr/>
        </p:nvGrpSpPr>
        <p:grpSpPr>
          <a:xfrm>
            <a:off x="6286500" y="4476750"/>
            <a:ext cx="19050" cy="666750"/>
            <a:chOff x="0" y="0"/>
            <a:chExt cx="25400" cy="889000"/>
          </a:xfrm>
        </p:grpSpPr>
        <p:sp>
          <p:nvSpPr>
            <p:cNvPr id="23" name="Freeform 23"/>
            <p:cNvSpPr/>
            <p:nvPr/>
          </p:nvSpPr>
          <p:spPr>
            <a:xfrm>
              <a:off x="0" y="0"/>
              <a:ext cx="25400" cy="889000"/>
            </a:xfrm>
            <a:custGeom>
              <a:avLst/>
              <a:gdLst/>
              <a:ahLst/>
              <a:cxnLst/>
              <a:rect l="l" t="t" r="r" b="b"/>
              <a:pathLst>
                <a:path w="25400" h="889000">
                  <a:moveTo>
                    <a:pt x="0" y="0"/>
                  </a:moveTo>
                  <a:lnTo>
                    <a:pt x="25400" y="0"/>
                  </a:lnTo>
                  <a:lnTo>
                    <a:pt x="25400" y="889000"/>
                  </a:lnTo>
                  <a:lnTo>
                    <a:pt x="0" y="889000"/>
                  </a:lnTo>
                  <a:close/>
                </a:path>
              </a:pathLst>
            </a:custGeom>
            <a:solidFill>
              <a:srgbClr val="FFFFFF">
                <a:alpha val="40000"/>
              </a:srgbClr>
            </a:solidFill>
          </p:spPr>
          <p:txBody>
            <a:bodyPr/>
            <a:lstStyle/>
            <a:p>
              <a:endParaRPr lang="en-GB"/>
            </a:p>
          </p:txBody>
        </p:sp>
        <p:sp>
          <p:nvSpPr>
            <p:cNvPr id="24" name="TextBox 24"/>
            <p:cNvSpPr txBox="1"/>
            <p:nvPr/>
          </p:nvSpPr>
          <p:spPr>
            <a:xfrm>
              <a:off x="0" y="-38100"/>
              <a:ext cx="25400" cy="927100"/>
            </a:xfrm>
            <a:prstGeom prst="rect">
              <a:avLst/>
            </a:prstGeom>
          </p:spPr>
          <p:txBody>
            <a:bodyPr lIns="50800" tIns="50800" rIns="50800" bIns="50800" rtlCol="0" anchor="ctr"/>
            <a:lstStyle/>
            <a:p>
              <a:pPr algn="l">
                <a:lnSpc>
                  <a:spcPts val="1679"/>
                </a:lnSpc>
              </a:pPr>
              <a:endParaRPr/>
            </a:p>
          </p:txBody>
        </p:sp>
      </p:grpSp>
      <p:sp>
        <p:nvSpPr>
          <p:cNvPr id="25" name="TextBox 25"/>
          <p:cNvSpPr txBox="1"/>
          <p:nvPr/>
        </p:nvSpPr>
        <p:spPr>
          <a:xfrm>
            <a:off x="5143500" y="4467225"/>
            <a:ext cx="1047750" cy="856615"/>
          </a:xfrm>
          <a:prstGeom prst="rect">
            <a:avLst/>
          </a:prstGeom>
        </p:spPr>
        <p:txBody>
          <a:bodyPr lIns="0" tIns="0" rIns="0" bIns="0" rtlCol="0" anchor="t">
            <a:spAutoFit/>
          </a:bodyPr>
          <a:lstStyle/>
          <a:p>
            <a:pPr marL="0" lvl="0" indent="0" algn="l">
              <a:lnSpc>
                <a:spcPts val="5600"/>
              </a:lnSpc>
              <a:spcBef>
                <a:spcPct val="0"/>
              </a:spcBef>
            </a:pPr>
            <a:r>
              <a:rPr lang="en-US" sz="5600" b="1" u="none" strike="noStrike">
                <a:solidFill>
                  <a:srgbClr val="C32A44"/>
                </a:solidFill>
                <a:latin typeface="Arial MT Pro Bold"/>
                <a:ea typeface="Arial MT Pro Bold"/>
                <a:cs typeface="Arial MT Pro Bold"/>
                <a:sym typeface="Arial MT Pro Bold"/>
              </a:rPr>
              <a:t>02</a:t>
            </a:r>
          </a:p>
        </p:txBody>
      </p:sp>
      <p:sp>
        <p:nvSpPr>
          <p:cNvPr id="26" name="TextBox 26"/>
          <p:cNvSpPr txBox="1"/>
          <p:nvPr/>
        </p:nvSpPr>
        <p:spPr>
          <a:xfrm>
            <a:off x="6477000" y="3371850"/>
            <a:ext cx="7239000" cy="436245"/>
          </a:xfrm>
          <a:prstGeom prst="rect">
            <a:avLst/>
          </a:prstGeom>
        </p:spPr>
        <p:txBody>
          <a:bodyPr lIns="0" tIns="0" rIns="0" bIns="0" rtlCol="0" anchor="t">
            <a:spAutoFit/>
          </a:bodyPr>
          <a:lstStyle/>
          <a:p>
            <a:pPr marL="0" lvl="0" indent="0" algn="l">
              <a:lnSpc>
                <a:spcPts val="3120"/>
              </a:lnSpc>
              <a:spcBef>
                <a:spcPct val="0"/>
              </a:spcBef>
            </a:pPr>
            <a:r>
              <a:rPr lang="en-US" sz="2400" u="none" strike="noStrike">
                <a:solidFill>
                  <a:srgbClr val="FFFFFF"/>
                </a:solidFill>
                <a:latin typeface="Arial MT Pro"/>
                <a:ea typeface="Arial MT Pro"/>
                <a:cs typeface="Arial MT Pro"/>
                <a:sym typeface="Arial MT Pro"/>
              </a:rPr>
              <a:t>Foundations of Transfusion Education in Wales</a:t>
            </a:r>
          </a:p>
        </p:txBody>
      </p:sp>
      <p:grpSp>
        <p:nvGrpSpPr>
          <p:cNvPr id="27" name="Group 27"/>
          <p:cNvGrpSpPr/>
          <p:nvPr/>
        </p:nvGrpSpPr>
        <p:grpSpPr>
          <a:xfrm>
            <a:off x="6286500" y="3238500"/>
            <a:ext cx="19050" cy="666750"/>
            <a:chOff x="0" y="0"/>
            <a:chExt cx="25400" cy="889000"/>
          </a:xfrm>
        </p:grpSpPr>
        <p:sp>
          <p:nvSpPr>
            <p:cNvPr id="28" name="Freeform 28"/>
            <p:cNvSpPr/>
            <p:nvPr/>
          </p:nvSpPr>
          <p:spPr>
            <a:xfrm>
              <a:off x="0" y="0"/>
              <a:ext cx="25400" cy="889000"/>
            </a:xfrm>
            <a:custGeom>
              <a:avLst/>
              <a:gdLst/>
              <a:ahLst/>
              <a:cxnLst/>
              <a:rect l="l" t="t" r="r" b="b"/>
              <a:pathLst>
                <a:path w="25400" h="889000">
                  <a:moveTo>
                    <a:pt x="0" y="0"/>
                  </a:moveTo>
                  <a:lnTo>
                    <a:pt x="25400" y="0"/>
                  </a:lnTo>
                  <a:lnTo>
                    <a:pt x="25400" y="889000"/>
                  </a:lnTo>
                  <a:lnTo>
                    <a:pt x="0" y="889000"/>
                  </a:lnTo>
                  <a:close/>
                </a:path>
              </a:pathLst>
            </a:custGeom>
            <a:solidFill>
              <a:srgbClr val="FFFFFF">
                <a:alpha val="40000"/>
              </a:srgbClr>
            </a:solidFill>
          </p:spPr>
          <p:txBody>
            <a:bodyPr/>
            <a:lstStyle/>
            <a:p>
              <a:endParaRPr lang="en-GB"/>
            </a:p>
          </p:txBody>
        </p:sp>
        <p:sp>
          <p:nvSpPr>
            <p:cNvPr id="29" name="TextBox 29"/>
            <p:cNvSpPr txBox="1"/>
            <p:nvPr/>
          </p:nvSpPr>
          <p:spPr>
            <a:xfrm>
              <a:off x="0" y="-38100"/>
              <a:ext cx="25400" cy="927100"/>
            </a:xfrm>
            <a:prstGeom prst="rect">
              <a:avLst/>
            </a:prstGeom>
          </p:spPr>
          <p:txBody>
            <a:bodyPr lIns="50800" tIns="50800" rIns="50800" bIns="50800" rtlCol="0" anchor="ctr"/>
            <a:lstStyle/>
            <a:p>
              <a:pPr algn="l">
                <a:lnSpc>
                  <a:spcPts val="1679"/>
                </a:lnSpc>
              </a:pPr>
              <a:endParaRPr/>
            </a:p>
          </p:txBody>
        </p:sp>
      </p:grpSp>
      <p:sp>
        <p:nvSpPr>
          <p:cNvPr id="30" name="TextBox 30"/>
          <p:cNvSpPr txBox="1"/>
          <p:nvPr/>
        </p:nvSpPr>
        <p:spPr>
          <a:xfrm>
            <a:off x="5143500" y="3228975"/>
            <a:ext cx="1047750" cy="856615"/>
          </a:xfrm>
          <a:prstGeom prst="rect">
            <a:avLst/>
          </a:prstGeom>
        </p:spPr>
        <p:txBody>
          <a:bodyPr lIns="0" tIns="0" rIns="0" bIns="0" rtlCol="0" anchor="t">
            <a:spAutoFit/>
          </a:bodyPr>
          <a:lstStyle/>
          <a:p>
            <a:pPr marL="0" lvl="0" indent="0" algn="l">
              <a:lnSpc>
                <a:spcPts val="5600"/>
              </a:lnSpc>
              <a:spcBef>
                <a:spcPct val="0"/>
              </a:spcBef>
            </a:pPr>
            <a:r>
              <a:rPr lang="en-US" sz="5600" b="1" u="none" strike="noStrike">
                <a:solidFill>
                  <a:srgbClr val="C32A44"/>
                </a:solidFill>
                <a:latin typeface="Arial MT Pro Bold"/>
                <a:ea typeface="Arial MT Pro Bold"/>
                <a:cs typeface="Arial MT Pro Bold"/>
                <a:sym typeface="Arial MT Pro Bold"/>
              </a:rPr>
              <a:t>01</a:t>
            </a:r>
          </a:p>
        </p:txBody>
      </p:sp>
      <p:sp>
        <p:nvSpPr>
          <p:cNvPr id="31" name="TextBox 31"/>
          <p:cNvSpPr txBox="1"/>
          <p:nvPr/>
        </p:nvSpPr>
        <p:spPr>
          <a:xfrm>
            <a:off x="5143500" y="2247900"/>
            <a:ext cx="8572500" cy="276225"/>
          </a:xfrm>
          <a:prstGeom prst="rect">
            <a:avLst/>
          </a:prstGeom>
        </p:spPr>
        <p:txBody>
          <a:bodyPr lIns="0" tIns="0" rIns="0" bIns="0" rtlCol="0" anchor="t">
            <a:spAutoFit/>
          </a:bodyPr>
          <a:lstStyle/>
          <a:p>
            <a:pPr marL="0" lvl="0" indent="0" algn="l">
              <a:lnSpc>
                <a:spcPts val="1919"/>
              </a:lnSpc>
              <a:spcBef>
                <a:spcPct val="0"/>
              </a:spcBef>
            </a:pPr>
            <a:r>
              <a:rPr lang="en-US" sz="1599" b="1" u="none" strike="noStrike">
                <a:solidFill>
                  <a:srgbClr val="CFE4E6"/>
                </a:solidFill>
                <a:latin typeface="Arial MT Pro Bold"/>
                <a:ea typeface="Arial MT Pro Bold"/>
                <a:cs typeface="Arial MT Pro Bold"/>
                <a:sym typeface="Arial MT Pro Bold"/>
              </a:rPr>
              <a:t>BHNOG TRANSFUSION EDUCATION STRATEGY   2025–2028</a:t>
            </a:r>
          </a:p>
        </p:txBody>
      </p:sp>
      <p:grpSp>
        <p:nvGrpSpPr>
          <p:cNvPr id="32" name="Group 32"/>
          <p:cNvGrpSpPr/>
          <p:nvPr/>
        </p:nvGrpSpPr>
        <p:grpSpPr>
          <a:xfrm>
            <a:off x="5143500" y="2047875"/>
            <a:ext cx="1143000" cy="38100"/>
            <a:chOff x="0" y="0"/>
            <a:chExt cx="1524000" cy="50800"/>
          </a:xfrm>
        </p:grpSpPr>
        <p:sp>
          <p:nvSpPr>
            <p:cNvPr id="33" name="Freeform 33"/>
            <p:cNvSpPr/>
            <p:nvPr/>
          </p:nvSpPr>
          <p:spPr>
            <a:xfrm>
              <a:off x="0" y="0"/>
              <a:ext cx="1524000" cy="50800"/>
            </a:xfrm>
            <a:custGeom>
              <a:avLst/>
              <a:gdLst/>
              <a:ahLst/>
              <a:cxnLst/>
              <a:rect l="l" t="t" r="r" b="b"/>
              <a:pathLst>
                <a:path w="1524000" h="50800">
                  <a:moveTo>
                    <a:pt x="0" y="0"/>
                  </a:moveTo>
                  <a:lnTo>
                    <a:pt x="1524000" y="0"/>
                  </a:lnTo>
                  <a:lnTo>
                    <a:pt x="1524000" y="50800"/>
                  </a:lnTo>
                  <a:lnTo>
                    <a:pt x="0" y="50800"/>
                  </a:lnTo>
                  <a:close/>
                </a:path>
              </a:pathLst>
            </a:custGeom>
            <a:solidFill>
              <a:srgbClr val="C32A44"/>
            </a:solidFill>
          </p:spPr>
          <p:txBody>
            <a:bodyPr/>
            <a:lstStyle/>
            <a:p>
              <a:endParaRPr lang="en-GB"/>
            </a:p>
          </p:txBody>
        </p:sp>
        <p:sp>
          <p:nvSpPr>
            <p:cNvPr id="34" name="TextBox 34"/>
            <p:cNvSpPr txBox="1"/>
            <p:nvPr/>
          </p:nvSpPr>
          <p:spPr>
            <a:xfrm>
              <a:off x="0" y="-38100"/>
              <a:ext cx="1524000" cy="88900"/>
            </a:xfrm>
            <a:prstGeom prst="rect">
              <a:avLst/>
            </a:prstGeom>
          </p:spPr>
          <p:txBody>
            <a:bodyPr lIns="50800" tIns="50800" rIns="50800" bIns="50800" rtlCol="0" anchor="ctr"/>
            <a:lstStyle/>
            <a:p>
              <a:pPr algn="l">
                <a:lnSpc>
                  <a:spcPts val="1679"/>
                </a:lnSpc>
              </a:pPr>
              <a:endParaRPr/>
            </a:p>
          </p:txBody>
        </p:sp>
      </p:grpSp>
      <p:sp>
        <p:nvSpPr>
          <p:cNvPr id="35" name="TextBox 35"/>
          <p:cNvSpPr txBox="1"/>
          <p:nvPr/>
        </p:nvSpPr>
        <p:spPr>
          <a:xfrm>
            <a:off x="5143500" y="1038225"/>
            <a:ext cx="6667500" cy="1289685"/>
          </a:xfrm>
          <a:prstGeom prst="rect">
            <a:avLst/>
          </a:prstGeom>
        </p:spPr>
        <p:txBody>
          <a:bodyPr lIns="0" tIns="0" rIns="0" bIns="0" rtlCol="0" anchor="t">
            <a:spAutoFit/>
          </a:bodyPr>
          <a:lstStyle/>
          <a:p>
            <a:pPr marL="0" lvl="0" indent="0" algn="l">
              <a:lnSpc>
                <a:spcPts val="8400"/>
              </a:lnSpc>
              <a:spcBef>
                <a:spcPct val="0"/>
              </a:spcBef>
            </a:pPr>
            <a:r>
              <a:rPr lang="en-US" sz="8400" b="1" u="none" strike="noStrike">
                <a:solidFill>
                  <a:srgbClr val="FFFFFF"/>
                </a:solidFill>
                <a:latin typeface="Arial MT Pro Bold"/>
                <a:ea typeface="Arial MT Pro Bold"/>
                <a:cs typeface="Arial MT Pro Bold"/>
                <a:sym typeface="Arial MT Pro Bold"/>
              </a:rPr>
              <a:t>Contents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433166" y="-344626"/>
            <a:ext cx="18966185" cy="12648075"/>
          </a:xfrm>
          <a:custGeom>
            <a:avLst/>
            <a:gdLst/>
            <a:ahLst/>
            <a:cxnLst/>
            <a:rect l="l" t="t" r="r" b="b"/>
            <a:pathLst>
              <a:path w="18966185" h="12648075">
                <a:moveTo>
                  <a:pt x="0" y="0"/>
                </a:moveTo>
                <a:lnTo>
                  <a:pt x="18966185" y="0"/>
                </a:lnTo>
                <a:lnTo>
                  <a:pt x="18966185" y="12648075"/>
                </a:lnTo>
                <a:lnTo>
                  <a:pt x="0" y="12648075"/>
                </a:lnTo>
                <a:lnTo>
                  <a:pt x="0" y="0"/>
                </a:lnTo>
                <a:close/>
              </a:path>
            </a:pathLst>
          </a:custGeom>
          <a:blipFill>
            <a:blip r:embed="rId3">
              <a:alphaModFix amt="31999"/>
            </a:blip>
            <a:stretch>
              <a:fillRect/>
            </a:stretch>
          </a:blipFill>
        </p:spPr>
        <p:txBody>
          <a:bodyPr/>
          <a:lstStyle/>
          <a:p>
            <a:endParaRPr lang="en-GB"/>
          </a:p>
        </p:txBody>
      </p:sp>
      <p:sp>
        <p:nvSpPr>
          <p:cNvPr id="3" name="Freeform 3"/>
          <p:cNvSpPr/>
          <p:nvPr/>
        </p:nvSpPr>
        <p:spPr>
          <a:xfrm>
            <a:off x="-240985" y="2014593"/>
            <a:ext cx="18288000" cy="7459980"/>
          </a:xfrm>
          <a:custGeom>
            <a:avLst/>
            <a:gdLst/>
            <a:ahLst/>
            <a:cxnLst/>
            <a:rect l="l" t="t" r="r" b="b"/>
            <a:pathLst>
              <a:path w="18288000" h="7459980">
                <a:moveTo>
                  <a:pt x="0" y="0"/>
                </a:moveTo>
                <a:lnTo>
                  <a:pt x="18288000" y="0"/>
                </a:lnTo>
                <a:lnTo>
                  <a:pt x="18288000" y="7459980"/>
                </a:lnTo>
                <a:lnTo>
                  <a:pt x="0" y="74599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18270" y="0"/>
            <a:ext cx="2383216" cy="791150"/>
          </a:xfrm>
          <a:custGeom>
            <a:avLst/>
            <a:gdLst/>
            <a:ahLst/>
            <a:cxnLst/>
            <a:rect l="l" t="t" r="r" b="b"/>
            <a:pathLst>
              <a:path w="2383216" h="791150">
                <a:moveTo>
                  <a:pt x="0" y="0"/>
                </a:moveTo>
                <a:lnTo>
                  <a:pt x="2383217" y="0"/>
                </a:lnTo>
                <a:lnTo>
                  <a:pt x="2383217" y="791150"/>
                </a:lnTo>
                <a:lnTo>
                  <a:pt x="0" y="791150"/>
                </a:lnTo>
                <a:lnTo>
                  <a:pt x="0" y="0"/>
                </a:lnTo>
                <a:close/>
              </a:path>
            </a:pathLst>
          </a:custGeom>
          <a:blipFill>
            <a:blip r:embed="rId5"/>
            <a:stretch>
              <a:fillRect/>
            </a:stretch>
          </a:blipFill>
        </p:spPr>
        <p:txBody>
          <a:bodyPr/>
          <a:lstStyle/>
          <a:p>
            <a:endParaRPr lang="en-GB"/>
          </a:p>
        </p:txBody>
      </p:sp>
      <p:sp>
        <p:nvSpPr>
          <p:cNvPr id="5" name="TextBox 5"/>
          <p:cNvSpPr txBox="1"/>
          <p:nvPr/>
        </p:nvSpPr>
        <p:spPr>
          <a:xfrm>
            <a:off x="15068550" y="3048000"/>
            <a:ext cx="1333500" cy="604520"/>
          </a:xfrm>
          <a:prstGeom prst="rect">
            <a:avLst/>
          </a:prstGeom>
        </p:spPr>
        <p:txBody>
          <a:bodyPr lIns="0" tIns="0" rIns="0" bIns="0" rtlCol="0" anchor="t">
            <a:spAutoFit/>
          </a:bodyPr>
          <a:lstStyle/>
          <a:p>
            <a:pPr marL="0" lvl="0" indent="0" algn="ctr">
              <a:lnSpc>
                <a:spcPts val="4480"/>
              </a:lnSpc>
              <a:spcBef>
                <a:spcPct val="0"/>
              </a:spcBef>
            </a:pPr>
            <a:r>
              <a:rPr lang="en-US" sz="3200" b="1" u="none" strike="noStrike">
                <a:solidFill>
                  <a:srgbClr val="FFFFFF"/>
                </a:solidFill>
                <a:latin typeface="Arial MT Pro Bold"/>
                <a:ea typeface="Arial MT Pro Bold"/>
                <a:cs typeface="Arial MT Pro Bold"/>
                <a:sym typeface="Arial MT Pro Bold"/>
              </a:rPr>
              <a:t>2021</a:t>
            </a:r>
          </a:p>
        </p:txBody>
      </p:sp>
      <p:sp>
        <p:nvSpPr>
          <p:cNvPr id="6" name="TextBox 6"/>
          <p:cNvSpPr txBox="1"/>
          <p:nvPr/>
        </p:nvSpPr>
        <p:spPr>
          <a:xfrm>
            <a:off x="14401800" y="6629400"/>
            <a:ext cx="2857500" cy="85471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000000"/>
                </a:solidFill>
                <a:latin typeface="Arial MT Pro Bold"/>
                <a:ea typeface="Arial MT Pro Bold"/>
                <a:cs typeface="Arial MT Pro Bold"/>
                <a:sym typeface="Arial MT Pro Bold"/>
              </a:rPr>
              <a:t>Issue of the BHNOG Transfusion Education Strategy</a:t>
            </a:r>
          </a:p>
        </p:txBody>
      </p:sp>
      <p:sp>
        <p:nvSpPr>
          <p:cNvPr id="7" name="TextBox 7"/>
          <p:cNvSpPr txBox="1"/>
          <p:nvPr/>
        </p:nvSpPr>
        <p:spPr>
          <a:xfrm>
            <a:off x="828675" y="3962400"/>
            <a:ext cx="2857500" cy="1130935"/>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000000"/>
                </a:solidFill>
                <a:latin typeface="Arial MT Pro Bold"/>
                <a:ea typeface="Arial MT Pro Bold"/>
                <a:cs typeface="Arial MT Pro Bold"/>
                <a:sym typeface="Arial MT Pro Bold"/>
              </a:rPr>
              <a:t>BBTT (Better Blood Transfusion Team) was established in response to WHC 2002/137</a:t>
            </a:r>
          </a:p>
        </p:txBody>
      </p:sp>
      <p:sp>
        <p:nvSpPr>
          <p:cNvPr id="8" name="TextBox 8"/>
          <p:cNvSpPr txBox="1"/>
          <p:nvPr/>
        </p:nvSpPr>
        <p:spPr>
          <a:xfrm>
            <a:off x="1400175" y="7877175"/>
            <a:ext cx="1333500" cy="606484"/>
          </a:xfrm>
          <a:prstGeom prst="rect">
            <a:avLst/>
          </a:prstGeom>
        </p:spPr>
        <p:txBody>
          <a:bodyPr lIns="0" tIns="0" rIns="0" bIns="0" rtlCol="0" anchor="t">
            <a:spAutoFit/>
          </a:bodyPr>
          <a:lstStyle/>
          <a:p>
            <a:pPr marL="0" lvl="0" indent="0" algn="ctr">
              <a:lnSpc>
                <a:spcPts val="4480"/>
              </a:lnSpc>
              <a:spcBef>
                <a:spcPct val="0"/>
              </a:spcBef>
            </a:pPr>
            <a:r>
              <a:rPr lang="en-US" sz="3200" b="1" u="none" strike="noStrike">
                <a:solidFill>
                  <a:srgbClr val="FAFDFD"/>
                </a:solidFill>
                <a:latin typeface="Arial MT Pro Bold"/>
                <a:ea typeface="Arial MT Pro Bold"/>
                <a:cs typeface="Arial MT Pro Bold"/>
                <a:sym typeface="Arial MT Pro Bold"/>
              </a:rPr>
              <a:t>2004</a:t>
            </a:r>
          </a:p>
        </p:txBody>
      </p:sp>
      <p:sp>
        <p:nvSpPr>
          <p:cNvPr id="9" name="TextBox 9"/>
          <p:cNvSpPr txBox="1"/>
          <p:nvPr/>
        </p:nvSpPr>
        <p:spPr>
          <a:xfrm>
            <a:off x="5810250" y="4210050"/>
            <a:ext cx="1333500" cy="604520"/>
          </a:xfrm>
          <a:prstGeom prst="rect">
            <a:avLst/>
          </a:prstGeom>
        </p:spPr>
        <p:txBody>
          <a:bodyPr lIns="0" tIns="0" rIns="0" bIns="0" rtlCol="0" anchor="t">
            <a:spAutoFit/>
          </a:bodyPr>
          <a:lstStyle/>
          <a:p>
            <a:pPr marL="0" lvl="0" indent="0" algn="ctr">
              <a:lnSpc>
                <a:spcPts val="4480"/>
              </a:lnSpc>
              <a:spcBef>
                <a:spcPct val="0"/>
              </a:spcBef>
            </a:pPr>
            <a:r>
              <a:rPr lang="en-US" sz="3200" b="1" u="none" strike="noStrike">
                <a:solidFill>
                  <a:srgbClr val="FAFDFD"/>
                </a:solidFill>
                <a:latin typeface="Arial MT Pro Bold"/>
                <a:ea typeface="Arial MT Pro Bold"/>
                <a:cs typeface="Arial MT Pro Bold"/>
                <a:sym typeface="Arial MT Pro Bold"/>
              </a:rPr>
              <a:t>2017</a:t>
            </a:r>
          </a:p>
        </p:txBody>
      </p:sp>
      <p:sp>
        <p:nvSpPr>
          <p:cNvPr id="10" name="TextBox 10"/>
          <p:cNvSpPr txBox="1"/>
          <p:nvPr/>
        </p:nvSpPr>
        <p:spPr>
          <a:xfrm>
            <a:off x="4918835" y="1764665"/>
            <a:ext cx="2857500" cy="140716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000000"/>
                </a:solidFill>
                <a:latin typeface="Arial MT Pro Bold"/>
                <a:ea typeface="Arial MT Pro Bold"/>
                <a:cs typeface="Arial MT Pro Bold"/>
                <a:sym typeface="Arial MT Pro Bold"/>
              </a:rPr>
              <a:t>Approval of Blood Health Plan, WHC 2017/028 by Welsh Government. Collaboratively developed with LHBs</a:t>
            </a:r>
          </a:p>
        </p:txBody>
      </p:sp>
      <p:sp>
        <p:nvSpPr>
          <p:cNvPr id="11" name="TextBox 11"/>
          <p:cNvSpPr txBox="1"/>
          <p:nvPr/>
        </p:nvSpPr>
        <p:spPr>
          <a:xfrm>
            <a:off x="9858375" y="8362950"/>
            <a:ext cx="2857500" cy="1407160"/>
          </a:xfrm>
          <a:prstGeom prst="rect">
            <a:avLst/>
          </a:prstGeom>
        </p:spPr>
        <p:txBody>
          <a:bodyPr lIns="0" tIns="0" rIns="0" bIns="0" rtlCol="0" anchor="t">
            <a:spAutoFit/>
          </a:bodyPr>
          <a:lstStyle/>
          <a:p>
            <a:pPr marL="0" lvl="0" indent="0" algn="ctr">
              <a:lnSpc>
                <a:spcPts val="2239"/>
              </a:lnSpc>
              <a:spcBef>
                <a:spcPct val="0"/>
              </a:spcBef>
            </a:pPr>
            <a:r>
              <a:rPr lang="en-US" sz="1599" b="1" u="none" strike="noStrike">
                <a:solidFill>
                  <a:srgbClr val="000000"/>
                </a:solidFill>
                <a:latin typeface="Arial MT Pro Bold"/>
                <a:ea typeface="Arial MT Pro Bold"/>
                <a:cs typeface="Arial MT Pro Bold"/>
                <a:sym typeface="Arial MT Pro Bold"/>
              </a:rPr>
              <a:t>Blood Health National Oversight Group (BHNOG) was established.</a:t>
            </a:r>
          </a:p>
          <a:p>
            <a:pPr marL="0" lvl="0" indent="0" algn="ctr">
              <a:lnSpc>
                <a:spcPts val="2239"/>
              </a:lnSpc>
              <a:spcBef>
                <a:spcPct val="0"/>
              </a:spcBef>
            </a:pPr>
            <a:r>
              <a:rPr lang="en-US" sz="1599" b="1" u="none" strike="noStrike">
                <a:solidFill>
                  <a:srgbClr val="000000"/>
                </a:solidFill>
                <a:latin typeface="Arial MT Pro Bold"/>
                <a:ea typeface="Arial MT Pro Bold"/>
                <a:cs typeface="Arial MT Pro Bold"/>
                <a:sym typeface="Arial MT Pro Bold"/>
              </a:rPr>
              <a:t>Rebrand of BBTT to Blood Health Team (BHT) </a:t>
            </a:r>
          </a:p>
        </p:txBody>
      </p:sp>
      <p:sp>
        <p:nvSpPr>
          <p:cNvPr id="12" name="TextBox 12"/>
          <p:cNvSpPr txBox="1"/>
          <p:nvPr/>
        </p:nvSpPr>
        <p:spPr>
          <a:xfrm>
            <a:off x="10715625" y="6572250"/>
            <a:ext cx="1333500" cy="606484"/>
          </a:xfrm>
          <a:prstGeom prst="rect">
            <a:avLst/>
          </a:prstGeom>
        </p:spPr>
        <p:txBody>
          <a:bodyPr lIns="0" tIns="0" rIns="0" bIns="0" rtlCol="0" anchor="t">
            <a:spAutoFit/>
          </a:bodyPr>
          <a:lstStyle/>
          <a:p>
            <a:pPr marL="0" lvl="0" indent="0" algn="ctr">
              <a:lnSpc>
                <a:spcPts val="4480"/>
              </a:lnSpc>
              <a:spcBef>
                <a:spcPct val="0"/>
              </a:spcBef>
            </a:pPr>
            <a:r>
              <a:rPr lang="en-US" sz="3200" b="1" u="none" strike="noStrike">
                <a:solidFill>
                  <a:srgbClr val="FAFDFD"/>
                </a:solidFill>
                <a:latin typeface="Arial MT Pro Bold"/>
                <a:ea typeface="Arial MT Pro Bold"/>
                <a:cs typeface="Arial MT Pro Bold"/>
                <a:sym typeface="Arial MT Pro Bold"/>
              </a:rPr>
              <a:t>2018</a:t>
            </a:r>
          </a:p>
        </p:txBody>
      </p:sp>
      <p:sp>
        <p:nvSpPr>
          <p:cNvPr id="13" name="TextBox 13"/>
          <p:cNvSpPr txBox="1"/>
          <p:nvPr/>
        </p:nvSpPr>
        <p:spPr>
          <a:xfrm>
            <a:off x="2857500" y="304800"/>
            <a:ext cx="12573000" cy="1621790"/>
          </a:xfrm>
          <a:prstGeom prst="rect">
            <a:avLst/>
          </a:prstGeom>
        </p:spPr>
        <p:txBody>
          <a:bodyPr lIns="0" tIns="0" rIns="0" bIns="0" rtlCol="0" anchor="t">
            <a:spAutoFit/>
          </a:bodyPr>
          <a:lstStyle/>
          <a:p>
            <a:pPr marL="0" lvl="0" indent="0" algn="ctr">
              <a:lnSpc>
                <a:spcPts val="6160"/>
              </a:lnSpc>
              <a:spcBef>
                <a:spcPct val="0"/>
              </a:spcBef>
            </a:pPr>
            <a:r>
              <a:rPr lang="en-US" sz="4400" b="1" u="none" strike="noStrike">
                <a:solidFill>
                  <a:srgbClr val="000000"/>
                </a:solidFill>
                <a:latin typeface="Arial MT Pro Bold"/>
                <a:ea typeface="Arial MT Pro Bold"/>
                <a:cs typeface="Arial MT Pro Bold"/>
                <a:sym typeface="Arial MT Pro Bold"/>
              </a:rPr>
              <a:t>Foundations of Transfusion Education in Wales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433166" y="-344626"/>
            <a:ext cx="18966185" cy="12648075"/>
          </a:xfrm>
          <a:custGeom>
            <a:avLst/>
            <a:gdLst/>
            <a:ahLst/>
            <a:cxnLst/>
            <a:rect l="l" t="t" r="r" b="b"/>
            <a:pathLst>
              <a:path w="18966185" h="12648075">
                <a:moveTo>
                  <a:pt x="0" y="0"/>
                </a:moveTo>
                <a:lnTo>
                  <a:pt x="18966185" y="0"/>
                </a:lnTo>
                <a:lnTo>
                  <a:pt x="18966185" y="12648075"/>
                </a:lnTo>
                <a:lnTo>
                  <a:pt x="0" y="12648075"/>
                </a:lnTo>
                <a:lnTo>
                  <a:pt x="0" y="0"/>
                </a:lnTo>
                <a:close/>
              </a:path>
            </a:pathLst>
          </a:custGeom>
          <a:blipFill>
            <a:blip r:embed="rId3">
              <a:alphaModFix amt="31999"/>
            </a:blip>
            <a:stretch>
              <a:fillRect/>
            </a:stretch>
          </a:blipFill>
        </p:spPr>
        <p:txBody>
          <a:bodyPr/>
          <a:lstStyle/>
          <a:p>
            <a:endParaRPr lang="en-GB"/>
          </a:p>
        </p:txBody>
      </p:sp>
      <p:sp>
        <p:nvSpPr>
          <p:cNvPr id="3" name="Freeform 3"/>
          <p:cNvSpPr/>
          <p:nvPr/>
        </p:nvSpPr>
        <p:spPr>
          <a:xfrm>
            <a:off x="18270" y="0"/>
            <a:ext cx="2383216" cy="791150"/>
          </a:xfrm>
          <a:custGeom>
            <a:avLst/>
            <a:gdLst/>
            <a:ahLst/>
            <a:cxnLst/>
            <a:rect l="l" t="t" r="r" b="b"/>
            <a:pathLst>
              <a:path w="2383216" h="791150">
                <a:moveTo>
                  <a:pt x="0" y="0"/>
                </a:moveTo>
                <a:lnTo>
                  <a:pt x="2383217" y="0"/>
                </a:lnTo>
                <a:lnTo>
                  <a:pt x="2383217" y="791150"/>
                </a:lnTo>
                <a:lnTo>
                  <a:pt x="0" y="791150"/>
                </a:lnTo>
                <a:lnTo>
                  <a:pt x="0" y="0"/>
                </a:lnTo>
                <a:close/>
              </a:path>
            </a:pathLst>
          </a:custGeom>
          <a:blipFill>
            <a:blip r:embed="rId4"/>
            <a:stretch>
              <a:fillRect/>
            </a:stretch>
          </a:blipFill>
        </p:spPr>
        <p:txBody>
          <a:bodyPr/>
          <a:lstStyle/>
          <a:p>
            <a:endParaRPr lang="en-GB"/>
          </a:p>
        </p:txBody>
      </p:sp>
      <p:sp>
        <p:nvSpPr>
          <p:cNvPr id="58" name="Freeform 58"/>
          <p:cNvSpPr/>
          <p:nvPr/>
        </p:nvSpPr>
        <p:spPr>
          <a:xfrm>
            <a:off x="381000" y="2000250"/>
            <a:ext cx="5339101" cy="7622693"/>
          </a:xfrm>
          <a:custGeom>
            <a:avLst/>
            <a:gdLst/>
            <a:ahLst/>
            <a:cxnLst/>
            <a:rect l="l" t="t" r="r" b="b"/>
            <a:pathLst>
              <a:path w="5339101" h="7622693">
                <a:moveTo>
                  <a:pt x="0" y="0"/>
                </a:moveTo>
                <a:lnTo>
                  <a:pt x="5339101" y="0"/>
                </a:lnTo>
                <a:lnTo>
                  <a:pt x="5339101" y="7622693"/>
                </a:lnTo>
                <a:lnTo>
                  <a:pt x="0" y="7622693"/>
                </a:lnTo>
                <a:lnTo>
                  <a:pt x="0" y="0"/>
                </a:lnTo>
                <a:close/>
              </a:path>
            </a:pathLst>
          </a:custGeom>
          <a:blipFill>
            <a:blip r:embed="rId5"/>
            <a:stretch>
              <a:fillRect/>
            </a:stretch>
          </a:blipFill>
        </p:spPr>
        <p:txBody>
          <a:bodyPr/>
          <a:lstStyle/>
          <a:p>
            <a:endParaRPr lang="en-GB"/>
          </a:p>
        </p:txBody>
      </p:sp>
      <p:sp>
        <p:nvSpPr>
          <p:cNvPr id="59" name="Freeform 59"/>
          <p:cNvSpPr/>
          <p:nvPr/>
        </p:nvSpPr>
        <p:spPr>
          <a:xfrm>
            <a:off x="5160079" y="2243138"/>
            <a:ext cx="5334000" cy="5800725"/>
          </a:xfrm>
          <a:custGeom>
            <a:avLst/>
            <a:gdLst/>
            <a:ahLst/>
            <a:cxnLst/>
            <a:rect l="l" t="t" r="r" b="b"/>
            <a:pathLst>
              <a:path w="5334000" h="5800725">
                <a:moveTo>
                  <a:pt x="0" y="0"/>
                </a:moveTo>
                <a:lnTo>
                  <a:pt x="5334000" y="0"/>
                </a:lnTo>
                <a:lnTo>
                  <a:pt x="5334000" y="5800724"/>
                </a:lnTo>
                <a:lnTo>
                  <a:pt x="0" y="5800724"/>
                </a:lnTo>
                <a:lnTo>
                  <a:pt x="0" y="0"/>
                </a:lnTo>
                <a:close/>
              </a:path>
            </a:pathLst>
          </a:custGeom>
          <a:blipFill>
            <a:blip r:embed="rId6"/>
            <a:stretch>
              <a:fillRect l="-58" r="-58"/>
            </a:stretch>
          </a:blipFill>
        </p:spPr>
        <p:txBody>
          <a:bodyPr/>
          <a:lstStyle/>
          <a:p>
            <a:endParaRPr lang="en-GB"/>
          </a:p>
        </p:txBody>
      </p:sp>
      <p:grpSp>
        <p:nvGrpSpPr>
          <p:cNvPr id="84" name="Group 83">
            <a:extLst>
              <a:ext uri="{FF2B5EF4-FFF2-40B4-BE49-F238E27FC236}">
                <a16:creationId xmlns:a16="http://schemas.microsoft.com/office/drawing/2014/main" id="{D79C6287-E7B3-ABE0-8689-078162FFCC78}"/>
              </a:ext>
            </a:extLst>
          </p:cNvPr>
          <p:cNvGrpSpPr/>
          <p:nvPr/>
        </p:nvGrpSpPr>
        <p:grpSpPr>
          <a:xfrm>
            <a:off x="10942837" y="1852612"/>
            <a:ext cx="6762750" cy="2552701"/>
            <a:chOff x="10942837" y="1852612"/>
            <a:chExt cx="6762750" cy="2552701"/>
          </a:xfrm>
        </p:grpSpPr>
        <p:grpSp>
          <p:nvGrpSpPr>
            <p:cNvPr id="4" name="Group 4"/>
            <p:cNvGrpSpPr/>
            <p:nvPr/>
          </p:nvGrpSpPr>
          <p:grpSpPr>
            <a:xfrm>
              <a:off x="10942837" y="1852612"/>
              <a:ext cx="3305175" cy="1209675"/>
              <a:chOff x="0" y="0"/>
              <a:chExt cx="4406900" cy="1612900"/>
            </a:xfrm>
          </p:grpSpPr>
          <p:sp>
            <p:nvSpPr>
              <p:cNvPr id="5" name="Freeform 5"/>
              <p:cNvSpPr/>
              <p:nvPr/>
            </p:nvSpPr>
            <p:spPr>
              <a:xfrm>
                <a:off x="0" y="0"/>
                <a:ext cx="4406900" cy="1612900"/>
              </a:xfrm>
              <a:custGeom>
                <a:avLst/>
                <a:gdLst/>
                <a:ahLst/>
                <a:cxnLst/>
                <a:rect l="l" t="t" r="r" b="b"/>
                <a:pathLst>
                  <a:path w="4406900" h="1612900">
                    <a:moveTo>
                      <a:pt x="161290" y="0"/>
                    </a:moveTo>
                    <a:lnTo>
                      <a:pt x="4245610" y="0"/>
                    </a:lnTo>
                    <a:cubicBezTo>
                      <a:pt x="4288387" y="0"/>
                      <a:pt x="4329411" y="16993"/>
                      <a:pt x="4359659" y="47241"/>
                    </a:cubicBezTo>
                    <a:cubicBezTo>
                      <a:pt x="4389907" y="77488"/>
                      <a:pt x="4406900" y="118513"/>
                      <a:pt x="4406900" y="161290"/>
                    </a:cubicBezTo>
                    <a:lnTo>
                      <a:pt x="4406900" y="1451610"/>
                    </a:lnTo>
                    <a:cubicBezTo>
                      <a:pt x="4406900" y="1494387"/>
                      <a:pt x="4389907" y="1535412"/>
                      <a:pt x="4359659" y="1565659"/>
                    </a:cubicBezTo>
                    <a:cubicBezTo>
                      <a:pt x="4329411" y="1595907"/>
                      <a:pt x="4288387" y="1612900"/>
                      <a:pt x="4245610" y="1612900"/>
                    </a:cubicBezTo>
                    <a:lnTo>
                      <a:pt x="161290" y="1612900"/>
                    </a:lnTo>
                    <a:cubicBezTo>
                      <a:pt x="72212" y="1612900"/>
                      <a:pt x="0" y="1540688"/>
                      <a:pt x="0" y="1451610"/>
                    </a:cubicBezTo>
                    <a:lnTo>
                      <a:pt x="0" y="161290"/>
                    </a:lnTo>
                    <a:cubicBezTo>
                      <a:pt x="0" y="72212"/>
                      <a:pt x="72212" y="0"/>
                      <a:pt x="161290" y="0"/>
                    </a:cubicBezTo>
                    <a:close/>
                  </a:path>
                </a:pathLst>
              </a:custGeom>
              <a:solidFill>
                <a:srgbClr val="FFFFFF"/>
              </a:solidFill>
              <a:ln w="9525" cap="sq">
                <a:solidFill>
                  <a:srgbClr val="DDDDDD"/>
                </a:solidFill>
                <a:prstDash val="solid"/>
                <a:miter/>
              </a:ln>
            </p:spPr>
            <p:txBody>
              <a:bodyPr/>
              <a:lstStyle/>
              <a:p>
                <a:endParaRPr lang="en-GB"/>
              </a:p>
            </p:txBody>
          </p:sp>
          <p:sp>
            <p:nvSpPr>
              <p:cNvPr id="6" name="TextBox 6"/>
              <p:cNvSpPr txBox="1"/>
              <p:nvPr/>
            </p:nvSpPr>
            <p:spPr>
              <a:xfrm>
                <a:off x="0" y="-38100"/>
                <a:ext cx="4406900" cy="1651000"/>
              </a:xfrm>
              <a:prstGeom prst="rect">
                <a:avLst/>
              </a:prstGeom>
            </p:spPr>
            <p:txBody>
              <a:bodyPr lIns="50800" tIns="50800" rIns="50800" bIns="50800" rtlCol="0" anchor="ctr"/>
              <a:lstStyle/>
              <a:p>
                <a:pPr algn="l">
                  <a:lnSpc>
                    <a:spcPts val="1679"/>
                  </a:lnSpc>
                </a:pPr>
                <a:endParaRPr/>
              </a:p>
            </p:txBody>
          </p:sp>
        </p:grpSp>
        <p:grpSp>
          <p:nvGrpSpPr>
            <p:cNvPr id="7" name="Group 7"/>
            <p:cNvGrpSpPr/>
            <p:nvPr/>
          </p:nvGrpSpPr>
          <p:grpSpPr>
            <a:xfrm>
              <a:off x="14400412" y="1852612"/>
              <a:ext cx="3305175" cy="1209675"/>
              <a:chOff x="0" y="0"/>
              <a:chExt cx="4406900" cy="1612900"/>
            </a:xfrm>
          </p:grpSpPr>
          <p:sp>
            <p:nvSpPr>
              <p:cNvPr id="8" name="Freeform 8"/>
              <p:cNvSpPr/>
              <p:nvPr/>
            </p:nvSpPr>
            <p:spPr>
              <a:xfrm>
                <a:off x="0" y="0"/>
                <a:ext cx="4406900" cy="1612900"/>
              </a:xfrm>
              <a:custGeom>
                <a:avLst/>
                <a:gdLst/>
                <a:ahLst/>
                <a:cxnLst/>
                <a:rect l="l" t="t" r="r" b="b"/>
                <a:pathLst>
                  <a:path w="4406900" h="1612900">
                    <a:moveTo>
                      <a:pt x="161290" y="0"/>
                    </a:moveTo>
                    <a:lnTo>
                      <a:pt x="4245610" y="0"/>
                    </a:lnTo>
                    <a:cubicBezTo>
                      <a:pt x="4288387" y="0"/>
                      <a:pt x="4329411" y="16993"/>
                      <a:pt x="4359659" y="47241"/>
                    </a:cubicBezTo>
                    <a:cubicBezTo>
                      <a:pt x="4389907" y="77488"/>
                      <a:pt x="4406900" y="118513"/>
                      <a:pt x="4406900" y="161290"/>
                    </a:cubicBezTo>
                    <a:lnTo>
                      <a:pt x="4406900" y="1451610"/>
                    </a:lnTo>
                    <a:cubicBezTo>
                      <a:pt x="4406900" y="1494387"/>
                      <a:pt x="4389907" y="1535412"/>
                      <a:pt x="4359659" y="1565659"/>
                    </a:cubicBezTo>
                    <a:cubicBezTo>
                      <a:pt x="4329411" y="1595907"/>
                      <a:pt x="4288387" y="1612900"/>
                      <a:pt x="4245610" y="1612900"/>
                    </a:cubicBezTo>
                    <a:lnTo>
                      <a:pt x="161290" y="1612900"/>
                    </a:lnTo>
                    <a:cubicBezTo>
                      <a:pt x="72212" y="1612900"/>
                      <a:pt x="0" y="1540688"/>
                      <a:pt x="0" y="1451610"/>
                    </a:cubicBezTo>
                    <a:lnTo>
                      <a:pt x="0" y="161290"/>
                    </a:lnTo>
                    <a:cubicBezTo>
                      <a:pt x="0" y="72212"/>
                      <a:pt x="72212" y="0"/>
                      <a:pt x="161290" y="0"/>
                    </a:cubicBezTo>
                    <a:close/>
                  </a:path>
                </a:pathLst>
              </a:custGeom>
              <a:solidFill>
                <a:srgbClr val="FFFFFF"/>
              </a:solidFill>
              <a:ln w="9525" cap="sq">
                <a:solidFill>
                  <a:srgbClr val="DDDDDD"/>
                </a:solidFill>
                <a:prstDash val="solid"/>
                <a:miter/>
              </a:ln>
            </p:spPr>
            <p:txBody>
              <a:bodyPr/>
              <a:lstStyle/>
              <a:p>
                <a:endParaRPr lang="en-GB"/>
              </a:p>
            </p:txBody>
          </p:sp>
          <p:sp>
            <p:nvSpPr>
              <p:cNvPr id="9" name="TextBox 9"/>
              <p:cNvSpPr txBox="1"/>
              <p:nvPr/>
            </p:nvSpPr>
            <p:spPr>
              <a:xfrm>
                <a:off x="0" y="-38100"/>
                <a:ext cx="4406900" cy="1651000"/>
              </a:xfrm>
              <a:prstGeom prst="rect">
                <a:avLst/>
              </a:prstGeom>
            </p:spPr>
            <p:txBody>
              <a:bodyPr lIns="50800" tIns="50800" rIns="50800" bIns="50800" rtlCol="0" anchor="ctr"/>
              <a:lstStyle/>
              <a:p>
                <a:pPr algn="l">
                  <a:lnSpc>
                    <a:spcPts val="1679"/>
                  </a:lnSpc>
                </a:pPr>
                <a:endParaRPr/>
              </a:p>
            </p:txBody>
          </p:sp>
        </p:grpSp>
        <p:grpSp>
          <p:nvGrpSpPr>
            <p:cNvPr id="10" name="Group 10"/>
            <p:cNvGrpSpPr/>
            <p:nvPr/>
          </p:nvGrpSpPr>
          <p:grpSpPr>
            <a:xfrm>
              <a:off x="10942837" y="3195638"/>
              <a:ext cx="3305175" cy="1209675"/>
              <a:chOff x="0" y="0"/>
              <a:chExt cx="4406900" cy="1612900"/>
            </a:xfrm>
          </p:grpSpPr>
          <p:sp>
            <p:nvSpPr>
              <p:cNvPr id="11" name="Freeform 11"/>
              <p:cNvSpPr/>
              <p:nvPr/>
            </p:nvSpPr>
            <p:spPr>
              <a:xfrm>
                <a:off x="0" y="0"/>
                <a:ext cx="4406900" cy="1612900"/>
              </a:xfrm>
              <a:custGeom>
                <a:avLst/>
                <a:gdLst/>
                <a:ahLst/>
                <a:cxnLst/>
                <a:rect l="l" t="t" r="r" b="b"/>
                <a:pathLst>
                  <a:path w="4406900" h="1612900">
                    <a:moveTo>
                      <a:pt x="161290" y="0"/>
                    </a:moveTo>
                    <a:lnTo>
                      <a:pt x="4245610" y="0"/>
                    </a:lnTo>
                    <a:cubicBezTo>
                      <a:pt x="4288387" y="0"/>
                      <a:pt x="4329411" y="16993"/>
                      <a:pt x="4359659" y="47241"/>
                    </a:cubicBezTo>
                    <a:cubicBezTo>
                      <a:pt x="4389907" y="77488"/>
                      <a:pt x="4406900" y="118513"/>
                      <a:pt x="4406900" y="161290"/>
                    </a:cubicBezTo>
                    <a:lnTo>
                      <a:pt x="4406900" y="1451610"/>
                    </a:lnTo>
                    <a:cubicBezTo>
                      <a:pt x="4406900" y="1494387"/>
                      <a:pt x="4389907" y="1535412"/>
                      <a:pt x="4359659" y="1565659"/>
                    </a:cubicBezTo>
                    <a:cubicBezTo>
                      <a:pt x="4329411" y="1595907"/>
                      <a:pt x="4288387" y="1612900"/>
                      <a:pt x="4245610" y="1612900"/>
                    </a:cubicBezTo>
                    <a:lnTo>
                      <a:pt x="161290" y="1612900"/>
                    </a:lnTo>
                    <a:cubicBezTo>
                      <a:pt x="72212" y="1612900"/>
                      <a:pt x="0" y="1540688"/>
                      <a:pt x="0" y="1451610"/>
                    </a:cubicBezTo>
                    <a:lnTo>
                      <a:pt x="0" y="161290"/>
                    </a:lnTo>
                    <a:cubicBezTo>
                      <a:pt x="0" y="72212"/>
                      <a:pt x="72212" y="0"/>
                      <a:pt x="161290" y="0"/>
                    </a:cubicBezTo>
                    <a:close/>
                  </a:path>
                </a:pathLst>
              </a:custGeom>
              <a:solidFill>
                <a:srgbClr val="FFFFFF"/>
              </a:solidFill>
              <a:ln w="9525" cap="sq">
                <a:solidFill>
                  <a:srgbClr val="DDDDDD"/>
                </a:solidFill>
                <a:prstDash val="solid"/>
                <a:miter/>
              </a:ln>
            </p:spPr>
            <p:txBody>
              <a:bodyPr/>
              <a:lstStyle/>
              <a:p>
                <a:endParaRPr lang="en-GB"/>
              </a:p>
            </p:txBody>
          </p:sp>
          <p:sp>
            <p:nvSpPr>
              <p:cNvPr id="12" name="TextBox 12"/>
              <p:cNvSpPr txBox="1"/>
              <p:nvPr/>
            </p:nvSpPr>
            <p:spPr>
              <a:xfrm>
                <a:off x="0" y="-38100"/>
                <a:ext cx="4406900" cy="1651000"/>
              </a:xfrm>
              <a:prstGeom prst="rect">
                <a:avLst/>
              </a:prstGeom>
            </p:spPr>
            <p:txBody>
              <a:bodyPr lIns="50800" tIns="50800" rIns="50800" bIns="50800" rtlCol="0" anchor="ctr"/>
              <a:lstStyle/>
              <a:p>
                <a:pPr algn="l">
                  <a:lnSpc>
                    <a:spcPts val="1679"/>
                  </a:lnSpc>
                </a:pPr>
                <a:endParaRPr/>
              </a:p>
            </p:txBody>
          </p:sp>
        </p:grpSp>
        <p:grpSp>
          <p:nvGrpSpPr>
            <p:cNvPr id="13" name="Group 13"/>
            <p:cNvGrpSpPr/>
            <p:nvPr/>
          </p:nvGrpSpPr>
          <p:grpSpPr>
            <a:xfrm>
              <a:off x="14400412" y="3195638"/>
              <a:ext cx="3305175" cy="1209675"/>
              <a:chOff x="0" y="0"/>
              <a:chExt cx="4406900" cy="1612900"/>
            </a:xfrm>
          </p:grpSpPr>
          <p:sp>
            <p:nvSpPr>
              <p:cNvPr id="14" name="Freeform 14"/>
              <p:cNvSpPr/>
              <p:nvPr/>
            </p:nvSpPr>
            <p:spPr>
              <a:xfrm>
                <a:off x="0" y="0"/>
                <a:ext cx="4406900" cy="1612900"/>
              </a:xfrm>
              <a:custGeom>
                <a:avLst/>
                <a:gdLst/>
                <a:ahLst/>
                <a:cxnLst/>
                <a:rect l="l" t="t" r="r" b="b"/>
                <a:pathLst>
                  <a:path w="4406900" h="1612900">
                    <a:moveTo>
                      <a:pt x="161290" y="0"/>
                    </a:moveTo>
                    <a:lnTo>
                      <a:pt x="4245610" y="0"/>
                    </a:lnTo>
                    <a:cubicBezTo>
                      <a:pt x="4288387" y="0"/>
                      <a:pt x="4329411" y="16993"/>
                      <a:pt x="4359659" y="47241"/>
                    </a:cubicBezTo>
                    <a:cubicBezTo>
                      <a:pt x="4389907" y="77488"/>
                      <a:pt x="4406900" y="118513"/>
                      <a:pt x="4406900" y="161290"/>
                    </a:cubicBezTo>
                    <a:lnTo>
                      <a:pt x="4406900" y="1451610"/>
                    </a:lnTo>
                    <a:cubicBezTo>
                      <a:pt x="4406900" y="1494387"/>
                      <a:pt x="4389907" y="1535412"/>
                      <a:pt x="4359659" y="1565659"/>
                    </a:cubicBezTo>
                    <a:cubicBezTo>
                      <a:pt x="4329411" y="1595907"/>
                      <a:pt x="4288387" y="1612900"/>
                      <a:pt x="4245610" y="1612900"/>
                    </a:cubicBezTo>
                    <a:lnTo>
                      <a:pt x="161290" y="1612900"/>
                    </a:lnTo>
                    <a:cubicBezTo>
                      <a:pt x="72212" y="1612900"/>
                      <a:pt x="0" y="1540688"/>
                      <a:pt x="0" y="1451610"/>
                    </a:cubicBezTo>
                    <a:lnTo>
                      <a:pt x="0" y="161290"/>
                    </a:lnTo>
                    <a:cubicBezTo>
                      <a:pt x="0" y="72212"/>
                      <a:pt x="72212" y="0"/>
                      <a:pt x="161290" y="0"/>
                    </a:cubicBezTo>
                    <a:close/>
                  </a:path>
                </a:pathLst>
              </a:custGeom>
              <a:solidFill>
                <a:srgbClr val="FFFFFF"/>
              </a:solidFill>
              <a:ln w="9525" cap="sq">
                <a:solidFill>
                  <a:srgbClr val="DDDDDD"/>
                </a:solidFill>
                <a:prstDash val="solid"/>
                <a:miter/>
              </a:ln>
            </p:spPr>
            <p:txBody>
              <a:bodyPr/>
              <a:lstStyle/>
              <a:p>
                <a:endParaRPr lang="en-GB"/>
              </a:p>
            </p:txBody>
          </p:sp>
          <p:sp>
            <p:nvSpPr>
              <p:cNvPr id="15" name="TextBox 15"/>
              <p:cNvSpPr txBox="1"/>
              <p:nvPr/>
            </p:nvSpPr>
            <p:spPr>
              <a:xfrm>
                <a:off x="0" y="-38100"/>
                <a:ext cx="4406900" cy="1651000"/>
              </a:xfrm>
              <a:prstGeom prst="rect">
                <a:avLst/>
              </a:prstGeom>
            </p:spPr>
            <p:txBody>
              <a:bodyPr lIns="50800" tIns="50800" rIns="50800" bIns="50800" rtlCol="0" anchor="ctr"/>
              <a:lstStyle/>
              <a:p>
                <a:pPr algn="l">
                  <a:lnSpc>
                    <a:spcPts val="1679"/>
                  </a:lnSpc>
                </a:pPr>
                <a:endParaRPr/>
              </a:p>
            </p:txBody>
          </p:sp>
        </p:grpSp>
        <p:grpSp>
          <p:nvGrpSpPr>
            <p:cNvPr id="31" name="Group 31"/>
            <p:cNvGrpSpPr/>
            <p:nvPr/>
          </p:nvGrpSpPr>
          <p:grpSpPr>
            <a:xfrm>
              <a:off x="11057137" y="1947862"/>
              <a:ext cx="1047750" cy="257175"/>
              <a:chOff x="0" y="0"/>
              <a:chExt cx="1397000" cy="342900"/>
            </a:xfrm>
          </p:grpSpPr>
          <p:sp>
            <p:nvSpPr>
              <p:cNvPr id="32" name="Freeform 32"/>
              <p:cNvSpPr/>
              <p:nvPr/>
            </p:nvSpPr>
            <p:spPr>
              <a:xfrm>
                <a:off x="0" y="0"/>
                <a:ext cx="1397000" cy="342900"/>
              </a:xfrm>
              <a:custGeom>
                <a:avLst/>
                <a:gdLst/>
                <a:ahLst/>
                <a:cxnLst/>
                <a:rect l="l" t="t" r="r" b="b"/>
                <a:pathLst>
                  <a:path w="1397000" h="342900">
                    <a:moveTo>
                      <a:pt x="1085850" y="0"/>
                    </a:moveTo>
                    <a:cubicBezTo>
                      <a:pt x="1257693" y="0"/>
                      <a:pt x="1397000" y="76761"/>
                      <a:pt x="1397000" y="171450"/>
                    </a:cubicBezTo>
                    <a:cubicBezTo>
                      <a:pt x="1397000" y="266139"/>
                      <a:pt x="1257693" y="342900"/>
                      <a:pt x="1085850" y="342900"/>
                    </a:cubicBezTo>
                    <a:lnTo>
                      <a:pt x="311150" y="342900"/>
                    </a:lnTo>
                    <a:cubicBezTo>
                      <a:pt x="139307" y="342900"/>
                      <a:pt x="0" y="266139"/>
                      <a:pt x="0" y="171450"/>
                    </a:cubicBezTo>
                    <a:cubicBezTo>
                      <a:pt x="0" y="76761"/>
                      <a:pt x="139307" y="0"/>
                      <a:pt x="311150" y="0"/>
                    </a:cubicBezTo>
                    <a:close/>
                  </a:path>
                </a:pathLst>
              </a:custGeom>
              <a:solidFill>
                <a:srgbClr val="447F87"/>
              </a:solidFill>
            </p:spPr>
            <p:txBody>
              <a:bodyPr/>
              <a:lstStyle/>
              <a:p>
                <a:endParaRPr lang="en-GB"/>
              </a:p>
            </p:txBody>
          </p:sp>
          <p:sp>
            <p:nvSpPr>
              <p:cNvPr id="33" name="TextBox 33"/>
              <p:cNvSpPr txBox="1"/>
              <p:nvPr/>
            </p:nvSpPr>
            <p:spPr>
              <a:xfrm>
                <a:off x="0" y="-47625"/>
                <a:ext cx="1397000" cy="390525"/>
              </a:xfrm>
              <a:prstGeom prst="rect">
                <a:avLst/>
              </a:prstGeom>
            </p:spPr>
            <p:txBody>
              <a:bodyPr lIns="50800" tIns="50800" rIns="50800" bIns="50800" rtlCol="0" anchor="ctr"/>
              <a:lstStyle/>
              <a:p>
                <a:pPr marL="0" lvl="0" indent="0" algn="ctr">
                  <a:lnSpc>
                    <a:spcPts val="1679"/>
                  </a:lnSpc>
                  <a:spcBef>
                    <a:spcPct val="0"/>
                  </a:spcBef>
                </a:pPr>
                <a:r>
                  <a:rPr lang="en-US" sz="1200" u="none" strike="noStrike">
                    <a:solidFill>
                      <a:srgbClr val="FFFFFF"/>
                    </a:solidFill>
                    <a:latin typeface="Arial MT Pro"/>
                    <a:ea typeface="Arial MT Pro"/>
                    <a:cs typeface="Arial MT Pro"/>
                    <a:sym typeface="Arial MT Pro"/>
                  </a:rPr>
                  <a:t>Embedded</a:t>
                </a:r>
              </a:p>
            </p:txBody>
          </p:sp>
        </p:grpSp>
        <p:grpSp>
          <p:nvGrpSpPr>
            <p:cNvPr id="34" name="Group 34"/>
            <p:cNvGrpSpPr/>
            <p:nvPr/>
          </p:nvGrpSpPr>
          <p:grpSpPr>
            <a:xfrm>
              <a:off x="14514712" y="1947862"/>
              <a:ext cx="1047750" cy="257175"/>
              <a:chOff x="0" y="0"/>
              <a:chExt cx="1397000" cy="342900"/>
            </a:xfrm>
          </p:grpSpPr>
          <p:sp>
            <p:nvSpPr>
              <p:cNvPr id="35" name="Freeform 35"/>
              <p:cNvSpPr/>
              <p:nvPr/>
            </p:nvSpPr>
            <p:spPr>
              <a:xfrm>
                <a:off x="0" y="0"/>
                <a:ext cx="1397000" cy="342900"/>
              </a:xfrm>
              <a:custGeom>
                <a:avLst/>
                <a:gdLst/>
                <a:ahLst/>
                <a:cxnLst/>
                <a:rect l="l" t="t" r="r" b="b"/>
                <a:pathLst>
                  <a:path w="1397000" h="342900">
                    <a:moveTo>
                      <a:pt x="1085850" y="0"/>
                    </a:moveTo>
                    <a:cubicBezTo>
                      <a:pt x="1257693" y="0"/>
                      <a:pt x="1397000" y="76761"/>
                      <a:pt x="1397000" y="171450"/>
                    </a:cubicBezTo>
                    <a:cubicBezTo>
                      <a:pt x="1397000" y="266139"/>
                      <a:pt x="1257693" y="342900"/>
                      <a:pt x="1085850" y="342900"/>
                    </a:cubicBezTo>
                    <a:lnTo>
                      <a:pt x="311150" y="342900"/>
                    </a:lnTo>
                    <a:cubicBezTo>
                      <a:pt x="139307" y="342900"/>
                      <a:pt x="0" y="266139"/>
                      <a:pt x="0" y="171450"/>
                    </a:cubicBezTo>
                    <a:cubicBezTo>
                      <a:pt x="0" y="76761"/>
                      <a:pt x="139307" y="0"/>
                      <a:pt x="311150" y="0"/>
                    </a:cubicBezTo>
                    <a:close/>
                  </a:path>
                </a:pathLst>
              </a:custGeom>
              <a:solidFill>
                <a:srgbClr val="447F87"/>
              </a:solidFill>
            </p:spPr>
            <p:txBody>
              <a:bodyPr/>
              <a:lstStyle/>
              <a:p>
                <a:endParaRPr lang="en-GB"/>
              </a:p>
            </p:txBody>
          </p:sp>
          <p:sp>
            <p:nvSpPr>
              <p:cNvPr id="36" name="TextBox 36"/>
              <p:cNvSpPr txBox="1"/>
              <p:nvPr/>
            </p:nvSpPr>
            <p:spPr>
              <a:xfrm>
                <a:off x="0" y="-47625"/>
                <a:ext cx="1397000" cy="390525"/>
              </a:xfrm>
              <a:prstGeom prst="rect">
                <a:avLst/>
              </a:prstGeom>
            </p:spPr>
            <p:txBody>
              <a:bodyPr lIns="50800" tIns="50800" rIns="50800" bIns="50800" rtlCol="0" anchor="ctr"/>
              <a:lstStyle/>
              <a:p>
                <a:pPr marL="0" lvl="0" indent="0" algn="ctr">
                  <a:lnSpc>
                    <a:spcPts val="1679"/>
                  </a:lnSpc>
                  <a:spcBef>
                    <a:spcPct val="0"/>
                  </a:spcBef>
                </a:pPr>
                <a:r>
                  <a:rPr lang="en-US" sz="1200" u="none" strike="noStrike">
                    <a:solidFill>
                      <a:srgbClr val="FFFFFF"/>
                    </a:solidFill>
                    <a:latin typeface="Arial MT Pro"/>
                    <a:ea typeface="Arial MT Pro"/>
                    <a:cs typeface="Arial MT Pro"/>
                    <a:sym typeface="Arial MT Pro"/>
                  </a:rPr>
                  <a:t>Embedded</a:t>
                </a:r>
              </a:p>
            </p:txBody>
          </p:sp>
        </p:grpSp>
        <p:grpSp>
          <p:nvGrpSpPr>
            <p:cNvPr id="37" name="Group 37"/>
            <p:cNvGrpSpPr/>
            <p:nvPr/>
          </p:nvGrpSpPr>
          <p:grpSpPr>
            <a:xfrm>
              <a:off x="11057137" y="3290888"/>
              <a:ext cx="1047750" cy="257175"/>
              <a:chOff x="0" y="0"/>
              <a:chExt cx="1397000" cy="342900"/>
            </a:xfrm>
          </p:grpSpPr>
          <p:sp>
            <p:nvSpPr>
              <p:cNvPr id="38" name="Freeform 38"/>
              <p:cNvSpPr/>
              <p:nvPr/>
            </p:nvSpPr>
            <p:spPr>
              <a:xfrm>
                <a:off x="0" y="0"/>
                <a:ext cx="1397000" cy="342900"/>
              </a:xfrm>
              <a:custGeom>
                <a:avLst/>
                <a:gdLst/>
                <a:ahLst/>
                <a:cxnLst/>
                <a:rect l="l" t="t" r="r" b="b"/>
                <a:pathLst>
                  <a:path w="1397000" h="342900">
                    <a:moveTo>
                      <a:pt x="1085850" y="0"/>
                    </a:moveTo>
                    <a:cubicBezTo>
                      <a:pt x="1257693" y="0"/>
                      <a:pt x="1397000" y="76761"/>
                      <a:pt x="1397000" y="171450"/>
                    </a:cubicBezTo>
                    <a:cubicBezTo>
                      <a:pt x="1397000" y="266139"/>
                      <a:pt x="1257693" y="342900"/>
                      <a:pt x="1085850" y="342900"/>
                    </a:cubicBezTo>
                    <a:lnTo>
                      <a:pt x="311150" y="342900"/>
                    </a:lnTo>
                    <a:cubicBezTo>
                      <a:pt x="139307" y="342900"/>
                      <a:pt x="0" y="266139"/>
                      <a:pt x="0" y="171450"/>
                    </a:cubicBezTo>
                    <a:cubicBezTo>
                      <a:pt x="0" y="76761"/>
                      <a:pt x="139307" y="0"/>
                      <a:pt x="311150" y="0"/>
                    </a:cubicBezTo>
                    <a:close/>
                  </a:path>
                </a:pathLst>
              </a:custGeom>
              <a:solidFill>
                <a:srgbClr val="447F87"/>
              </a:solidFill>
            </p:spPr>
            <p:txBody>
              <a:bodyPr/>
              <a:lstStyle/>
              <a:p>
                <a:endParaRPr lang="en-GB"/>
              </a:p>
            </p:txBody>
          </p:sp>
          <p:sp>
            <p:nvSpPr>
              <p:cNvPr id="39" name="TextBox 39"/>
              <p:cNvSpPr txBox="1"/>
              <p:nvPr/>
            </p:nvSpPr>
            <p:spPr>
              <a:xfrm>
                <a:off x="0" y="-47625"/>
                <a:ext cx="1397000" cy="390525"/>
              </a:xfrm>
              <a:prstGeom prst="rect">
                <a:avLst/>
              </a:prstGeom>
            </p:spPr>
            <p:txBody>
              <a:bodyPr lIns="50800" tIns="50800" rIns="50800" bIns="50800" rtlCol="0" anchor="ctr"/>
              <a:lstStyle/>
              <a:p>
                <a:pPr marL="0" lvl="0" indent="0" algn="ctr">
                  <a:lnSpc>
                    <a:spcPts val="1679"/>
                  </a:lnSpc>
                  <a:spcBef>
                    <a:spcPct val="0"/>
                  </a:spcBef>
                </a:pPr>
                <a:r>
                  <a:rPr lang="en-US" sz="1200" u="none" strike="noStrike">
                    <a:solidFill>
                      <a:srgbClr val="FFFFFF"/>
                    </a:solidFill>
                    <a:latin typeface="Arial MT Pro"/>
                    <a:ea typeface="Arial MT Pro"/>
                    <a:cs typeface="Arial MT Pro"/>
                    <a:sym typeface="Arial MT Pro"/>
                  </a:rPr>
                  <a:t>Embedded</a:t>
                </a:r>
              </a:p>
            </p:txBody>
          </p:sp>
        </p:grpSp>
        <p:grpSp>
          <p:nvGrpSpPr>
            <p:cNvPr id="40" name="Group 40"/>
            <p:cNvGrpSpPr/>
            <p:nvPr/>
          </p:nvGrpSpPr>
          <p:grpSpPr>
            <a:xfrm>
              <a:off x="14514712" y="3290888"/>
              <a:ext cx="1047750" cy="257175"/>
              <a:chOff x="0" y="0"/>
              <a:chExt cx="1397000" cy="342900"/>
            </a:xfrm>
          </p:grpSpPr>
          <p:sp>
            <p:nvSpPr>
              <p:cNvPr id="41" name="Freeform 41"/>
              <p:cNvSpPr/>
              <p:nvPr/>
            </p:nvSpPr>
            <p:spPr>
              <a:xfrm>
                <a:off x="0" y="0"/>
                <a:ext cx="1397000" cy="342900"/>
              </a:xfrm>
              <a:custGeom>
                <a:avLst/>
                <a:gdLst/>
                <a:ahLst/>
                <a:cxnLst/>
                <a:rect l="l" t="t" r="r" b="b"/>
                <a:pathLst>
                  <a:path w="1397000" h="342900">
                    <a:moveTo>
                      <a:pt x="1085850" y="0"/>
                    </a:moveTo>
                    <a:cubicBezTo>
                      <a:pt x="1257693" y="0"/>
                      <a:pt x="1397000" y="76761"/>
                      <a:pt x="1397000" y="171450"/>
                    </a:cubicBezTo>
                    <a:cubicBezTo>
                      <a:pt x="1397000" y="266139"/>
                      <a:pt x="1257693" y="342900"/>
                      <a:pt x="1085850" y="342900"/>
                    </a:cubicBezTo>
                    <a:lnTo>
                      <a:pt x="311150" y="342900"/>
                    </a:lnTo>
                    <a:cubicBezTo>
                      <a:pt x="139307" y="342900"/>
                      <a:pt x="0" y="266139"/>
                      <a:pt x="0" y="171450"/>
                    </a:cubicBezTo>
                    <a:cubicBezTo>
                      <a:pt x="0" y="76761"/>
                      <a:pt x="139307" y="0"/>
                      <a:pt x="311150" y="0"/>
                    </a:cubicBezTo>
                    <a:close/>
                  </a:path>
                </a:pathLst>
              </a:custGeom>
              <a:solidFill>
                <a:srgbClr val="447F87"/>
              </a:solidFill>
            </p:spPr>
            <p:txBody>
              <a:bodyPr/>
              <a:lstStyle/>
              <a:p>
                <a:endParaRPr lang="en-GB"/>
              </a:p>
            </p:txBody>
          </p:sp>
          <p:sp>
            <p:nvSpPr>
              <p:cNvPr id="42" name="TextBox 42"/>
              <p:cNvSpPr txBox="1"/>
              <p:nvPr/>
            </p:nvSpPr>
            <p:spPr>
              <a:xfrm>
                <a:off x="0" y="-47625"/>
                <a:ext cx="1397000" cy="390525"/>
              </a:xfrm>
              <a:prstGeom prst="rect">
                <a:avLst/>
              </a:prstGeom>
            </p:spPr>
            <p:txBody>
              <a:bodyPr lIns="50800" tIns="50800" rIns="50800" bIns="50800" rtlCol="0" anchor="ctr"/>
              <a:lstStyle/>
              <a:p>
                <a:pPr marL="0" lvl="0" indent="0" algn="ctr">
                  <a:lnSpc>
                    <a:spcPts val="1679"/>
                  </a:lnSpc>
                  <a:spcBef>
                    <a:spcPct val="0"/>
                  </a:spcBef>
                </a:pPr>
                <a:r>
                  <a:rPr lang="en-US" sz="1200" u="none" strike="noStrike">
                    <a:solidFill>
                      <a:srgbClr val="FFFFFF"/>
                    </a:solidFill>
                    <a:latin typeface="Arial MT Pro"/>
                    <a:ea typeface="Arial MT Pro"/>
                    <a:cs typeface="Arial MT Pro"/>
                    <a:sym typeface="Arial MT Pro"/>
                  </a:rPr>
                  <a:t>Embedded</a:t>
                </a:r>
              </a:p>
            </p:txBody>
          </p:sp>
        </p:grpSp>
        <p:sp>
          <p:nvSpPr>
            <p:cNvPr id="60" name="TextBox 60"/>
            <p:cNvSpPr txBox="1"/>
            <p:nvPr/>
          </p:nvSpPr>
          <p:spPr>
            <a:xfrm>
              <a:off x="11057137" y="2271712"/>
              <a:ext cx="3076575" cy="481330"/>
            </a:xfrm>
            <a:prstGeom prst="rect">
              <a:avLst/>
            </a:prstGeom>
          </p:spPr>
          <p:txBody>
            <a:bodyPr lIns="0" tIns="0" rIns="0" bIns="0" rtlCol="0" anchor="t">
              <a:spAutoFit/>
            </a:bodyPr>
            <a:lstStyle/>
            <a:p>
              <a:pPr marL="0" lvl="0" indent="0" algn="l">
                <a:lnSpc>
                  <a:spcPts val="1819"/>
                </a:lnSpc>
                <a:spcBef>
                  <a:spcPct val="0"/>
                </a:spcBef>
              </a:pPr>
              <a:r>
                <a:rPr lang="en-US" sz="1299" b="1" u="none" strike="noStrike" dirty="0">
                  <a:solidFill>
                    <a:srgbClr val="000000"/>
                  </a:solidFill>
                  <a:latin typeface="Arial MT Pro Bold"/>
                  <a:ea typeface="Arial MT Pro Bold"/>
                  <a:cs typeface="Arial MT Pro Bold"/>
                  <a:sym typeface="Arial MT Pro Bold"/>
                </a:rPr>
                <a:t>Non-Medical </a:t>
              </a:r>
              <a:r>
                <a:rPr lang="en-US" sz="1299" b="1" u="none" strike="noStrike" dirty="0" err="1">
                  <a:solidFill>
                    <a:srgbClr val="000000"/>
                  </a:solidFill>
                  <a:latin typeface="Arial MT Pro Bold"/>
                  <a:ea typeface="Arial MT Pro Bold"/>
                  <a:cs typeface="Arial MT Pro Bold"/>
                  <a:sym typeface="Arial MT Pro Bold"/>
                </a:rPr>
                <a:t>Authorisation</a:t>
              </a:r>
              <a:r>
                <a:rPr lang="en-US" sz="1299" b="1" u="none" strike="noStrike" dirty="0">
                  <a:solidFill>
                    <a:srgbClr val="000000"/>
                  </a:solidFill>
                  <a:latin typeface="Arial MT Pro Bold"/>
                  <a:ea typeface="Arial MT Pro Bold"/>
                  <a:cs typeface="Arial MT Pro Bold"/>
                  <a:sym typeface="Arial MT Pro Bold"/>
                </a:rPr>
                <a:t> of Blood Transfusion (NABT)</a:t>
              </a:r>
            </a:p>
          </p:txBody>
        </p:sp>
        <p:sp>
          <p:nvSpPr>
            <p:cNvPr id="61" name="TextBox 61"/>
            <p:cNvSpPr txBox="1"/>
            <p:nvPr/>
          </p:nvSpPr>
          <p:spPr>
            <a:xfrm>
              <a:off x="11057137" y="2805113"/>
              <a:ext cx="3076575" cy="400685"/>
            </a:xfrm>
            <a:prstGeom prst="rect">
              <a:avLst/>
            </a:prstGeom>
          </p:spPr>
          <p:txBody>
            <a:bodyPr lIns="0" tIns="0" rIns="0" bIns="0" rtlCol="0" anchor="t">
              <a:spAutoFit/>
            </a:bodyPr>
            <a:lstStyle/>
            <a:p>
              <a:pPr marL="0" lvl="0" indent="0" algn="l">
                <a:lnSpc>
                  <a:spcPts val="1540"/>
                </a:lnSpc>
                <a:spcBef>
                  <a:spcPct val="0"/>
                </a:spcBef>
              </a:pPr>
              <a:r>
                <a:rPr lang="en-US" sz="1100" u="none" strike="noStrike">
                  <a:solidFill>
                    <a:srgbClr val="444444"/>
                  </a:solidFill>
                  <a:latin typeface="Arial MT Pro"/>
                  <a:ea typeface="Arial MT Pro"/>
                  <a:cs typeface="Arial MT Pro"/>
                  <a:sym typeface="Arial MT Pro"/>
                </a:rPr>
                <a:t>Advanced practitioners whose scope supports authorisation of blood</a:t>
              </a:r>
            </a:p>
          </p:txBody>
        </p:sp>
        <p:sp>
          <p:nvSpPr>
            <p:cNvPr id="62" name="TextBox 62"/>
            <p:cNvSpPr txBox="1"/>
            <p:nvPr/>
          </p:nvSpPr>
          <p:spPr>
            <a:xfrm>
              <a:off x="14514712" y="2271712"/>
              <a:ext cx="3076575" cy="252730"/>
            </a:xfrm>
            <a:prstGeom prst="rect">
              <a:avLst/>
            </a:prstGeom>
          </p:spPr>
          <p:txBody>
            <a:bodyPr lIns="0" tIns="0" rIns="0" bIns="0" rtlCol="0" anchor="t">
              <a:spAutoFit/>
            </a:bodyPr>
            <a:lstStyle/>
            <a:p>
              <a:pPr marL="0" lvl="0" indent="0" algn="l">
                <a:lnSpc>
                  <a:spcPts val="1819"/>
                </a:lnSpc>
                <a:spcBef>
                  <a:spcPct val="0"/>
                </a:spcBef>
              </a:pPr>
              <a:r>
                <a:rPr lang="en-US" sz="1299" b="1" u="none" strike="noStrike">
                  <a:solidFill>
                    <a:srgbClr val="000000"/>
                  </a:solidFill>
                  <a:latin typeface="Arial MT Pro Bold"/>
                  <a:ea typeface="Arial MT Pro Bold"/>
                  <a:cs typeface="Arial MT Pro Bold"/>
                  <a:sym typeface="Arial MT Pro Bold"/>
                </a:rPr>
                <a:t>Senior Student Assistantship (SSA)</a:t>
              </a:r>
            </a:p>
          </p:txBody>
        </p:sp>
        <p:sp>
          <p:nvSpPr>
            <p:cNvPr id="63" name="TextBox 63"/>
            <p:cNvSpPr txBox="1"/>
            <p:nvPr/>
          </p:nvSpPr>
          <p:spPr>
            <a:xfrm>
              <a:off x="14514712" y="2662237"/>
              <a:ext cx="3076575" cy="210185"/>
            </a:xfrm>
            <a:prstGeom prst="rect">
              <a:avLst/>
            </a:prstGeom>
          </p:spPr>
          <p:txBody>
            <a:bodyPr lIns="0" tIns="0" rIns="0" bIns="0" rtlCol="0" anchor="t">
              <a:spAutoFit/>
            </a:bodyPr>
            <a:lstStyle/>
            <a:p>
              <a:pPr marL="0" lvl="0" indent="0" algn="l">
                <a:lnSpc>
                  <a:spcPts val="1540"/>
                </a:lnSpc>
                <a:spcBef>
                  <a:spcPct val="0"/>
                </a:spcBef>
              </a:pPr>
              <a:r>
                <a:rPr lang="en-US" sz="1100" u="none" strike="noStrike">
                  <a:solidFill>
                    <a:srgbClr val="444444"/>
                  </a:solidFill>
                  <a:latin typeface="Arial MT Pro"/>
                  <a:ea typeface="Arial MT Pro"/>
                  <a:cs typeface="Arial MT Pro"/>
                  <a:sym typeface="Arial MT Pro"/>
                </a:rPr>
                <a:t>All 5th year medical students in Wales</a:t>
              </a:r>
            </a:p>
          </p:txBody>
        </p:sp>
        <p:sp>
          <p:nvSpPr>
            <p:cNvPr id="64" name="TextBox 64"/>
            <p:cNvSpPr txBox="1"/>
            <p:nvPr/>
          </p:nvSpPr>
          <p:spPr>
            <a:xfrm>
              <a:off x="11057137" y="3786188"/>
              <a:ext cx="3076575" cy="252730"/>
            </a:xfrm>
            <a:prstGeom prst="rect">
              <a:avLst/>
            </a:prstGeom>
          </p:spPr>
          <p:txBody>
            <a:bodyPr lIns="0" tIns="0" rIns="0" bIns="0" rtlCol="0" anchor="t">
              <a:spAutoFit/>
            </a:bodyPr>
            <a:lstStyle/>
            <a:p>
              <a:pPr marL="0" lvl="0" indent="0" algn="l">
                <a:lnSpc>
                  <a:spcPts val="1819"/>
                </a:lnSpc>
                <a:spcBef>
                  <a:spcPct val="0"/>
                </a:spcBef>
              </a:pPr>
              <a:r>
                <a:rPr lang="en-US" sz="1299" b="1" u="none" strike="noStrike">
                  <a:solidFill>
                    <a:srgbClr val="000000"/>
                  </a:solidFill>
                  <a:latin typeface="Arial MT Pro Bold"/>
                  <a:ea typeface="Arial MT Pro Bold"/>
                  <a:cs typeface="Arial MT Pro Bold"/>
                  <a:sym typeface="Arial MT Pro Bold"/>
                </a:rPr>
                <a:t>All Wales Transfusion Competencies</a:t>
              </a:r>
            </a:p>
          </p:txBody>
        </p:sp>
        <p:sp>
          <p:nvSpPr>
            <p:cNvPr id="65" name="TextBox 65"/>
            <p:cNvSpPr txBox="1"/>
            <p:nvPr/>
          </p:nvSpPr>
          <p:spPr>
            <a:xfrm>
              <a:off x="11057137" y="4129087"/>
              <a:ext cx="3076575" cy="210185"/>
            </a:xfrm>
            <a:prstGeom prst="rect">
              <a:avLst/>
            </a:prstGeom>
          </p:spPr>
          <p:txBody>
            <a:bodyPr lIns="0" tIns="0" rIns="0" bIns="0" rtlCol="0" anchor="t">
              <a:spAutoFit/>
            </a:bodyPr>
            <a:lstStyle/>
            <a:p>
              <a:pPr marL="0" lvl="0" indent="0" algn="l">
                <a:lnSpc>
                  <a:spcPts val="1540"/>
                </a:lnSpc>
                <a:spcBef>
                  <a:spcPct val="0"/>
                </a:spcBef>
              </a:pPr>
              <a:r>
                <a:rPr lang="en-US" sz="1100" u="none" strike="noStrike">
                  <a:solidFill>
                    <a:srgbClr val="444444"/>
                  </a:solidFill>
                  <a:latin typeface="Arial MT Pro"/>
                  <a:ea typeface="Arial MT Pro"/>
                  <a:cs typeface="Arial MT Pro"/>
                  <a:sym typeface="Arial MT Pro"/>
                </a:rPr>
                <a:t>Relevant staff groups in transfusion pathway</a:t>
              </a:r>
            </a:p>
          </p:txBody>
        </p:sp>
        <p:sp>
          <p:nvSpPr>
            <p:cNvPr id="66" name="TextBox 66"/>
            <p:cNvSpPr txBox="1"/>
            <p:nvPr/>
          </p:nvSpPr>
          <p:spPr>
            <a:xfrm>
              <a:off x="14514712" y="3786188"/>
              <a:ext cx="3076575" cy="252730"/>
            </a:xfrm>
            <a:prstGeom prst="rect">
              <a:avLst/>
            </a:prstGeom>
          </p:spPr>
          <p:txBody>
            <a:bodyPr lIns="0" tIns="0" rIns="0" bIns="0" rtlCol="0" anchor="t">
              <a:spAutoFit/>
            </a:bodyPr>
            <a:lstStyle/>
            <a:p>
              <a:pPr marL="0" lvl="0" indent="0" algn="l">
                <a:lnSpc>
                  <a:spcPts val="1819"/>
                </a:lnSpc>
                <a:spcBef>
                  <a:spcPct val="0"/>
                </a:spcBef>
              </a:pPr>
              <a:r>
                <a:rPr lang="en-US" sz="1299" b="1" u="none" strike="noStrike">
                  <a:solidFill>
                    <a:srgbClr val="000000"/>
                  </a:solidFill>
                  <a:latin typeface="Arial MT Pro Bold"/>
                  <a:ea typeface="Arial MT Pro Bold"/>
                  <a:cs typeface="Arial MT Pro Bold"/>
                  <a:sym typeface="Arial MT Pro Bold"/>
                </a:rPr>
                <a:t>Specialist Registrar (SpR) Training</a:t>
              </a:r>
            </a:p>
          </p:txBody>
        </p:sp>
        <p:sp>
          <p:nvSpPr>
            <p:cNvPr id="67" name="TextBox 67"/>
            <p:cNvSpPr txBox="1"/>
            <p:nvPr/>
          </p:nvSpPr>
          <p:spPr>
            <a:xfrm>
              <a:off x="14514712" y="4129087"/>
              <a:ext cx="3076575" cy="210185"/>
            </a:xfrm>
            <a:prstGeom prst="rect">
              <a:avLst/>
            </a:prstGeom>
          </p:spPr>
          <p:txBody>
            <a:bodyPr lIns="0" tIns="0" rIns="0" bIns="0" rtlCol="0" anchor="t">
              <a:spAutoFit/>
            </a:bodyPr>
            <a:lstStyle/>
            <a:p>
              <a:pPr marL="0" lvl="0" indent="0" algn="l">
                <a:lnSpc>
                  <a:spcPts val="1540"/>
                </a:lnSpc>
                <a:spcBef>
                  <a:spcPct val="0"/>
                </a:spcBef>
              </a:pPr>
              <a:r>
                <a:rPr lang="en-US" sz="1100" u="none" strike="noStrike">
                  <a:solidFill>
                    <a:srgbClr val="444444"/>
                  </a:solidFill>
                  <a:latin typeface="Arial MT Pro"/>
                  <a:ea typeface="Arial MT Pro"/>
                  <a:cs typeface="Arial MT Pro"/>
                  <a:sym typeface="Arial MT Pro"/>
                </a:rPr>
                <a:t>Specialist Registrars</a:t>
              </a:r>
            </a:p>
          </p:txBody>
        </p:sp>
      </p:grpSp>
      <p:grpSp>
        <p:nvGrpSpPr>
          <p:cNvPr id="85" name="Group 84">
            <a:extLst>
              <a:ext uri="{FF2B5EF4-FFF2-40B4-BE49-F238E27FC236}">
                <a16:creationId xmlns:a16="http://schemas.microsoft.com/office/drawing/2014/main" id="{6246EA6C-FFBD-32E6-F7F1-65A8882B1D5A}"/>
              </a:ext>
            </a:extLst>
          </p:cNvPr>
          <p:cNvGrpSpPr/>
          <p:nvPr/>
        </p:nvGrpSpPr>
        <p:grpSpPr>
          <a:xfrm>
            <a:off x="10942837" y="4538662"/>
            <a:ext cx="6762750" cy="3895725"/>
            <a:chOff x="10942837" y="4538662"/>
            <a:chExt cx="6762750" cy="3895725"/>
          </a:xfrm>
        </p:grpSpPr>
        <p:grpSp>
          <p:nvGrpSpPr>
            <p:cNvPr id="16" name="Group 16"/>
            <p:cNvGrpSpPr/>
            <p:nvPr/>
          </p:nvGrpSpPr>
          <p:grpSpPr>
            <a:xfrm>
              <a:off x="10942837" y="4538662"/>
              <a:ext cx="3305175" cy="1209675"/>
              <a:chOff x="0" y="0"/>
              <a:chExt cx="4406900" cy="1612900"/>
            </a:xfrm>
          </p:grpSpPr>
          <p:sp>
            <p:nvSpPr>
              <p:cNvPr id="17" name="Freeform 17"/>
              <p:cNvSpPr/>
              <p:nvPr/>
            </p:nvSpPr>
            <p:spPr>
              <a:xfrm>
                <a:off x="0" y="0"/>
                <a:ext cx="4406900" cy="1612900"/>
              </a:xfrm>
              <a:custGeom>
                <a:avLst/>
                <a:gdLst/>
                <a:ahLst/>
                <a:cxnLst/>
                <a:rect l="l" t="t" r="r" b="b"/>
                <a:pathLst>
                  <a:path w="4406900" h="1612900">
                    <a:moveTo>
                      <a:pt x="161290" y="0"/>
                    </a:moveTo>
                    <a:lnTo>
                      <a:pt x="4245610" y="0"/>
                    </a:lnTo>
                    <a:cubicBezTo>
                      <a:pt x="4288387" y="0"/>
                      <a:pt x="4329411" y="16993"/>
                      <a:pt x="4359659" y="47241"/>
                    </a:cubicBezTo>
                    <a:cubicBezTo>
                      <a:pt x="4389907" y="77488"/>
                      <a:pt x="4406900" y="118513"/>
                      <a:pt x="4406900" y="161290"/>
                    </a:cubicBezTo>
                    <a:lnTo>
                      <a:pt x="4406900" y="1451610"/>
                    </a:lnTo>
                    <a:cubicBezTo>
                      <a:pt x="4406900" y="1494387"/>
                      <a:pt x="4389907" y="1535412"/>
                      <a:pt x="4359659" y="1565659"/>
                    </a:cubicBezTo>
                    <a:cubicBezTo>
                      <a:pt x="4329411" y="1595907"/>
                      <a:pt x="4288387" y="1612900"/>
                      <a:pt x="4245610" y="1612900"/>
                    </a:cubicBezTo>
                    <a:lnTo>
                      <a:pt x="161290" y="1612900"/>
                    </a:lnTo>
                    <a:cubicBezTo>
                      <a:pt x="72212" y="1612900"/>
                      <a:pt x="0" y="1540688"/>
                      <a:pt x="0" y="1451610"/>
                    </a:cubicBezTo>
                    <a:lnTo>
                      <a:pt x="0" y="161290"/>
                    </a:lnTo>
                    <a:cubicBezTo>
                      <a:pt x="0" y="72212"/>
                      <a:pt x="72212" y="0"/>
                      <a:pt x="161290" y="0"/>
                    </a:cubicBezTo>
                    <a:close/>
                  </a:path>
                </a:pathLst>
              </a:custGeom>
              <a:solidFill>
                <a:srgbClr val="FFFFFF"/>
              </a:solidFill>
              <a:ln w="9525" cap="sq">
                <a:solidFill>
                  <a:srgbClr val="DDDDDD"/>
                </a:solidFill>
                <a:prstDash val="solid"/>
                <a:miter/>
              </a:ln>
            </p:spPr>
            <p:txBody>
              <a:bodyPr/>
              <a:lstStyle/>
              <a:p>
                <a:endParaRPr lang="en-GB"/>
              </a:p>
            </p:txBody>
          </p:sp>
          <p:sp>
            <p:nvSpPr>
              <p:cNvPr id="18" name="TextBox 18"/>
              <p:cNvSpPr txBox="1"/>
              <p:nvPr/>
            </p:nvSpPr>
            <p:spPr>
              <a:xfrm>
                <a:off x="0" y="-38100"/>
                <a:ext cx="4406900" cy="1651000"/>
              </a:xfrm>
              <a:prstGeom prst="rect">
                <a:avLst/>
              </a:prstGeom>
            </p:spPr>
            <p:txBody>
              <a:bodyPr lIns="50800" tIns="50800" rIns="50800" bIns="50800" rtlCol="0" anchor="ctr"/>
              <a:lstStyle/>
              <a:p>
                <a:pPr algn="l">
                  <a:lnSpc>
                    <a:spcPts val="1679"/>
                  </a:lnSpc>
                </a:pPr>
                <a:endParaRPr/>
              </a:p>
            </p:txBody>
          </p:sp>
        </p:grpSp>
        <p:grpSp>
          <p:nvGrpSpPr>
            <p:cNvPr id="19" name="Group 19"/>
            <p:cNvGrpSpPr/>
            <p:nvPr/>
          </p:nvGrpSpPr>
          <p:grpSpPr>
            <a:xfrm>
              <a:off x="14400412" y="4538662"/>
              <a:ext cx="3305175" cy="1209675"/>
              <a:chOff x="0" y="0"/>
              <a:chExt cx="4406900" cy="1612900"/>
            </a:xfrm>
          </p:grpSpPr>
          <p:sp>
            <p:nvSpPr>
              <p:cNvPr id="20" name="Freeform 20"/>
              <p:cNvSpPr/>
              <p:nvPr/>
            </p:nvSpPr>
            <p:spPr>
              <a:xfrm>
                <a:off x="0" y="0"/>
                <a:ext cx="4406900" cy="1612900"/>
              </a:xfrm>
              <a:custGeom>
                <a:avLst/>
                <a:gdLst/>
                <a:ahLst/>
                <a:cxnLst/>
                <a:rect l="l" t="t" r="r" b="b"/>
                <a:pathLst>
                  <a:path w="4406900" h="1612900">
                    <a:moveTo>
                      <a:pt x="161290" y="0"/>
                    </a:moveTo>
                    <a:lnTo>
                      <a:pt x="4245610" y="0"/>
                    </a:lnTo>
                    <a:cubicBezTo>
                      <a:pt x="4288387" y="0"/>
                      <a:pt x="4329411" y="16993"/>
                      <a:pt x="4359659" y="47241"/>
                    </a:cubicBezTo>
                    <a:cubicBezTo>
                      <a:pt x="4389907" y="77488"/>
                      <a:pt x="4406900" y="118513"/>
                      <a:pt x="4406900" y="161290"/>
                    </a:cubicBezTo>
                    <a:lnTo>
                      <a:pt x="4406900" y="1451610"/>
                    </a:lnTo>
                    <a:cubicBezTo>
                      <a:pt x="4406900" y="1494387"/>
                      <a:pt x="4389907" y="1535412"/>
                      <a:pt x="4359659" y="1565659"/>
                    </a:cubicBezTo>
                    <a:cubicBezTo>
                      <a:pt x="4329411" y="1595907"/>
                      <a:pt x="4288387" y="1612900"/>
                      <a:pt x="4245610" y="1612900"/>
                    </a:cubicBezTo>
                    <a:lnTo>
                      <a:pt x="161290" y="1612900"/>
                    </a:lnTo>
                    <a:cubicBezTo>
                      <a:pt x="72212" y="1612900"/>
                      <a:pt x="0" y="1540688"/>
                      <a:pt x="0" y="1451610"/>
                    </a:cubicBezTo>
                    <a:lnTo>
                      <a:pt x="0" y="161290"/>
                    </a:lnTo>
                    <a:cubicBezTo>
                      <a:pt x="0" y="72212"/>
                      <a:pt x="72212" y="0"/>
                      <a:pt x="161290" y="0"/>
                    </a:cubicBezTo>
                    <a:close/>
                  </a:path>
                </a:pathLst>
              </a:custGeom>
              <a:solidFill>
                <a:srgbClr val="FFFFFF"/>
              </a:solidFill>
              <a:ln w="9525" cap="sq">
                <a:solidFill>
                  <a:srgbClr val="DDDDDD"/>
                </a:solidFill>
                <a:prstDash val="solid"/>
                <a:miter/>
              </a:ln>
            </p:spPr>
            <p:txBody>
              <a:bodyPr/>
              <a:lstStyle/>
              <a:p>
                <a:endParaRPr lang="en-GB"/>
              </a:p>
            </p:txBody>
          </p:sp>
          <p:sp>
            <p:nvSpPr>
              <p:cNvPr id="21" name="TextBox 21"/>
              <p:cNvSpPr txBox="1"/>
              <p:nvPr/>
            </p:nvSpPr>
            <p:spPr>
              <a:xfrm>
                <a:off x="0" y="-38100"/>
                <a:ext cx="4406900" cy="1651000"/>
              </a:xfrm>
              <a:prstGeom prst="rect">
                <a:avLst/>
              </a:prstGeom>
            </p:spPr>
            <p:txBody>
              <a:bodyPr lIns="50800" tIns="50800" rIns="50800" bIns="50800" rtlCol="0" anchor="ctr"/>
              <a:lstStyle/>
              <a:p>
                <a:pPr algn="l">
                  <a:lnSpc>
                    <a:spcPts val="1679"/>
                  </a:lnSpc>
                </a:pPr>
                <a:endParaRPr/>
              </a:p>
            </p:txBody>
          </p:sp>
        </p:grpSp>
        <p:grpSp>
          <p:nvGrpSpPr>
            <p:cNvPr id="22" name="Group 22"/>
            <p:cNvGrpSpPr/>
            <p:nvPr/>
          </p:nvGrpSpPr>
          <p:grpSpPr>
            <a:xfrm>
              <a:off x="10942837" y="5881688"/>
              <a:ext cx="3305175" cy="1209675"/>
              <a:chOff x="0" y="0"/>
              <a:chExt cx="4406900" cy="1612900"/>
            </a:xfrm>
          </p:grpSpPr>
          <p:sp>
            <p:nvSpPr>
              <p:cNvPr id="23" name="Freeform 23"/>
              <p:cNvSpPr/>
              <p:nvPr/>
            </p:nvSpPr>
            <p:spPr>
              <a:xfrm>
                <a:off x="0" y="0"/>
                <a:ext cx="4406900" cy="1612900"/>
              </a:xfrm>
              <a:custGeom>
                <a:avLst/>
                <a:gdLst/>
                <a:ahLst/>
                <a:cxnLst/>
                <a:rect l="l" t="t" r="r" b="b"/>
                <a:pathLst>
                  <a:path w="4406900" h="1612900">
                    <a:moveTo>
                      <a:pt x="161290" y="0"/>
                    </a:moveTo>
                    <a:lnTo>
                      <a:pt x="4245610" y="0"/>
                    </a:lnTo>
                    <a:cubicBezTo>
                      <a:pt x="4288387" y="0"/>
                      <a:pt x="4329411" y="16993"/>
                      <a:pt x="4359659" y="47241"/>
                    </a:cubicBezTo>
                    <a:cubicBezTo>
                      <a:pt x="4389907" y="77488"/>
                      <a:pt x="4406900" y="118513"/>
                      <a:pt x="4406900" y="161290"/>
                    </a:cubicBezTo>
                    <a:lnTo>
                      <a:pt x="4406900" y="1451610"/>
                    </a:lnTo>
                    <a:cubicBezTo>
                      <a:pt x="4406900" y="1494387"/>
                      <a:pt x="4389907" y="1535412"/>
                      <a:pt x="4359659" y="1565659"/>
                    </a:cubicBezTo>
                    <a:cubicBezTo>
                      <a:pt x="4329411" y="1595907"/>
                      <a:pt x="4288387" y="1612900"/>
                      <a:pt x="4245610" y="1612900"/>
                    </a:cubicBezTo>
                    <a:lnTo>
                      <a:pt x="161290" y="1612900"/>
                    </a:lnTo>
                    <a:cubicBezTo>
                      <a:pt x="72212" y="1612900"/>
                      <a:pt x="0" y="1540688"/>
                      <a:pt x="0" y="1451610"/>
                    </a:cubicBezTo>
                    <a:lnTo>
                      <a:pt x="0" y="161290"/>
                    </a:lnTo>
                    <a:cubicBezTo>
                      <a:pt x="0" y="72212"/>
                      <a:pt x="72212" y="0"/>
                      <a:pt x="161290" y="0"/>
                    </a:cubicBezTo>
                    <a:close/>
                  </a:path>
                </a:pathLst>
              </a:custGeom>
              <a:solidFill>
                <a:srgbClr val="FFFFFF"/>
              </a:solidFill>
              <a:ln w="9525" cap="sq">
                <a:solidFill>
                  <a:srgbClr val="DDDDDD"/>
                </a:solidFill>
                <a:prstDash val="solid"/>
                <a:miter/>
              </a:ln>
            </p:spPr>
            <p:txBody>
              <a:bodyPr/>
              <a:lstStyle/>
              <a:p>
                <a:endParaRPr lang="en-GB"/>
              </a:p>
            </p:txBody>
          </p:sp>
          <p:sp>
            <p:nvSpPr>
              <p:cNvPr id="24" name="TextBox 24"/>
              <p:cNvSpPr txBox="1"/>
              <p:nvPr/>
            </p:nvSpPr>
            <p:spPr>
              <a:xfrm>
                <a:off x="0" y="-38100"/>
                <a:ext cx="4406900" cy="1651000"/>
              </a:xfrm>
              <a:prstGeom prst="rect">
                <a:avLst/>
              </a:prstGeom>
            </p:spPr>
            <p:txBody>
              <a:bodyPr lIns="50800" tIns="50800" rIns="50800" bIns="50800" rtlCol="0" anchor="ctr"/>
              <a:lstStyle/>
              <a:p>
                <a:pPr algn="l">
                  <a:lnSpc>
                    <a:spcPts val="1679"/>
                  </a:lnSpc>
                </a:pPr>
                <a:endParaRPr/>
              </a:p>
            </p:txBody>
          </p:sp>
        </p:grpSp>
        <p:grpSp>
          <p:nvGrpSpPr>
            <p:cNvPr id="25" name="Group 25"/>
            <p:cNvGrpSpPr/>
            <p:nvPr/>
          </p:nvGrpSpPr>
          <p:grpSpPr>
            <a:xfrm>
              <a:off x="14400412" y="5881688"/>
              <a:ext cx="3305175" cy="1209675"/>
              <a:chOff x="0" y="0"/>
              <a:chExt cx="4406900" cy="1612900"/>
            </a:xfrm>
          </p:grpSpPr>
          <p:sp>
            <p:nvSpPr>
              <p:cNvPr id="26" name="Freeform 26"/>
              <p:cNvSpPr/>
              <p:nvPr/>
            </p:nvSpPr>
            <p:spPr>
              <a:xfrm>
                <a:off x="0" y="0"/>
                <a:ext cx="4406900" cy="1612900"/>
              </a:xfrm>
              <a:custGeom>
                <a:avLst/>
                <a:gdLst/>
                <a:ahLst/>
                <a:cxnLst/>
                <a:rect l="l" t="t" r="r" b="b"/>
                <a:pathLst>
                  <a:path w="4406900" h="1612900">
                    <a:moveTo>
                      <a:pt x="161290" y="0"/>
                    </a:moveTo>
                    <a:lnTo>
                      <a:pt x="4245610" y="0"/>
                    </a:lnTo>
                    <a:cubicBezTo>
                      <a:pt x="4288387" y="0"/>
                      <a:pt x="4329411" y="16993"/>
                      <a:pt x="4359659" y="47241"/>
                    </a:cubicBezTo>
                    <a:cubicBezTo>
                      <a:pt x="4389907" y="77488"/>
                      <a:pt x="4406900" y="118513"/>
                      <a:pt x="4406900" y="161290"/>
                    </a:cubicBezTo>
                    <a:lnTo>
                      <a:pt x="4406900" y="1451610"/>
                    </a:lnTo>
                    <a:cubicBezTo>
                      <a:pt x="4406900" y="1494387"/>
                      <a:pt x="4389907" y="1535412"/>
                      <a:pt x="4359659" y="1565659"/>
                    </a:cubicBezTo>
                    <a:cubicBezTo>
                      <a:pt x="4329411" y="1595907"/>
                      <a:pt x="4288387" y="1612900"/>
                      <a:pt x="4245610" y="1612900"/>
                    </a:cubicBezTo>
                    <a:lnTo>
                      <a:pt x="161290" y="1612900"/>
                    </a:lnTo>
                    <a:cubicBezTo>
                      <a:pt x="72212" y="1612900"/>
                      <a:pt x="0" y="1540688"/>
                      <a:pt x="0" y="1451610"/>
                    </a:cubicBezTo>
                    <a:lnTo>
                      <a:pt x="0" y="161290"/>
                    </a:lnTo>
                    <a:cubicBezTo>
                      <a:pt x="0" y="72212"/>
                      <a:pt x="72212" y="0"/>
                      <a:pt x="161290" y="0"/>
                    </a:cubicBezTo>
                    <a:close/>
                  </a:path>
                </a:pathLst>
              </a:custGeom>
              <a:solidFill>
                <a:srgbClr val="FFFFFF"/>
              </a:solidFill>
              <a:ln w="9525" cap="sq">
                <a:solidFill>
                  <a:srgbClr val="DDDDDD"/>
                </a:solidFill>
                <a:prstDash val="solid"/>
                <a:miter/>
              </a:ln>
            </p:spPr>
            <p:txBody>
              <a:bodyPr/>
              <a:lstStyle/>
              <a:p>
                <a:endParaRPr lang="en-GB"/>
              </a:p>
            </p:txBody>
          </p:sp>
          <p:sp>
            <p:nvSpPr>
              <p:cNvPr id="27" name="TextBox 27"/>
              <p:cNvSpPr txBox="1"/>
              <p:nvPr/>
            </p:nvSpPr>
            <p:spPr>
              <a:xfrm>
                <a:off x="0" y="-38100"/>
                <a:ext cx="4406900" cy="1651000"/>
              </a:xfrm>
              <a:prstGeom prst="rect">
                <a:avLst/>
              </a:prstGeom>
            </p:spPr>
            <p:txBody>
              <a:bodyPr lIns="50800" tIns="50800" rIns="50800" bIns="50800" rtlCol="0" anchor="ctr"/>
              <a:lstStyle/>
              <a:p>
                <a:pPr algn="l">
                  <a:lnSpc>
                    <a:spcPts val="1679"/>
                  </a:lnSpc>
                </a:pPr>
                <a:endParaRPr/>
              </a:p>
            </p:txBody>
          </p:sp>
        </p:grpSp>
        <p:grpSp>
          <p:nvGrpSpPr>
            <p:cNvPr id="28" name="Group 28"/>
            <p:cNvGrpSpPr/>
            <p:nvPr/>
          </p:nvGrpSpPr>
          <p:grpSpPr>
            <a:xfrm>
              <a:off x="10942837" y="7224712"/>
              <a:ext cx="3305175" cy="1209675"/>
              <a:chOff x="0" y="0"/>
              <a:chExt cx="4406900" cy="1612900"/>
            </a:xfrm>
          </p:grpSpPr>
          <p:sp>
            <p:nvSpPr>
              <p:cNvPr id="29" name="Freeform 29"/>
              <p:cNvSpPr/>
              <p:nvPr/>
            </p:nvSpPr>
            <p:spPr>
              <a:xfrm>
                <a:off x="0" y="0"/>
                <a:ext cx="4406900" cy="1612900"/>
              </a:xfrm>
              <a:custGeom>
                <a:avLst/>
                <a:gdLst/>
                <a:ahLst/>
                <a:cxnLst/>
                <a:rect l="l" t="t" r="r" b="b"/>
                <a:pathLst>
                  <a:path w="4406900" h="1612900">
                    <a:moveTo>
                      <a:pt x="161290" y="0"/>
                    </a:moveTo>
                    <a:lnTo>
                      <a:pt x="4245610" y="0"/>
                    </a:lnTo>
                    <a:cubicBezTo>
                      <a:pt x="4288387" y="0"/>
                      <a:pt x="4329411" y="16993"/>
                      <a:pt x="4359659" y="47241"/>
                    </a:cubicBezTo>
                    <a:cubicBezTo>
                      <a:pt x="4389907" y="77488"/>
                      <a:pt x="4406900" y="118513"/>
                      <a:pt x="4406900" y="161290"/>
                    </a:cubicBezTo>
                    <a:lnTo>
                      <a:pt x="4406900" y="1451610"/>
                    </a:lnTo>
                    <a:cubicBezTo>
                      <a:pt x="4406900" y="1494387"/>
                      <a:pt x="4389907" y="1535412"/>
                      <a:pt x="4359659" y="1565659"/>
                    </a:cubicBezTo>
                    <a:cubicBezTo>
                      <a:pt x="4329411" y="1595907"/>
                      <a:pt x="4288387" y="1612900"/>
                      <a:pt x="4245610" y="1612900"/>
                    </a:cubicBezTo>
                    <a:lnTo>
                      <a:pt x="161290" y="1612900"/>
                    </a:lnTo>
                    <a:cubicBezTo>
                      <a:pt x="72212" y="1612900"/>
                      <a:pt x="0" y="1540688"/>
                      <a:pt x="0" y="1451610"/>
                    </a:cubicBezTo>
                    <a:lnTo>
                      <a:pt x="0" y="161290"/>
                    </a:lnTo>
                    <a:cubicBezTo>
                      <a:pt x="0" y="72212"/>
                      <a:pt x="72212" y="0"/>
                      <a:pt x="161290" y="0"/>
                    </a:cubicBezTo>
                    <a:close/>
                  </a:path>
                </a:pathLst>
              </a:custGeom>
              <a:solidFill>
                <a:srgbClr val="FFFFFF"/>
              </a:solidFill>
              <a:ln w="9525" cap="sq">
                <a:solidFill>
                  <a:srgbClr val="DDDDDD"/>
                </a:solidFill>
                <a:prstDash val="solid"/>
                <a:miter/>
              </a:ln>
            </p:spPr>
            <p:txBody>
              <a:bodyPr/>
              <a:lstStyle/>
              <a:p>
                <a:endParaRPr lang="en-GB"/>
              </a:p>
            </p:txBody>
          </p:sp>
          <p:sp>
            <p:nvSpPr>
              <p:cNvPr id="30" name="TextBox 30"/>
              <p:cNvSpPr txBox="1"/>
              <p:nvPr/>
            </p:nvSpPr>
            <p:spPr>
              <a:xfrm>
                <a:off x="0" y="-38100"/>
                <a:ext cx="4406900" cy="1651000"/>
              </a:xfrm>
              <a:prstGeom prst="rect">
                <a:avLst/>
              </a:prstGeom>
            </p:spPr>
            <p:txBody>
              <a:bodyPr lIns="50800" tIns="50800" rIns="50800" bIns="50800" rtlCol="0" anchor="ctr"/>
              <a:lstStyle/>
              <a:p>
                <a:pPr algn="l">
                  <a:lnSpc>
                    <a:spcPts val="1679"/>
                  </a:lnSpc>
                </a:pPr>
                <a:endParaRPr/>
              </a:p>
            </p:txBody>
          </p:sp>
        </p:grpSp>
        <p:grpSp>
          <p:nvGrpSpPr>
            <p:cNvPr id="43" name="Group 43"/>
            <p:cNvGrpSpPr/>
            <p:nvPr/>
          </p:nvGrpSpPr>
          <p:grpSpPr>
            <a:xfrm>
              <a:off x="11057137" y="4633912"/>
              <a:ext cx="1047750" cy="257175"/>
              <a:chOff x="0" y="0"/>
              <a:chExt cx="1397000" cy="342900"/>
            </a:xfrm>
          </p:grpSpPr>
          <p:sp>
            <p:nvSpPr>
              <p:cNvPr id="44" name="Freeform 44"/>
              <p:cNvSpPr/>
              <p:nvPr/>
            </p:nvSpPr>
            <p:spPr>
              <a:xfrm>
                <a:off x="0" y="0"/>
                <a:ext cx="1397000" cy="342900"/>
              </a:xfrm>
              <a:custGeom>
                <a:avLst/>
                <a:gdLst/>
                <a:ahLst/>
                <a:cxnLst/>
                <a:rect l="l" t="t" r="r" b="b"/>
                <a:pathLst>
                  <a:path w="1397000" h="342900">
                    <a:moveTo>
                      <a:pt x="1225550" y="0"/>
                    </a:moveTo>
                    <a:cubicBezTo>
                      <a:pt x="1320239" y="0"/>
                      <a:pt x="1397000" y="76761"/>
                      <a:pt x="1397000" y="171450"/>
                    </a:cubicBezTo>
                    <a:cubicBezTo>
                      <a:pt x="1397000" y="266139"/>
                      <a:pt x="1320239" y="342900"/>
                      <a:pt x="1225550" y="342900"/>
                    </a:cubicBezTo>
                    <a:lnTo>
                      <a:pt x="171450" y="342900"/>
                    </a:lnTo>
                    <a:cubicBezTo>
                      <a:pt x="76761" y="342900"/>
                      <a:pt x="0" y="266139"/>
                      <a:pt x="0" y="171450"/>
                    </a:cubicBezTo>
                    <a:cubicBezTo>
                      <a:pt x="0" y="76761"/>
                      <a:pt x="76761" y="0"/>
                      <a:pt x="171450" y="0"/>
                    </a:cubicBezTo>
                    <a:close/>
                  </a:path>
                </a:pathLst>
              </a:custGeom>
              <a:solidFill>
                <a:srgbClr val="C32A44"/>
              </a:solidFill>
            </p:spPr>
            <p:txBody>
              <a:bodyPr/>
              <a:lstStyle/>
              <a:p>
                <a:endParaRPr lang="en-GB"/>
              </a:p>
            </p:txBody>
          </p:sp>
          <p:sp>
            <p:nvSpPr>
              <p:cNvPr id="45" name="TextBox 45"/>
              <p:cNvSpPr txBox="1"/>
              <p:nvPr/>
            </p:nvSpPr>
            <p:spPr>
              <a:xfrm>
                <a:off x="0" y="-47625"/>
                <a:ext cx="1397000" cy="390525"/>
              </a:xfrm>
              <a:prstGeom prst="rect">
                <a:avLst/>
              </a:prstGeom>
            </p:spPr>
            <p:txBody>
              <a:bodyPr lIns="50800" tIns="50800" rIns="50800" bIns="50800" rtlCol="0" anchor="ctr"/>
              <a:lstStyle/>
              <a:p>
                <a:pPr marL="0" lvl="0" indent="0" algn="ctr">
                  <a:lnSpc>
                    <a:spcPts val="1679"/>
                  </a:lnSpc>
                  <a:spcBef>
                    <a:spcPct val="0"/>
                  </a:spcBef>
                </a:pPr>
                <a:r>
                  <a:rPr lang="en-US" sz="1200" u="none" strike="noStrike">
                    <a:solidFill>
                      <a:srgbClr val="FFFFFF"/>
                    </a:solidFill>
                    <a:latin typeface="Arial MT Pro"/>
                    <a:ea typeface="Arial MT Pro"/>
                    <a:cs typeface="Arial MT Pro"/>
                    <a:sym typeface="Arial MT Pro"/>
                  </a:rPr>
                  <a:t>Priority</a:t>
                </a:r>
              </a:p>
            </p:txBody>
          </p:sp>
        </p:grpSp>
        <p:grpSp>
          <p:nvGrpSpPr>
            <p:cNvPr id="46" name="Group 46"/>
            <p:cNvGrpSpPr/>
            <p:nvPr/>
          </p:nvGrpSpPr>
          <p:grpSpPr>
            <a:xfrm>
              <a:off x="14514712" y="4633912"/>
              <a:ext cx="1047750" cy="257175"/>
              <a:chOff x="0" y="0"/>
              <a:chExt cx="1397000" cy="342900"/>
            </a:xfrm>
          </p:grpSpPr>
          <p:sp>
            <p:nvSpPr>
              <p:cNvPr id="47" name="Freeform 47"/>
              <p:cNvSpPr/>
              <p:nvPr/>
            </p:nvSpPr>
            <p:spPr>
              <a:xfrm>
                <a:off x="0" y="0"/>
                <a:ext cx="1397000" cy="342900"/>
              </a:xfrm>
              <a:custGeom>
                <a:avLst/>
                <a:gdLst/>
                <a:ahLst/>
                <a:cxnLst/>
                <a:rect l="l" t="t" r="r" b="b"/>
                <a:pathLst>
                  <a:path w="1397000" h="342900">
                    <a:moveTo>
                      <a:pt x="1225550" y="0"/>
                    </a:moveTo>
                    <a:cubicBezTo>
                      <a:pt x="1320239" y="0"/>
                      <a:pt x="1397000" y="76761"/>
                      <a:pt x="1397000" y="171450"/>
                    </a:cubicBezTo>
                    <a:cubicBezTo>
                      <a:pt x="1397000" y="266139"/>
                      <a:pt x="1320239" y="342900"/>
                      <a:pt x="1225550" y="342900"/>
                    </a:cubicBezTo>
                    <a:lnTo>
                      <a:pt x="171450" y="342900"/>
                    </a:lnTo>
                    <a:cubicBezTo>
                      <a:pt x="76761" y="342900"/>
                      <a:pt x="0" y="266139"/>
                      <a:pt x="0" y="171450"/>
                    </a:cubicBezTo>
                    <a:cubicBezTo>
                      <a:pt x="0" y="76761"/>
                      <a:pt x="76761" y="0"/>
                      <a:pt x="171450" y="0"/>
                    </a:cubicBezTo>
                    <a:close/>
                  </a:path>
                </a:pathLst>
              </a:custGeom>
              <a:solidFill>
                <a:srgbClr val="C32A44"/>
              </a:solidFill>
            </p:spPr>
            <p:txBody>
              <a:bodyPr/>
              <a:lstStyle/>
              <a:p>
                <a:endParaRPr lang="en-GB"/>
              </a:p>
            </p:txBody>
          </p:sp>
          <p:sp>
            <p:nvSpPr>
              <p:cNvPr id="48" name="TextBox 48"/>
              <p:cNvSpPr txBox="1"/>
              <p:nvPr/>
            </p:nvSpPr>
            <p:spPr>
              <a:xfrm>
                <a:off x="0" y="-47625"/>
                <a:ext cx="1397000" cy="390525"/>
              </a:xfrm>
              <a:prstGeom prst="rect">
                <a:avLst/>
              </a:prstGeom>
            </p:spPr>
            <p:txBody>
              <a:bodyPr lIns="50800" tIns="50800" rIns="50800" bIns="50800" rtlCol="0" anchor="ctr"/>
              <a:lstStyle/>
              <a:p>
                <a:pPr marL="0" lvl="0" indent="0" algn="ctr">
                  <a:lnSpc>
                    <a:spcPts val="1679"/>
                  </a:lnSpc>
                  <a:spcBef>
                    <a:spcPct val="0"/>
                  </a:spcBef>
                </a:pPr>
                <a:r>
                  <a:rPr lang="en-US" sz="1200" u="none" strike="noStrike">
                    <a:solidFill>
                      <a:srgbClr val="FFFFFF"/>
                    </a:solidFill>
                    <a:latin typeface="Arial MT Pro"/>
                    <a:ea typeface="Arial MT Pro"/>
                    <a:cs typeface="Arial MT Pro"/>
                    <a:sym typeface="Arial MT Pro"/>
                  </a:rPr>
                  <a:t>Priority</a:t>
                </a:r>
              </a:p>
            </p:txBody>
          </p:sp>
        </p:grpSp>
        <p:grpSp>
          <p:nvGrpSpPr>
            <p:cNvPr id="49" name="Group 49"/>
            <p:cNvGrpSpPr/>
            <p:nvPr/>
          </p:nvGrpSpPr>
          <p:grpSpPr>
            <a:xfrm>
              <a:off x="11057137" y="5976938"/>
              <a:ext cx="1047750" cy="257175"/>
              <a:chOff x="0" y="0"/>
              <a:chExt cx="1397000" cy="342900"/>
            </a:xfrm>
          </p:grpSpPr>
          <p:sp>
            <p:nvSpPr>
              <p:cNvPr id="50" name="Freeform 50"/>
              <p:cNvSpPr/>
              <p:nvPr/>
            </p:nvSpPr>
            <p:spPr>
              <a:xfrm>
                <a:off x="0" y="0"/>
                <a:ext cx="1397000" cy="342900"/>
              </a:xfrm>
              <a:custGeom>
                <a:avLst/>
                <a:gdLst/>
                <a:ahLst/>
                <a:cxnLst/>
                <a:rect l="l" t="t" r="r" b="b"/>
                <a:pathLst>
                  <a:path w="1397000" h="342900">
                    <a:moveTo>
                      <a:pt x="1225550" y="0"/>
                    </a:moveTo>
                    <a:cubicBezTo>
                      <a:pt x="1320239" y="0"/>
                      <a:pt x="1397000" y="76761"/>
                      <a:pt x="1397000" y="171450"/>
                    </a:cubicBezTo>
                    <a:cubicBezTo>
                      <a:pt x="1397000" y="266139"/>
                      <a:pt x="1320239" y="342900"/>
                      <a:pt x="1225550" y="342900"/>
                    </a:cubicBezTo>
                    <a:lnTo>
                      <a:pt x="171450" y="342900"/>
                    </a:lnTo>
                    <a:cubicBezTo>
                      <a:pt x="76761" y="342900"/>
                      <a:pt x="0" y="266139"/>
                      <a:pt x="0" y="171450"/>
                    </a:cubicBezTo>
                    <a:cubicBezTo>
                      <a:pt x="0" y="76761"/>
                      <a:pt x="76761" y="0"/>
                      <a:pt x="171450" y="0"/>
                    </a:cubicBezTo>
                    <a:close/>
                  </a:path>
                </a:pathLst>
              </a:custGeom>
              <a:solidFill>
                <a:srgbClr val="C32A44"/>
              </a:solidFill>
            </p:spPr>
            <p:txBody>
              <a:bodyPr/>
              <a:lstStyle/>
              <a:p>
                <a:endParaRPr lang="en-GB"/>
              </a:p>
            </p:txBody>
          </p:sp>
          <p:sp>
            <p:nvSpPr>
              <p:cNvPr id="51" name="TextBox 51"/>
              <p:cNvSpPr txBox="1"/>
              <p:nvPr/>
            </p:nvSpPr>
            <p:spPr>
              <a:xfrm>
                <a:off x="0" y="-47625"/>
                <a:ext cx="1397000" cy="390525"/>
              </a:xfrm>
              <a:prstGeom prst="rect">
                <a:avLst/>
              </a:prstGeom>
            </p:spPr>
            <p:txBody>
              <a:bodyPr lIns="50800" tIns="50800" rIns="50800" bIns="50800" rtlCol="0" anchor="ctr"/>
              <a:lstStyle/>
              <a:p>
                <a:pPr marL="0" lvl="0" indent="0" algn="ctr">
                  <a:lnSpc>
                    <a:spcPts val="1679"/>
                  </a:lnSpc>
                  <a:spcBef>
                    <a:spcPct val="0"/>
                  </a:spcBef>
                </a:pPr>
                <a:r>
                  <a:rPr lang="en-US" sz="1200" u="none" strike="noStrike">
                    <a:solidFill>
                      <a:srgbClr val="FFFFFF"/>
                    </a:solidFill>
                    <a:latin typeface="Arial MT Pro"/>
                    <a:ea typeface="Arial MT Pro"/>
                    <a:cs typeface="Arial MT Pro"/>
                    <a:sym typeface="Arial MT Pro"/>
                  </a:rPr>
                  <a:t>Priority</a:t>
                </a:r>
              </a:p>
            </p:txBody>
          </p:sp>
        </p:grpSp>
        <p:grpSp>
          <p:nvGrpSpPr>
            <p:cNvPr id="52" name="Group 52"/>
            <p:cNvGrpSpPr/>
            <p:nvPr/>
          </p:nvGrpSpPr>
          <p:grpSpPr>
            <a:xfrm>
              <a:off x="14514712" y="5976938"/>
              <a:ext cx="1047750" cy="257175"/>
              <a:chOff x="0" y="0"/>
              <a:chExt cx="1397000" cy="342900"/>
            </a:xfrm>
          </p:grpSpPr>
          <p:sp>
            <p:nvSpPr>
              <p:cNvPr id="53" name="Freeform 53"/>
              <p:cNvSpPr/>
              <p:nvPr/>
            </p:nvSpPr>
            <p:spPr>
              <a:xfrm>
                <a:off x="0" y="0"/>
                <a:ext cx="1397000" cy="342900"/>
              </a:xfrm>
              <a:custGeom>
                <a:avLst/>
                <a:gdLst/>
                <a:ahLst/>
                <a:cxnLst/>
                <a:rect l="l" t="t" r="r" b="b"/>
                <a:pathLst>
                  <a:path w="1397000" h="342900">
                    <a:moveTo>
                      <a:pt x="1225550" y="0"/>
                    </a:moveTo>
                    <a:cubicBezTo>
                      <a:pt x="1320239" y="0"/>
                      <a:pt x="1397000" y="76761"/>
                      <a:pt x="1397000" y="171450"/>
                    </a:cubicBezTo>
                    <a:cubicBezTo>
                      <a:pt x="1397000" y="266139"/>
                      <a:pt x="1320239" y="342900"/>
                      <a:pt x="1225550" y="342900"/>
                    </a:cubicBezTo>
                    <a:lnTo>
                      <a:pt x="171450" y="342900"/>
                    </a:lnTo>
                    <a:cubicBezTo>
                      <a:pt x="76761" y="342900"/>
                      <a:pt x="0" y="266139"/>
                      <a:pt x="0" y="171450"/>
                    </a:cubicBezTo>
                    <a:cubicBezTo>
                      <a:pt x="0" y="76761"/>
                      <a:pt x="76761" y="0"/>
                      <a:pt x="171450" y="0"/>
                    </a:cubicBezTo>
                    <a:close/>
                  </a:path>
                </a:pathLst>
              </a:custGeom>
              <a:solidFill>
                <a:srgbClr val="C32A44"/>
              </a:solidFill>
            </p:spPr>
            <p:txBody>
              <a:bodyPr/>
              <a:lstStyle/>
              <a:p>
                <a:endParaRPr lang="en-GB"/>
              </a:p>
            </p:txBody>
          </p:sp>
          <p:sp>
            <p:nvSpPr>
              <p:cNvPr id="54" name="TextBox 54"/>
              <p:cNvSpPr txBox="1"/>
              <p:nvPr/>
            </p:nvSpPr>
            <p:spPr>
              <a:xfrm>
                <a:off x="0" y="-47625"/>
                <a:ext cx="1397000" cy="390525"/>
              </a:xfrm>
              <a:prstGeom prst="rect">
                <a:avLst/>
              </a:prstGeom>
            </p:spPr>
            <p:txBody>
              <a:bodyPr lIns="50800" tIns="50800" rIns="50800" bIns="50800" rtlCol="0" anchor="ctr"/>
              <a:lstStyle/>
              <a:p>
                <a:pPr marL="0" lvl="0" indent="0" algn="ctr">
                  <a:lnSpc>
                    <a:spcPts val="1679"/>
                  </a:lnSpc>
                  <a:spcBef>
                    <a:spcPct val="0"/>
                  </a:spcBef>
                </a:pPr>
                <a:r>
                  <a:rPr lang="en-US" sz="1200" u="none" strike="noStrike">
                    <a:solidFill>
                      <a:srgbClr val="FFFFFF"/>
                    </a:solidFill>
                    <a:latin typeface="Arial MT Pro"/>
                    <a:ea typeface="Arial MT Pro"/>
                    <a:cs typeface="Arial MT Pro"/>
                    <a:sym typeface="Arial MT Pro"/>
                  </a:rPr>
                  <a:t>Priority</a:t>
                </a:r>
              </a:p>
            </p:txBody>
          </p:sp>
        </p:grpSp>
        <p:grpSp>
          <p:nvGrpSpPr>
            <p:cNvPr id="55" name="Group 55"/>
            <p:cNvGrpSpPr/>
            <p:nvPr/>
          </p:nvGrpSpPr>
          <p:grpSpPr>
            <a:xfrm>
              <a:off x="11057137" y="7319962"/>
              <a:ext cx="1047750" cy="257175"/>
              <a:chOff x="0" y="0"/>
              <a:chExt cx="1397000" cy="342900"/>
            </a:xfrm>
          </p:grpSpPr>
          <p:sp>
            <p:nvSpPr>
              <p:cNvPr id="56" name="Freeform 56"/>
              <p:cNvSpPr/>
              <p:nvPr/>
            </p:nvSpPr>
            <p:spPr>
              <a:xfrm>
                <a:off x="0" y="0"/>
                <a:ext cx="1397000" cy="342900"/>
              </a:xfrm>
              <a:custGeom>
                <a:avLst/>
                <a:gdLst/>
                <a:ahLst/>
                <a:cxnLst/>
                <a:rect l="l" t="t" r="r" b="b"/>
                <a:pathLst>
                  <a:path w="1397000" h="342900">
                    <a:moveTo>
                      <a:pt x="1225550" y="0"/>
                    </a:moveTo>
                    <a:cubicBezTo>
                      <a:pt x="1320239" y="0"/>
                      <a:pt x="1397000" y="76761"/>
                      <a:pt x="1397000" y="171450"/>
                    </a:cubicBezTo>
                    <a:cubicBezTo>
                      <a:pt x="1397000" y="266139"/>
                      <a:pt x="1320239" y="342900"/>
                      <a:pt x="1225550" y="342900"/>
                    </a:cubicBezTo>
                    <a:lnTo>
                      <a:pt x="171450" y="342900"/>
                    </a:lnTo>
                    <a:cubicBezTo>
                      <a:pt x="76761" y="342900"/>
                      <a:pt x="0" y="266139"/>
                      <a:pt x="0" y="171450"/>
                    </a:cubicBezTo>
                    <a:cubicBezTo>
                      <a:pt x="0" y="76761"/>
                      <a:pt x="76761" y="0"/>
                      <a:pt x="171450" y="0"/>
                    </a:cubicBezTo>
                    <a:close/>
                  </a:path>
                </a:pathLst>
              </a:custGeom>
              <a:solidFill>
                <a:srgbClr val="C32A44"/>
              </a:solidFill>
            </p:spPr>
            <p:txBody>
              <a:bodyPr/>
              <a:lstStyle/>
              <a:p>
                <a:endParaRPr lang="en-GB"/>
              </a:p>
            </p:txBody>
          </p:sp>
          <p:sp>
            <p:nvSpPr>
              <p:cNvPr id="57" name="TextBox 57"/>
              <p:cNvSpPr txBox="1"/>
              <p:nvPr/>
            </p:nvSpPr>
            <p:spPr>
              <a:xfrm>
                <a:off x="0" y="-47625"/>
                <a:ext cx="1397000" cy="390525"/>
              </a:xfrm>
              <a:prstGeom prst="rect">
                <a:avLst/>
              </a:prstGeom>
            </p:spPr>
            <p:txBody>
              <a:bodyPr lIns="50800" tIns="50800" rIns="50800" bIns="50800" rtlCol="0" anchor="ctr"/>
              <a:lstStyle/>
              <a:p>
                <a:pPr marL="0" lvl="0" indent="0" algn="ctr">
                  <a:lnSpc>
                    <a:spcPts val="1679"/>
                  </a:lnSpc>
                  <a:spcBef>
                    <a:spcPct val="0"/>
                  </a:spcBef>
                </a:pPr>
                <a:r>
                  <a:rPr lang="en-US" sz="1200" u="none" strike="noStrike">
                    <a:solidFill>
                      <a:srgbClr val="FFFFFF"/>
                    </a:solidFill>
                    <a:latin typeface="Arial MT Pro"/>
                    <a:ea typeface="Arial MT Pro"/>
                    <a:cs typeface="Arial MT Pro"/>
                    <a:sym typeface="Arial MT Pro"/>
                  </a:rPr>
                  <a:t>Priority</a:t>
                </a:r>
              </a:p>
            </p:txBody>
          </p:sp>
        </p:grpSp>
        <p:sp>
          <p:nvSpPr>
            <p:cNvPr id="68" name="TextBox 68"/>
            <p:cNvSpPr txBox="1"/>
            <p:nvPr/>
          </p:nvSpPr>
          <p:spPr>
            <a:xfrm>
              <a:off x="11057137" y="5129212"/>
              <a:ext cx="3076575" cy="252730"/>
            </a:xfrm>
            <a:prstGeom prst="rect">
              <a:avLst/>
            </a:prstGeom>
          </p:spPr>
          <p:txBody>
            <a:bodyPr lIns="0" tIns="0" rIns="0" bIns="0" rtlCol="0" anchor="t">
              <a:spAutoFit/>
            </a:bodyPr>
            <a:lstStyle/>
            <a:p>
              <a:pPr marL="0" lvl="0" indent="0" algn="l">
                <a:lnSpc>
                  <a:spcPts val="1819"/>
                </a:lnSpc>
                <a:spcBef>
                  <a:spcPct val="0"/>
                </a:spcBef>
              </a:pPr>
              <a:r>
                <a:rPr lang="en-US" sz="1299" b="1" u="none" strike="noStrike">
                  <a:solidFill>
                    <a:srgbClr val="000000"/>
                  </a:solidFill>
                  <a:latin typeface="Arial MT Pro Bold"/>
                  <a:ea typeface="Arial MT Pro Bold"/>
                  <a:cs typeface="Arial MT Pro Bold"/>
                  <a:sym typeface="Arial MT Pro Bold"/>
                </a:rPr>
                <a:t>Learn Blood Transfusion (LBT)</a:t>
              </a:r>
            </a:p>
          </p:txBody>
        </p:sp>
        <p:sp>
          <p:nvSpPr>
            <p:cNvPr id="69" name="TextBox 69"/>
            <p:cNvSpPr txBox="1"/>
            <p:nvPr/>
          </p:nvSpPr>
          <p:spPr>
            <a:xfrm>
              <a:off x="11057137" y="5472113"/>
              <a:ext cx="3076575" cy="210185"/>
            </a:xfrm>
            <a:prstGeom prst="rect">
              <a:avLst/>
            </a:prstGeom>
          </p:spPr>
          <p:txBody>
            <a:bodyPr lIns="0" tIns="0" rIns="0" bIns="0" rtlCol="0" anchor="t">
              <a:spAutoFit/>
            </a:bodyPr>
            <a:lstStyle/>
            <a:p>
              <a:pPr marL="0" lvl="0" indent="0" algn="l">
                <a:lnSpc>
                  <a:spcPts val="1540"/>
                </a:lnSpc>
                <a:spcBef>
                  <a:spcPct val="0"/>
                </a:spcBef>
              </a:pPr>
              <a:r>
                <a:rPr lang="en-US" sz="1100" u="none" strike="noStrike">
                  <a:solidFill>
                    <a:srgbClr val="444444"/>
                  </a:solidFill>
                  <a:latin typeface="Arial MT Pro"/>
                  <a:ea typeface="Arial MT Pro"/>
                  <a:cs typeface="Arial MT Pro"/>
                  <a:sym typeface="Arial MT Pro"/>
                </a:rPr>
                <a:t>Relevant staff involved in transfusion</a:t>
              </a:r>
            </a:p>
          </p:txBody>
        </p:sp>
        <p:sp>
          <p:nvSpPr>
            <p:cNvPr id="70" name="TextBox 70"/>
            <p:cNvSpPr txBox="1"/>
            <p:nvPr/>
          </p:nvSpPr>
          <p:spPr>
            <a:xfrm>
              <a:off x="14514712" y="5038407"/>
              <a:ext cx="3076575" cy="481330"/>
            </a:xfrm>
            <a:prstGeom prst="rect">
              <a:avLst/>
            </a:prstGeom>
          </p:spPr>
          <p:txBody>
            <a:bodyPr lIns="0" tIns="0" rIns="0" bIns="0" rtlCol="0" anchor="t">
              <a:spAutoFit/>
            </a:bodyPr>
            <a:lstStyle/>
            <a:p>
              <a:pPr marL="0" lvl="0" indent="0" algn="l">
                <a:lnSpc>
                  <a:spcPts val="1819"/>
                </a:lnSpc>
                <a:spcBef>
                  <a:spcPct val="0"/>
                </a:spcBef>
              </a:pPr>
              <a:r>
                <a:rPr lang="en-US" sz="1299" b="1" u="none" strike="noStrike">
                  <a:solidFill>
                    <a:srgbClr val="000000"/>
                  </a:solidFill>
                  <a:latin typeface="Arial MT Pro Bold"/>
                  <a:ea typeface="Arial MT Pro Bold"/>
                  <a:cs typeface="Arial MT Pro Bold"/>
                  <a:sym typeface="Arial MT Pro Bold"/>
                </a:rPr>
                <a:t>SHOT inc. Human Factors (HF) Training</a:t>
              </a:r>
            </a:p>
          </p:txBody>
        </p:sp>
        <p:sp>
          <p:nvSpPr>
            <p:cNvPr id="71" name="TextBox 71"/>
            <p:cNvSpPr txBox="1"/>
            <p:nvPr/>
          </p:nvSpPr>
          <p:spPr>
            <a:xfrm>
              <a:off x="14514712" y="5472113"/>
              <a:ext cx="3076575" cy="210185"/>
            </a:xfrm>
            <a:prstGeom prst="rect">
              <a:avLst/>
            </a:prstGeom>
          </p:spPr>
          <p:txBody>
            <a:bodyPr lIns="0" tIns="0" rIns="0" bIns="0" rtlCol="0" anchor="t">
              <a:spAutoFit/>
            </a:bodyPr>
            <a:lstStyle/>
            <a:p>
              <a:pPr marL="0" lvl="0" indent="0" algn="l">
                <a:lnSpc>
                  <a:spcPts val="1540"/>
                </a:lnSpc>
                <a:spcBef>
                  <a:spcPct val="0"/>
                </a:spcBef>
              </a:pPr>
              <a:r>
                <a:rPr lang="en-US" sz="1100" u="none" strike="noStrike">
                  <a:solidFill>
                    <a:srgbClr val="444444"/>
                  </a:solidFill>
                  <a:latin typeface="Arial MT Pro"/>
                  <a:ea typeface="Arial MT Pro"/>
                  <a:cs typeface="Arial MT Pro"/>
                  <a:sym typeface="Arial MT Pro"/>
                </a:rPr>
                <a:t>Relevant staff involved in transfusion</a:t>
              </a:r>
            </a:p>
          </p:txBody>
        </p:sp>
        <p:sp>
          <p:nvSpPr>
            <p:cNvPr id="72" name="TextBox 72"/>
            <p:cNvSpPr txBox="1"/>
            <p:nvPr/>
          </p:nvSpPr>
          <p:spPr>
            <a:xfrm>
              <a:off x="11057137" y="6472238"/>
              <a:ext cx="3076575" cy="252730"/>
            </a:xfrm>
            <a:prstGeom prst="rect">
              <a:avLst/>
            </a:prstGeom>
          </p:spPr>
          <p:txBody>
            <a:bodyPr lIns="0" tIns="0" rIns="0" bIns="0" rtlCol="0" anchor="t">
              <a:spAutoFit/>
            </a:bodyPr>
            <a:lstStyle/>
            <a:p>
              <a:pPr marL="0" lvl="0" indent="0" algn="l">
                <a:lnSpc>
                  <a:spcPts val="1819"/>
                </a:lnSpc>
                <a:spcBef>
                  <a:spcPct val="0"/>
                </a:spcBef>
              </a:pPr>
              <a:r>
                <a:rPr lang="en-US" sz="1299" b="1" u="none" strike="noStrike">
                  <a:solidFill>
                    <a:srgbClr val="000000"/>
                  </a:solidFill>
                  <a:latin typeface="Arial MT Pro Bold"/>
                  <a:ea typeface="Arial MT Pro Bold"/>
                  <a:cs typeface="Arial MT Pro Bold"/>
                  <a:sym typeface="Arial MT Pro Bold"/>
                </a:rPr>
                <a:t>Scientific Training Programme</a:t>
              </a:r>
            </a:p>
          </p:txBody>
        </p:sp>
        <p:sp>
          <p:nvSpPr>
            <p:cNvPr id="73" name="TextBox 73"/>
            <p:cNvSpPr txBox="1"/>
            <p:nvPr/>
          </p:nvSpPr>
          <p:spPr>
            <a:xfrm>
              <a:off x="11057137" y="6815137"/>
              <a:ext cx="3076575" cy="210185"/>
            </a:xfrm>
            <a:prstGeom prst="rect">
              <a:avLst/>
            </a:prstGeom>
          </p:spPr>
          <p:txBody>
            <a:bodyPr lIns="0" tIns="0" rIns="0" bIns="0" rtlCol="0" anchor="t">
              <a:spAutoFit/>
            </a:bodyPr>
            <a:lstStyle/>
            <a:p>
              <a:pPr marL="0" lvl="0" indent="0" algn="l">
                <a:lnSpc>
                  <a:spcPts val="1540"/>
                </a:lnSpc>
                <a:spcBef>
                  <a:spcPct val="0"/>
                </a:spcBef>
              </a:pPr>
              <a:r>
                <a:rPr lang="en-US" sz="1100" u="none" strike="noStrike">
                  <a:solidFill>
                    <a:srgbClr val="444444"/>
                  </a:solidFill>
                  <a:latin typeface="Arial MT Pro"/>
                  <a:ea typeface="Arial MT Pro"/>
                  <a:cs typeface="Arial MT Pro"/>
                  <a:sym typeface="Arial MT Pro"/>
                </a:rPr>
                <a:t>Laboratory / Scientific staff</a:t>
              </a:r>
            </a:p>
          </p:txBody>
        </p:sp>
        <p:sp>
          <p:nvSpPr>
            <p:cNvPr id="74" name="TextBox 74"/>
            <p:cNvSpPr txBox="1"/>
            <p:nvPr/>
          </p:nvSpPr>
          <p:spPr>
            <a:xfrm>
              <a:off x="14514712" y="6472238"/>
              <a:ext cx="3076575" cy="252730"/>
            </a:xfrm>
            <a:prstGeom prst="rect">
              <a:avLst/>
            </a:prstGeom>
          </p:spPr>
          <p:txBody>
            <a:bodyPr lIns="0" tIns="0" rIns="0" bIns="0" rtlCol="0" anchor="t">
              <a:spAutoFit/>
            </a:bodyPr>
            <a:lstStyle/>
            <a:p>
              <a:pPr marL="0" lvl="0" indent="0" algn="l">
                <a:lnSpc>
                  <a:spcPts val="1819"/>
                </a:lnSpc>
                <a:spcBef>
                  <a:spcPct val="0"/>
                </a:spcBef>
              </a:pPr>
              <a:r>
                <a:rPr lang="en-US" sz="1299" b="1" u="none" strike="noStrike">
                  <a:solidFill>
                    <a:srgbClr val="000000"/>
                  </a:solidFill>
                  <a:latin typeface="Arial MT Pro Bold"/>
                  <a:ea typeface="Arial MT Pro Bold"/>
                  <a:cs typeface="Arial MT Pro Bold"/>
                  <a:sym typeface="Arial MT Pro Bold"/>
                </a:rPr>
                <a:t>Future Nurse: Future Midwife (FNFM)</a:t>
              </a:r>
            </a:p>
          </p:txBody>
        </p:sp>
        <p:sp>
          <p:nvSpPr>
            <p:cNvPr id="75" name="TextBox 75"/>
            <p:cNvSpPr txBox="1"/>
            <p:nvPr/>
          </p:nvSpPr>
          <p:spPr>
            <a:xfrm>
              <a:off x="14514712" y="6815137"/>
              <a:ext cx="3076575" cy="210185"/>
            </a:xfrm>
            <a:prstGeom prst="rect">
              <a:avLst/>
            </a:prstGeom>
          </p:spPr>
          <p:txBody>
            <a:bodyPr lIns="0" tIns="0" rIns="0" bIns="0" rtlCol="0" anchor="t">
              <a:spAutoFit/>
            </a:bodyPr>
            <a:lstStyle/>
            <a:p>
              <a:pPr marL="0" lvl="0" indent="0" algn="l">
                <a:lnSpc>
                  <a:spcPts val="1540"/>
                </a:lnSpc>
                <a:spcBef>
                  <a:spcPct val="0"/>
                </a:spcBef>
              </a:pPr>
              <a:r>
                <a:rPr lang="en-US" sz="1100" u="none" strike="noStrike">
                  <a:solidFill>
                    <a:srgbClr val="444444"/>
                  </a:solidFill>
                  <a:latin typeface="Arial MT Pro"/>
                  <a:ea typeface="Arial MT Pro"/>
                  <a:cs typeface="Arial MT Pro"/>
                  <a:sym typeface="Arial MT Pro"/>
                </a:rPr>
                <a:t>Undergraduate nurses</a:t>
              </a:r>
            </a:p>
          </p:txBody>
        </p:sp>
        <p:sp>
          <p:nvSpPr>
            <p:cNvPr id="76" name="TextBox 76"/>
            <p:cNvSpPr txBox="1"/>
            <p:nvPr/>
          </p:nvSpPr>
          <p:spPr>
            <a:xfrm>
              <a:off x="11057137" y="7815262"/>
              <a:ext cx="3076575" cy="252730"/>
            </a:xfrm>
            <a:prstGeom prst="rect">
              <a:avLst/>
            </a:prstGeom>
          </p:spPr>
          <p:txBody>
            <a:bodyPr lIns="0" tIns="0" rIns="0" bIns="0" rtlCol="0" anchor="t">
              <a:spAutoFit/>
            </a:bodyPr>
            <a:lstStyle/>
            <a:p>
              <a:pPr marL="0" lvl="0" indent="0" algn="l">
                <a:lnSpc>
                  <a:spcPts val="1819"/>
                </a:lnSpc>
                <a:spcBef>
                  <a:spcPct val="0"/>
                </a:spcBef>
              </a:pPr>
              <a:r>
                <a:rPr lang="en-US" sz="1299" b="1" u="none" strike="noStrike">
                  <a:solidFill>
                    <a:srgbClr val="000000"/>
                  </a:solidFill>
                  <a:latin typeface="Arial MT Pro Bold"/>
                  <a:ea typeface="Arial MT Pro Bold"/>
                  <a:cs typeface="Arial MT Pro Bold"/>
                  <a:sym typeface="Arial MT Pro Bold"/>
                </a:rPr>
                <a:t>FI/F2 Clinical Education</a:t>
              </a:r>
            </a:p>
          </p:txBody>
        </p:sp>
        <p:sp>
          <p:nvSpPr>
            <p:cNvPr id="77" name="TextBox 77"/>
            <p:cNvSpPr txBox="1"/>
            <p:nvPr/>
          </p:nvSpPr>
          <p:spPr>
            <a:xfrm>
              <a:off x="11057137" y="8158163"/>
              <a:ext cx="3076575" cy="210185"/>
            </a:xfrm>
            <a:prstGeom prst="rect">
              <a:avLst/>
            </a:prstGeom>
          </p:spPr>
          <p:txBody>
            <a:bodyPr lIns="0" tIns="0" rIns="0" bIns="0" rtlCol="0" anchor="t">
              <a:spAutoFit/>
            </a:bodyPr>
            <a:lstStyle/>
            <a:p>
              <a:pPr marL="0" lvl="0" indent="0" algn="l">
                <a:lnSpc>
                  <a:spcPts val="1540"/>
                </a:lnSpc>
                <a:spcBef>
                  <a:spcPct val="0"/>
                </a:spcBef>
              </a:pPr>
              <a:r>
                <a:rPr lang="en-US" sz="1100" u="none" strike="noStrike">
                  <a:solidFill>
                    <a:srgbClr val="444444"/>
                  </a:solidFill>
                  <a:latin typeface="Arial MT Pro"/>
                  <a:ea typeface="Arial MT Pro"/>
                  <a:cs typeface="Arial MT Pro"/>
                  <a:sym typeface="Arial MT Pro"/>
                </a:rPr>
                <a:t>Newly qualified medical staff</a:t>
              </a:r>
            </a:p>
          </p:txBody>
        </p:sp>
      </p:grpSp>
      <p:sp>
        <p:nvSpPr>
          <p:cNvPr id="78" name="TextBox 78"/>
          <p:cNvSpPr txBox="1"/>
          <p:nvPr/>
        </p:nvSpPr>
        <p:spPr>
          <a:xfrm>
            <a:off x="2857500" y="571500"/>
            <a:ext cx="14287500" cy="722630"/>
          </a:xfrm>
          <a:prstGeom prst="rect">
            <a:avLst/>
          </a:prstGeom>
        </p:spPr>
        <p:txBody>
          <a:bodyPr lIns="0" tIns="0" rIns="0" bIns="0" rtlCol="0" anchor="t">
            <a:spAutoFit/>
          </a:bodyPr>
          <a:lstStyle/>
          <a:p>
            <a:pPr marL="0" lvl="0" indent="0" algn="ctr">
              <a:lnSpc>
                <a:spcPts val="5320"/>
              </a:lnSpc>
              <a:spcBef>
                <a:spcPct val="0"/>
              </a:spcBef>
            </a:pPr>
            <a:r>
              <a:rPr lang="en-US" sz="3800" b="1" u="none" strike="noStrike">
                <a:solidFill>
                  <a:srgbClr val="000000"/>
                </a:solidFill>
                <a:latin typeface="Arial MT Pro Bold"/>
                <a:ea typeface="Arial MT Pro Bold"/>
                <a:cs typeface="Arial MT Pro Bold"/>
                <a:sym typeface="Arial MT Pro Bold"/>
              </a:rPr>
              <a:t>Foundations of Transfusion Education in Wales</a:t>
            </a:r>
          </a:p>
        </p:txBody>
      </p:sp>
      <p:grpSp>
        <p:nvGrpSpPr>
          <p:cNvPr id="86" name="Group 85">
            <a:extLst>
              <a:ext uri="{FF2B5EF4-FFF2-40B4-BE49-F238E27FC236}">
                <a16:creationId xmlns:a16="http://schemas.microsoft.com/office/drawing/2014/main" id="{B2212634-98D5-C4EC-9823-AF5DB40AD9E6}"/>
              </a:ext>
            </a:extLst>
          </p:cNvPr>
          <p:cNvGrpSpPr/>
          <p:nvPr/>
        </p:nvGrpSpPr>
        <p:grpSpPr>
          <a:xfrm>
            <a:off x="2000250" y="9024938"/>
            <a:ext cx="14287500" cy="598005"/>
            <a:chOff x="2000250" y="9024938"/>
            <a:chExt cx="14287500" cy="598005"/>
          </a:xfrm>
        </p:grpSpPr>
        <p:grpSp>
          <p:nvGrpSpPr>
            <p:cNvPr id="79" name="Group 79"/>
            <p:cNvGrpSpPr/>
            <p:nvPr/>
          </p:nvGrpSpPr>
          <p:grpSpPr>
            <a:xfrm>
              <a:off x="2000250" y="9024938"/>
              <a:ext cx="14287500" cy="598005"/>
              <a:chOff x="0" y="0"/>
              <a:chExt cx="19050000" cy="797340"/>
            </a:xfrm>
          </p:grpSpPr>
          <p:sp>
            <p:nvSpPr>
              <p:cNvPr id="80" name="Freeform 80"/>
              <p:cNvSpPr/>
              <p:nvPr/>
            </p:nvSpPr>
            <p:spPr>
              <a:xfrm>
                <a:off x="0" y="0"/>
                <a:ext cx="19050000" cy="797340"/>
              </a:xfrm>
              <a:custGeom>
                <a:avLst/>
                <a:gdLst/>
                <a:ahLst/>
                <a:cxnLst/>
                <a:rect l="l" t="t" r="r" b="b"/>
                <a:pathLst>
                  <a:path w="19050000" h="797340">
                    <a:moveTo>
                      <a:pt x="88900" y="0"/>
                    </a:moveTo>
                    <a:lnTo>
                      <a:pt x="18961100" y="0"/>
                    </a:lnTo>
                    <a:cubicBezTo>
                      <a:pt x="19010198" y="0"/>
                      <a:pt x="19050000" y="35698"/>
                      <a:pt x="19050000" y="79734"/>
                    </a:cubicBezTo>
                    <a:lnTo>
                      <a:pt x="19050000" y="717606"/>
                    </a:lnTo>
                    <a:cubicBezTo>
                      <a:pt x="19050000" y="761642"/>
                      <a:pt x="19010198" y="797340"/>
                      <a:pt x="18961100" y="797340"/>
                    </a:cubicBezTo>
                    <a:lnTo>
                      <a:pt x="88900" y="797340"/>
                    </a:lnTo>
                    <a:cubicBezTo>
                      <a:pt x="39802" y="797340"/>
                      <a:pt x="0" y="761642"/>
                      <a:pt x="0" y="717606"/>
                    </a:cubicBezTo>
                    <a:lnTo>
                      <a:pt x="0" y="79734"/>
                    </a:lnTo>
                    <a:cubicBezTo>
                      <a:pt x="0" y="35698"/>
                      <a:pt x="39802" y="0"/>
                      <a:pt x="88900" y="0"/>
                    </a:cubicBezTo>
                    <a:close/>
                  </a:path>
                </a:pathLst>
              </a:custGeom>
              <a:solidFill>
                <a:srgbClr val="467E85"/>
              </a:solidFill>
            </p:spPr>
            <p:txBody>
              <a:bodyPr/>
              <a:lstStyle/>
              <a:p>
                <a:endParaRPr lang="en-GB"/>
              </a:p>
            </p:txBody>
          </p:sp>
          <p:sp>
            <p:nvSpPr>
              <p:cNvPr id="81" name="TextBox 81"/>
              <p:cNvSpPr txBox="1"/>
              <p:nvPr/>
            </p:nvSpPr>
            <p:spPr>
              <a:xfrm>
                <a:off x="0" y="-38100"/>
                <a:ext cx="19050000" cy="835440"/>
              </a:xfrm>
              <a:prstGeom prst="rect">
                <a:avLst/>
              </a:prstGeom>
            </p:spPr>
            <p:txBody>
              <a:bodyPr lIns="50800" tIns="50800" rIns="50800" bIns="50800" rtlCol="0" anchor="ctr"/>
              <a:lstStyle/>
              <a:p>
                <a:pPr algn="l">
                  <a:lnSpc>
                    <a:spcPts val="1679"/>
                  </a:lnSpc>
                </a:pPr>
                <a:endParaRPr/>
              </a:p>
            </p:txBody>
          </p:sp>
        </p:grpSp>
        <p:sp>
          <p:nvSpPr>
            <p:cNvPr id="82" name="TextBox 82"/>
            <p:cNvSpPr txBox="1"/>
            <p:nvPr/>
          </p:nvSpPr>
          <p:spPr>
            <a:xfrm>
              <a:off x="2286000" y="9029700"/>
              <a:ext cx="13716000" cy="412929"/>
            </a:xfrm>
            <a:prstGeom prst="rect">
              <a:avLst/>
            </a:prstGeom>
          </p:spPr>
          <p:txBody>
            <a:bodyPr lIns="0" tIns="0" rIns="0" bIns="0" rtlCol="0" anchor="t">
              <a:spAutoFit/>
            </a:bodyPr>
            <a:lstStyle/>
            <a:p>
              <a:pPr marL="0" lvl="0" indent="0" algn="ctr">
                <a:lnSpc>
                  <a:spcPts val="3080"/>
                </a:lnSpc>
                <a:spcBef>
                  <a:spcPct val="0"/>
                </a:spcBef>
              </a:pPr>
              <a:r>
                <a:rPr lang="en-US" sz="2200" b="1" u="none" strike="noStrike" dirty="0">
                  <a:solidFill>
                    <a:srgbClr val="FFFFFF"/>
                  </a:solidFill>
                  <a:latin typeface="Arial MT Pro Bold"/>
                  <a:ea typeface="Arial MT Pro Bold"/>
                  <a:cs typeface="Arial MT Pro Bold"/>
                  <a:sym typeface="Arial MT Pro Bold"/>
                </a:rPr>
                <a:t>Formally establish Educational Strategy Group and associated Terms of Reference</a:t>
              </a:r>
            </a:p>
          </p:txBody>
        </p:sp>
      </p:grpSp>
      <p:sp>
        <p:nvSpPr>
          <p:cNvPr id="83" name="TextBox 83"/>
          <p:cNvSpPr txBox="1"/>
          <p:nvPr/>
        </p:nvSpPr>
        <p:spPr>
          <a:xfrm>
            <a:off x="1675012" y="8010843"/>
            <a:ext cx="12573000" cy="253036"/>
          </a:xfrm>
          <a:prstGeom prst="rect">
            <a:avLst/>
          </a:prstGeom>
        </p:spPr>
        <p:txBody>
          <a:bodyPr lIns="0" tIns="0" rIns="0" bIns="0" rtlCol="0" anchor="t">
            <a:spAutoFit/>
          </a:bodyPr>
          <a:lstStyle/>
          <a:p>
            <a:pPr marL="0" lvl="0" indent="0" algn="ctr">
              <a:lnSpc>
                <a:spcPts val="1872"/>
              </a:lnSpc>
              <a:spcBef>
                <a:spcPct val="0"/>
              </a:spcBef>
            </a:pPr>
            <a:r>
              <a:rPr lang="en-US" sz="1337" b="1" dirty="0">
                <a:solidFill>
                  <a:srgbClr val="000000"/>
                </a:solidFill>
                <a:latin typeface="Arial MT Pro Bold"/>
                <a:ea typeface="Arial MT Pro Bold"/>
                <a:cs typeface="Arial MT Pro Bold"/>
                <a:sym typeface="Arial MT Pro Bold"/>
              </a:rPr>
              <a:t>image used with permission from SHOT 2026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8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90500"/>
            <a:ext cx="18966185" cy="12648075"/>
          </a:xfrm>
          <a:custGeom>
            <a:avLst/>
            <a:gdLst/>
            <a:ahLst/>
            <a:cxnLst/>
            <a:rect l="l" t="t" r="r" b="b"/>
            <a:pathLst>
              <a:path w="18966185" h="12648075">
                <a:moveTo>
                  <a:pt x="0" y="0"/>
                </a:moveTo>
                <a:lnTo>
                  <a:pt x="18966185" y="0"/>
                </a:lnTo>
                <a:lnTo>
                  <a:pt x="18966185" y="12648074"/>
                </a:lnTo>
                <a:lnTo>
                  <a:pt x="0" y="12648074"/>
                </a:lnTo>
                <a:lnTo>
                  <a:pt x="0" y="0"/>
                </a:lnTo>
                <a:close/>
              </a:path>
            </a:pathLst>
          </a:custGeom>
          <a:blipFill>
            <a:blip r:embed="rId3">
              <a:alphaModFix amt="20000"/>
            </a:blip>
            <a:stretch>
              <a:fillRect/>
            </a:stretch>
          </a:blipFill>
        </p:spPr>
        <p:txBody>
          <a:bodyPr/>
          <a:lstStyle/>
          <a:p>
            <a:endParaRPr lang="en-GB" dirty="0"/>
          </a:p>
        </p:txBody>
      </p:sp>
      <p:sp>
        <p:nvSpPr>
          <p:cNvPr id="3" name="Freeform 3"/>
          <p:cNvSpPr/>
          <p:nvPr/>
        </p:nvSpPr>
        <p:spPr>
          <a:xfrm>
            <a:off x="-614855" y="1116208"/>
            <a:ext cx="12262945" cy="8629650"/>
          </a:xfrm>
          <a:custGeom>
            <a:avLst/>
            <a:gdLst/>
            <a:ahLst/>
            <a:cxnLst/>
            <a:rect l="l" t="t" r="r" b="b"/>
            <a:pathLst>
              <a:path w="10477500" h="7810500">
                <a:moveTo>
                  <a:pt x="0" y="0"/>
                </a:moveTo>
                <a:lnTo>
                  <a:pt x="10477500" y="0"/>
                </a:lnTo>
                <a:lnTo>
                  <a:pt x="10477500" y="7810500"/>
                </a:lnTo>
                <a:lnTo>
                  <a:pt x="0" y="7810500"/>
                </a:lnTo>
                <a:lnTo>
                  <a:pt x="0" y="0"/>
                </a:lnTo>
                <a:close/>
              </a:path>
            </a:pathLst>
          </a:custGeom>
          <a:blipFill>
            <a:blip r:embed="rId4">
              <a:alphaModFix/>
            </a:blip>
            <a:stretch>
              <a:fillRect l="-20743" r="-20743"/>
            </a:stretch>
          </a:blipFill>
        </p:spPr>
        <p:txBody>
          <a:bodyPr/>
          <a:lstStyle/>
          <a:p>
            <a:endParaRPr lang="en-GB" dirty="0"/>
          </a:p>
        </p:txBody>
      </p:sp>
      <p:grpSp>
        <p:nvGrpSpPr>
          <p:cNvPr id="14" name="Group 13">
            <a:extLst>
              <a:ext uri="{FF2B5EF4-FFF2-40B4-BE49-F238E27FC236}">
                <a16:creationId xmlns:a16="http://schemas.microsoft.com/office/drawing/2014/main" id="{2D9CB66F-E24C-8B73-48AA-15249818C4EC}"/>
              </a:ext>
            </a:extLst>
          </p:cNvPr>
          <p:cNvGrpSpPr/>
          <p:nvPr/>
        </p:nvGrpSpPr>
        <p:grpSpPr>
          <a:xfrm>
            <a:off x="0" y="-28575"/>
            <a:ext cx="18288000" cy="10315575"/>
            <a:chOff x="-11049000" y="-28575"/>
            <a:chExt cx="18288000" cy="10315575"/>
          </a:xfrm>
        </p:grpSpPr>
        <p:grpSp>
          <p:nvGrpSpPr>
            <p:cNvPr id="4" name="Group 4"/>
            <p:cNvGrpSpPr/>
            <p:nvPr/>
          </p:nvGrpSpPr>
          <p:grpSpPr>
            <a:xfrm>
              <a:off x="0" y="0"/>
              <a:ext cx="7239000" cy="10287000"/>
              <a:chOff x="0" y="0"/>
              <a:chExt cx="9652000" cy="13716000"/>
            </a:xfrm>
          </p:grpSpPr>
          <p:sp>
            <p:nvSpPr>
              <p:cNvPr id="5" name="Freeform 5"/>
              <p:cNvSpPr/>
              <p:nvPr/>
            </p:nvSpPr>
            <p:spPr>
              <a:xfrm>
                <a:off x="0" y="0"/>
                <a:ext cx="9652000" cy="13716000"/>
              </a:xfrm>
              <a:custGeom>
                <a:avLst/>
                <a:gdLst/>
                <a:ahLst/>
                <a:cxnLst/>
                <a:rect l="l" t="t" r="r" b="b"/>
                <a:pathLst>
                  <a:path w="9652000" h="13716000">
                    <a:moveTo>
                      <a:pt x="0" y="0"/>
                    </a:moveTo>
                    <a:lnTo>
                      <a:pt x="9652000" y="0"/>
                    </a:lnTo>
                    <a:lnTo>
                      <a:pt x="9652000" y="13716000"/>
                    </a:lnTo>
                    <a:lnTo>
                      <a:pt x="0" y="13716000"/>
                    </a:lnTo>
                    <a:close/>
                  </a:path>
                </a:pathLst>
              </a:custGeom>
              <a:solidFill>
                <a:srgbClr val="447F87"/>
              </a:solidFill>
            </p:spPr>
            <p:txBody>
              <a:bodyPr/>
              <a:lstStyle/>
              <a:p>
                <a:endParaRPr lang="en-GB"/>
              </a:p>
            </p:txBody>
          </p:sp>
          <p:sp>
            <p:nvSpPr>
              <p:cNvPr id="6" name="TextBox 6"/>
              <p:cNvSpPr txBox="1"/>
              <p:nvPr/>
            </p:nvSpPr>
            <p:spPr>
              <a:xfrm>
                <a:off x="0" y="-38100"/>
                <a:ext cx="9652000" cy="13754100"/>
              </a:xfrm>
              <a:prstGeom prst="rect">
                <a:avLst/>
              </a:prstGeom>
            </p:spPr>
            <p:txBody>
              <a:bodyPr lIns="50800" tIns="50800" rIns="50800" bIns="50800" rtlCol="0" anchor="ctr"/>
              <a:lstStyle/>
              <a:p>
                <a:pPr algn="l">
                  <a:lnSpc>
                    <a:spcPts val="1679"/>
                  </a:lnSpc>
                </a:pPr>
                <a:endParaRPr/>
              </a:p>
            </p:txBody>
          </p:sp>
        </p:grpSp>
        <p:sp>
          <p:nvSpPr>
            <p:cNvPr id="7" name="Freeform 7"/>
            <p:cNvSpPr/>
            <p:nvPr/>
          </p:nvSpPr>
          <p:spPr>
            <a:xfrm>
              <a:off x="-11049000" y="-28575"/>
              <a:ext cx="2383216" cy="954283"/>
            </a:xfrm>
            <a:custGeom>
              <a:avLst/>
              <a:gdLst/>
              <a:ahLst/>
              <a:cxnLst/>
              <a:rect l="l" t="t" r="r" b="b"/>
              <a:pathLst>
                <a:path w="2383216" h="954283">
                  <a:moveTo>
                    <a:pt x="0" y="0"/>
                  </a:moveTo>
                  <a:lnTo>
                    <a:pt x="2383216" y="0"/>
                  </a:lnTo>
                  <a:lnTo>
                    <a:pt x="2383216" y="954283"/>
                  </a:lnTo>
                  <a:lnTo>
                    <a:pt x="0" y="954283"/>
                  </a:lnTo>
                  <a:lnTo>
                    <a:pt x="0" y="0"/>
                  </a:lnTo>
                  <a:close/>
                </a:path>
              </a:pathLst>
            </a:custGeom>
            <a:blipFill>
              <a:blip r:embed="rId5"/>
              <a:stretch>
                <a:fillRect l="-10309" r="-10309"/>
              </a:stretch>
            </a:blipFill>
          </p:spPr>
          <p:txBody>
            <a:bodyPr/>
            <a:lstStyle/>
            <a:p>
              <a:endParaRPr lang="en-GB"/>
            </a:p>
          </p:txBody>
        </p:sp>
        <p:sp>
          <p:nvSpPr>
            <p:cNvPr id="8" name="TextBox 8"/>
            <p:cNvSpPr txBox="1"/>
            <p:nvPr/>
          </p:nvSpPr>
          <p:spPr>
            <a:xfrm>
              <a:off x="762000" y="6619875"/>
              <a:ext cx="5905500" cy="1622425"/>
            </a:xfrm>
            <a:prstGeom prst="rect">
              <a:avLst/>
            </a:prstGeom>
          </p:spPr>
          <p:txBody>
            <a:bodyPr lIns="0" tIns="0" rIns="0" bIns="0" rtlCol="0" anchor="t">
              <a:spAutoFit/>
            </a:bodyPr>
            <a:lstStyle/>
            <a:p>
              <a:pPr marL="0" lvl="0" indent="0" algn="l">
                <a:lnSpc>
                  <a:spcPts val="3200"/>
                </a:lnSpc>
                <a:spcBef>
                  <a:spcPct val="0"/>
                </a:spcBef>
              </a:pPr>
              <a:r>
                <a:rPr lang="en-US" sz="2000" u="none" strike="noStrike">
                  <a:solidFill>
                    <a:srgbClr val="FFFFFF"/>
                  </a:solidFill>
                  <a:latin typeface="Arial MT Pro"/>
                  <a:ea typeface="Arial MT Pro"/>
                  <a:cs typeface="Arial MT Pro"/>
                  <a:sym typeface="Arial MT Pro"/>
                </a:rPr>
                <a:t>Achieved through partnership working with:</a:t>
              </a:r>
            </a:p>
            <a:p>
              <a:pPr marL="431801" lvl="1" indent="-215900" algn="l">
                <a:lnSpc>
                  <a:spcPts val="3200"/>
                </a:lnSpc>
                <a:buFont typeface="Arial"/>
                <a:buChar char="•"/>
              </a:pPr>
              <a:r>
                <a:rPr lang="en-US" sz="2000" u="none" strike="noStrike">
                  <a:solidFill>
                    <a:srgbClr val="FFFFFF"/>
                  </a:solidFill>
                  <a:latin typeface="Arial MT Pro"/>
                  <a:ea typeface="Arial MT Pro"/>
                  <a:cs typeface="Arial MT Pro"/>
                  <a:sym typeface="Arial MT Pro"/>
                </a:rPr>
                <a:t>Education providers</a:t>
              </a:r>
            </a:p>
            <a:p>
              <a:pPr marL="431801" lvl="1" indent="-215900" algn="l">
                <a:lnSpc>
                  <a:spcPts val="3200"/>
                </a:lnSpc>
                <a:buFont typeface="Arial"/>
                <a:buChar char="•"/>
              </a:pPr>
              <a:r>
                <a:rPr lang="en-US" sz="2000" u="none" strike="noStrike">
                  <a:solidFill>
                    <a:srgbClr val="FFFFFF"/>
                  </a:solidFill>
                  <a:latin typeface="Arial MT Pro"/>
                  <a:ea typeface="Arial MT Pro"/>
                  <a:cs typeface="Arial MT Pro"/>
                  <a:sym typeface="Arial MT Pro"/>
                </a:rPr>
                <a:t>Key healthcare professionals</a:t>
              </a:r>
            </a:p>
            <a:p>
              <a:pPr marL="431801" lvl="1" indent="-215900" algn="l">
                <a:lnSpc>
                  <a:spcPts val="3200"/>
                </a:lnSpc>
                <a:buFont typeface="Arial"/>
                <a:buChar char="•"/>
              </a:pPr>
              <a:r>
                <a:rPr lang="en-US" sz="2000" u="none" strike="noStrike">
                  <a:solidFill>
                    <a:srgbClr val="FFFFFF"/>
                  </a:solidFill>
                  <a:latin typeface="Arial MT Pro"/>
                  <a:ea typeface="Arial MT Pro"/>
                  <a:cs typeface="Arial MT Pro"/>
                  <a:sym typeface="Arial MT Pro"/>
                </a:rPr>
                <a:t>Subject matter experts</a:t>
              </a:r>
            </a:p>
          </p:txBody>
        </p:sp>
        <p:sp>
          <p:nvSpPr>
            <p:cNvPr id="12" name="TextBox 12"/>
            <p:cNvSpPr txBox="1"/>
            <p:nvPr/>
          </p:nvSpPr>
          <p:spPr>
            <a:xfrm>
              <a:off x="762000" y="1838325"/>
              <a:ext cx="5905500" cy="1429385"/>
            </a:xfrm>
            <a:prstGeom prst="rect">
              <a:avLst/>
            </a:prstGeom>
          </p:spPr>
          <p:txBody>
            <a:bodyPr lIns="0" tIns="0" rIns="0" bIns="0" rtlCol="0" anchor="t">
              <a:spAutoFit/>
            </a:bodyPr>
            <a:lstStyle/>
            <a:p>
              <a:pPr marL="0" lvl="0" indent="0" algn="l">
                <a:lnSpc>
                  <a:spcPts val="5289"/>
                </a:lnSpc>
                <a:spcBef>
                  <a:spcPct val="0"/>
                </a:spcBef>
              </a:pPr>
              <a:r>
                <a:rPr lang="en-US" sz="4599" u="none" strike="noStrike">
                  <a:solidFill>
                    <a:srgbClr val="FFFFFF"/>
                  </a:solidFill>
                  <a:latin typeface="Arial MT Pro"/>
                  <a:ea typeface="Arial MT Pro"/>
                  <a:cs typeface="Arial MT Pro"/>
                  <a:sym typeface="Arial MT Pro"/>
                </a:rPr>
                <a:t>BHNOG Education</a:t>
              </a:r>
            </a:p>
            <a:p>
              <a:pPr marL="0" lvl="0" indent="0" algn="l">
                <a:lnSpc>
                  <a:spcPts val="5289"/>
                </a:lnSpc>
                <a:spcBef>
                  <a:spcPct val="0"/>
                </a:spcBef>
              </a:pPr>
              <a:r>
                <a:rPr lang="en-US" sz="4599" u="none" strike="noStrike">
                  <a:solidFill>
                    <a:srgbClr val="FFFFFF"/>
                  </a:solidFill>
                  <a:latin typeface="Arial MT Pro"/>
                  <a:ea typeface="Arial MT Pro"/>
                  <a:cs typeface="Arial MT Pro"/>
                  <a:sym typeface="Arial MT Pro"/>
                </a:rPr>
                <a:t>Strategy Group</a:t>
              </a:r>
            </a:p>
          </p:txBody>
        </p:sp>
        <p:sp>
          <p:nvSpPr>
            <p:cNvPr id="13" name="TextBox 13"/>
            <p:cNvSpPr txBox="1"/>
            <p:nvPr/>
          </p:nvSpPr>
          <p:spPr>
            <a:xfrm>
              <a:off x="762000" y="3533775"/>
              <a:ext cx="5905500" cy="2822575"/>
            </a:xfrm>
            <a:prstGeom prst="rect">
              <a:avLst/>
            </a:prstGeom>
          </p:spPr>
          <p:txBody>
            <a:bodyPr lIns="0" tIns="0" rIns="0" bIns="0" rtlCol="0" anchor="t">
              <a:spAutoFit/>
            </a:bodyPr>
            <a:lstStyle/>
            <a:p>
              <a:pPr marL="0" lvl="0" indent="0" algn="l">
                <a:lnSpc>
                  <a:spcPts val="3200"/>
                </a:lnSpc>
                <a:spcBef>
                  <a:spcPct val="0"/>
                </a:spcBef>
              </a:pPr>
              <a:r>
                <a:rPr lang="en-US" sz="2000" u="none" strike="noStrike">
                  <a:solidFill>
                    <a:srgbClr val="FFFFFF"/>
                  </a:solidFill>
                  <a:latin typeface="Arial MT Pro"/>
                  <a:ea typeface="Arial MT Pro"/>
                  <a:cs typeface="Arial MT Pro"/>
                  <a:sym typeface="Arial MT Pro"/>
                </a:rPr>
                <a:t>Provides oversight and direction for transfusion education and training across Wales:</a:t>
              </a:r>
            </a:p>
            <a:p>
              <a:pPr marL="431801" lvl="1" indent="-215900" algn="l">
                <a:lnSpc>
                  <a:spcPts val="3200"/>
                </a:lnSpc>
                <a:buFont typeface="Arial"/>
                <a:buChar char="•"/>
              </a:pPr>
              <a:r>
                <a:rPr lang="en-US" sz="2000" u="none" strike="noStrike">
                  <a:solidFill>
                    <a:srgbClr val="FFFFFF"/>
                  </a:solidFill>
                  <a:latin typeface="Arial MT Pro"/>
                  <a:ea typeface="Arial MT Pro"/>
                  <a:cs typeface="Arial MT Pro"/>
                  <a:sym typeface="Arial MT Pro"/>
                </a:rPr>
                <a:t>Ensures a standardised approach for consistency of message</a:t>
              </a:r>
            </a:p>
            <a:p>
              <a:pPr marL="431801" lvl="1" indent="-215900" algn="l">
                <a:lnSpc>
                  <a:spcPts val="3200"/>
                </a:lnSpc>
                <a:buFont typeface="Arial"/>
                <a:buChar char="•"/>
              </a:pPr>
              <a:r>
                <a:rPr lang="en-US" sz="2000" u="none" strike="noStrike">
                  <a:solidFill>
                    <a:srgbClr val="FFFFFF"/>
                  </a:solidFill>
                  <a:latin typeface="Arial MT Pro"/>
                  <a:ea typeface="Arial MT Pro"/>
                  <a:cs typeface="Arial MT Pro"/>
                  <a:sym typeface="Arial MT Pro"/>
                </a:rPr>
                <a:t>Establishes a baseline level of knowledge</a:t>
              </a:r>
            </a:p>
            <a:p>
              <a:pPr marL="431801" lvl="1" indent="-215900" algn="l">
                <a:lnSpc>
                  <a:spcPts val="3200"/>
                </a:lnSpc>
                <a:buFont typeface="Arial"/>
                <a:buChar char="•"/>
              </a:pPr>
              <a:r>
                <a:rPr lang="en-US" sz="2000" u="none" strike="noStrike">
                  <a:solidFill>
                    <a:srgbClr val="FFFFFF"/>
                  </a:solidFill>
                  <a:latin typeface="Arial MT Pro"/>
                  <a:ea typeface="Arial MT Pro"/>
                  <a:cs typeface="Arial MT Pro"/>
                  <a:sym typeface="Arial MT Pro"/>
                </a:rPr>
                <a:t>Prevents duplication of efforts to optimise the workforce</a:t>
              </a:r>
            </a:p>
          </p:txBody>
        </p:sp>
      </p:grpSp>
      <p:grpSp>
        <p:nvGrpSpPr>
          <p:cNvPr id="9" name="Group 9"/>
          <p:cNvGrpSpPr/>
          <p:nvPr/>
        </p:nvGrpSpPr>
        <p:grpSpPr>
          <a:xfrm>
            <a:off x="11810999" y="3277235"/>
            <a:ext cx="762000" cy="38100"/>
            <a:chOff x="0" y="0"/>
            <a:chExt cx="1016000" cy="50800"/>
          </a:xfrm>
        </p:grpSpPr>
        <p:sp>
          <p:nvSpPr>
            <p:cNvPr id="10" name="Freeform 10"/>
            <p:cNvSpPr/>
            <p:nvPr/>
          </p:nvSpPr>
          <p:spPr>
            <a:xfrm>
              <a:off x="0" y="0"/>
              <a:ext cx="1016000" cy="50800"/>
            </a:xfrm>
            <a:custGeom>
              <a:avLst/>
              <a:gdLst/>
              <a:ahLst/>
              <a:cxnLst/>
              <a:rect l="l" t="t" r="r" b="b"/>
              <a:pathLst>
                <a:path w="1016000" h="50800">
                  <a:moveTo>
                    <a:pt x="0" y="0"/>
                  </a:moveTo>
                  <a:lnTo>
                    <a:pt x="1016000" y="0"/>
                  </a:lnTo>
                  <a:lnTo>
                    <a:pt x="1016000" y="50800"/>
                  </a:lnTo>
                  <a:lnTo>
                    <a:pt x="0" y="50800"/>
                  </a:lnTo>
                  <a:close/>
                </a:path>
              </a:pathLst>
            </a:custGeom>
            <a:solidFill>
              <a:srgbClr val="C32A44"/>
            </a:solidFill>
          </p:spPr>
          <p:txBody>
            <a:bodyPr/>
            <a:lstStyle/>
            <a:p>
              <a:endParaRPr lang="en-GB" dirty="0"/>
            </a:p>
          </p:txBody>
        </p:sp>
        <p:sp>
          <p:nvSpPr>
            <p:cNvPr id="11" name="TextBox 11"/>
            <p:cNvSpPr txBox="1"/>
            <p:nvPr/>
          </p:nvSpPr>
          <p:spPr>
            <a:xfrm>
              <a:off x="0" y="-38100"/>
              <a:ext cx="1016000" cy="88900"/>
            </a:xfrm>
            <a:prstGeom prst="rect">
              <a:avLst/>
            </a:prstGeom>
          </p:spPr>
          <p:txBody>
            <a:bodyPr lIns="50800" tIns="50800" rIns="50800" bIns="50800" rtlCol="0" anchor="ctr"/>
            <a:lstStyle/>
            <a:p>
              <a:pPr algn="l">
                <a:lnSpc>
                  <a:spcPts val="1679"/>
                </a:lnSpc>
              </a:pPr>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433166" y="-344626"/>
            <a:ext cx="18966185" cy="12648075"/>
          </a:xfrm>
          <a:custGeom>
            <a:avLst/>
            <a:gdLst/>
            <a:ahLst/>
            <a:cxnLst/>
            <a:rect l="l" t="t" r="r" b="b"/>
            <a:pathLst>
              <a:path w="18966185" h="12648075">
                <a:moveTo>
                  <a:pt x="0" y="0"/>
                </a:moveTo>
                <a:lnTo>
                  <a:pt x="18966185" y="0"/>
                </a:lnTo>
                <a:lnTo>
                  <a:pt x="18966185" y="12648075"/>
                </a:lnTo>
                <a:lnTo>
                  <a:pt x="0" y="12648075"/>
                </a:lnTo>
                <a:lnTo>
                  <a:pt x="0" y="0"/>
                </a:lnTo>
                <a:close/>
              </a:path>
            </a:pathLst>
          </a:custGeom>
          <a:blipFill>
            <a:blip r:embed="rId3">
              <a:alphaModFix amt="31999"/>
            </a:blip>
            <a:stretch>
              <a:fillRect/>
            </a:stretch>
          </a:blipFill>
        </p:spPr>
        <p:txBody>
          <a:bodyPr/>
          <a:lstStyle/>
          <a:p>
            <a:endParaRPr lang="en-GB"/>
          </a:p>
        </p:txBody>
      </p:sp>
      <p:sp>
        <p:nvSpPr>
          <p:cNvPr id="3" name="Freeform 3"/>
          <p:cNvSpPr/>
          <p:nvPr/>
        </p:nvSpPr>
        <p:spPr>
          <a:xfrm>
            <a:off x="-240985" y="2014593"/>
            <a:ext cx="18288000" cy="7459980"/>
          </a:xfrm>
          <a:custGeom>
            <a:avLst/>
            <a:gdLst/>
            <a:ahLst/>
            <a:cxnLst/>
            <a:rect l="l" t="t" r="r" b="b"/>
            <a:pathLst>
              <a:path w="18288000" h="7459980">
                <a:moveTo>
                  <a:pt x="0" y="0"/>
                </a:moveTo>
                <a:lnTo>
                  <a:pt x="18288000" y="0"/>
                </a:lnTo>
                <a:lnTo>
                  <a:pt x="18288000" y="7459980"/>
                </a:lnTo>
                <a:lnTo>
                  <a:pt x="0" y="74599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18270" y="0"/>
            <a:ext cx="2383216" cy="791150"/>
          </a:xfrm>
          <a:custGeom>
            <a:avLst/>
            <a:gdLst/>
            <a:ahLst/>
            <a:cxnLst/>
            <a:rect l="l" t="t" r="r" b="b"/>
            <a:pathLst>
              <a:path w="2383216" h="791150">
                <a:moveTo>
                  <a:pt x="0" y="0"/>
                </a:moveTo>
                <a:lnTo>
                  <a:pt x="2383217" y="0"/>
                </a:lnTo>
                <a:lnTo>
                  <a:pt x="2383217" y="791150"/>
                </a:lnTo>
                <a:lnTo>
                  <a:pt x="0" y="791150"/>
                </a:lnTo>
                <a:lnTo>
                  <a:pt x="0" y="0"/>
                </a:lnTo>
                <a:close/>
              </a:path>
            </a:pathLst>
          </a:custGeom>
          <a:blipFill>
            <a:blip r:embed="rId5"/>
            <a:stretch>
              <a:fillRect/>
            </a:stretch>
          </a:blipFill>
        </p:spPr>
        <p:txBody>
          <a:bodyPr/>
          <a:lstStyle/>
          <a:p>
            <a:endParaRPr lang="en-GB"/>
          </a:p>
        </p:txBody>
      </p:sp>
      <p:sp>
        <p:nvSpPr>
          <p:cNvPr id="5" name="TextBox 5"/>
          <p:cNvSpPr txBox="1"/>
          <p:nvPr/>
        </p:nvSpPr>
        <p:spPr>
          <a:xfrm>
            <a:off x="638175" y="4257675"/>
            <a:ext cx="2857500" cy="730250"/>
          </a:xfrm>
          <a:prstGeom prst="rect">
            <a:avLst/>
          </a:prstGeom>
        </p:spPr>
        <p:txBody>
          <a:bodyPr lIns="0" tIns="0" rIns="0" bIns="0" rtlCol="0" anchor="t">
            <a:spAutoFit/>
          </a:bodyPr>
          <a:lstStyle/>
          <a:p>
            <a:pPr marL="0" lvl="0" indent="0" algn="ctr">
              <a:lnSpc>
                <a:spcPts val="2799"/>
              </a:lnSpc>
              <a:spcBef>
                <a:spcPct val="0"/>
              </a:spcBef>
            </a:pPr>
            <a:r>
              <a:rPr lang="en-US" sz="1999" b="1">
                <a:solidFill>
                  <a:srgbClr val="000000"/>
                </a:solidFill>
                <a:latin typeface="Arial MT Pro Bold"/>
                <a:ea typeface="Arial MT Pro Bold"/>
                <a:cs typeface="Arial MT Pro Bold"/>
                <a:sym typeface="Arial MT Pro Bold"/>
              </a:rPr>
              <a:t>NHS Wales Blood Health Plan 2024-2027 </a:t>
            </a:r>
          </a:p>
        </p:txBody>
      </p:sp>
      <p:sp>
        <p:nvSpPr>
          <p:cNvPr id="6" name="TextBox 6"/>
          <p:cNvSpPr txBox="1"/>
          <p:nvPr/>
        </p:nvSpPr>
        <p:spPr>
          <a:xfrm>
            <a:off x="1400175" y="7877175"/>
            <a:ext cx="1333500" cy="606484"/>
          </a:xfrm>
          <a:prstGeom prst="rect">
            <a:avLst/>
          </a:prstGeom>
        </p:spPr>
        <p:txBody>
          <a:bodyPr lIns="0" tIns="0" rIns="0" bIns="0" rtlCol="0" anchor="t">
            <a:spAutoFit/>
          </a:bodyPr>
          <a:lstStyle/>
          <a:p>
            <a:pPr marL="0" lvl="0" indent="0" algn="ctr">
              <a:lnSpc>
                <a:spcPts val="4480"/>
              </a:lnSpc>
              <a:spcBef>
                <a:spcPct val="0"/>
              </a:spcBef>
            </a:pPr>
            <a:r>
              <a:rPr lang="en-US" sz="3200" b="1" u="none" strike="noStrike">
                <a:solidFill>
                  <a:srgbClr val="FAFDFD"/>
                </a:solidFill>
                <a:latin typeface="Arial MT Pro Bold"/>
                <a:ea typeface="Arial MT Pro Bold"/>
                <a:cs typeface="Arial MT Pro Bold"/>
                <a:sym typeface="Arial MT Pro Bold"/>
              </a:rPr>
              <a:t>2024</a:t>
            </a:r>
          </a:p>
        </p:txBody>
      </p:sp>
      <p:sp>
        <p:nvSpPr>
          <p:cNvPr id="7" name="TextBox 7"/>
          <p:cNvSpPr txBox="1"/>
          <p:nvPr/>
        </p:nvSpPr>
        <p:spPr>
          <a:xfrm>
            <a:off x="5810250" y="4210050"/>
            <a:ext cx="1333500" cy="604520"/>
          </a:xfrm>
          <a:prstGeom prst="rect">
            <a:avLst/>
          </a:prstGeom>
        </p:spPr>
        <p:txBody>
          <a:bodyPr lIns="0" tIns="0" rIns="0" bIns="0" rtlCol="0" anchor="t">
            <a:spAutoFit/>
          </a:bodyPr>
          <a:lstStyle/>
          <a:p>
            <a:pPr marL="0" lvl="0" indent="0" algn="ctr">
              <a:lnSpc>
                <a:spcPts val="4480"/>
              </a:lnSpc>
              <a:spcBef>
                <a:spcPct val="0"/>
              </a:spcBef>
            </a:pPr>
            <a:r>
              <a:rPr lang="en-US" sz="3200" b="1" u="none" strike="noStrike">
                <a:solidFill>
                  <a:srgbClr val="FAFDFD"/>
                </a:solidFill>
                <a:latin typeface="Arial MT Pro Bold"/>
                <a:ea typeface="Arial MT Pro Bold"/>
                <a:cs typeface="Arial MT Pro Bold"/>
                <a:sym typeface="Arial MT Pro Bold"/>
              </a:rPr>
              <a:t>2024</a:t>
            </a:r>
          </a:p>
        </p:txBody>
      </p:sp>
      <p:sp>
        <p:nvSpPr>
          <p:cNvPr id="8" name="TextBox 8"/>
          <p:cNvSpPr txBox="1"/>
          <p:nvPr/>
        </p:nvSpPr>
        <p:spPr>
          <a:xfrm>
            <a:off x="5048250" y="2840990"/>
            <a:ext cx="2857500" cy="436881"/>
          </a:xfrm>
          <a:prstGeom prst="rect">
            <a:avLst/>
          </a:prstGeom>
        </p:spPr>
        <p:txBody>
          <a:bodyPr lIns="0" tIns="0" rIns="0" bIns="0" rtlCol="0" anchor="t">
            <a:spAutoFit/>
          </a:bodyPr>
          <a:lstStyle/>
          <a:p>
            <a:pPr marL="0" lvl="0" indent="0" algn="ctr">
              <a:lnSpc>
                <a:spcPts val="3219"/>
              </a:lnSpc>
              <a:spcBef>
                <a:spcPct val="0"/>
              </a:spcBef>
            </a:pPr>
            <a:r>
              <a:rPr lang="en-US" sz="2299" b="1">
                <a:solidFill>
                  <a:srgbClr val="000000"/>
                </a:solidFill>
                <a:latin typeface="Arial MT Pro Bold"/>
                <a:ea typeface="Arial MT Pro Bold"/>
                <a:cs typeface="Arial MT Pro Bold"/>
                <a:sym typeface="Arial MT Pro Bold"/>
              </a:rPr>
              <a:t>IBI report published.</a:t>
            </a:r>
          </a:p>
        </p:txBody>
      </p:sp>
      <p:sp>
        <p:nvSpPr>
          <p:cNvPr id="9" name="TextBox 9"/>
          <p:cNvSpPr txBox="1"/>
          <p:nvPr/>
        </p:nvSpPr>
        <p:spPr>
          <a:xfrm>
            <a:off x="2857500" y="695325"/>
            <a:ext cx="12573000" cy="840740"/>
          </a:xfrm>
          <a:prstGeom prst="rect">
            <a:avLst/>
          </a:prstGeom>
        </p:spPr>
        <p:txBody>
          <a:bodyPr lIns="0" tIns="0" rIns="0" bIns="0" rtlCol="0" anchor="t">
            <a:spAutoFit/>
          </a:bodyPr>
          <a:lstStyle/>
          <a:p>
            <a:pPr marL="0" lvl="0" indent="0" algn="ctr">
              <a:lnSpc>
                <a:spcPts val="6160"/>
              </a:lnSpc>
              <a:spcBef>
                <a:spcPct val="0"/>
              </a:spcBef>
            </a:pPr>
            <a:r>
              <a:rPr lang="en-US" sz="4400" b="1" u="none" strike="noStrike">
                <a:solidFill>
                  <a:srgbClr val="000000"/>
                </a:solidFill>
                <a:latin typeface="Arial MT Pro Bold"/>
                <a:ea typeface="Arial MT Pro Bold"/>
                <a:cs typeface="Arial MT Pro Bold"/>
                <a:sym typeface="Arial MT Pro Bold"/>
              </a:rPr>
              <a:t> Responding to the IBI Recommendations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433166" y="-344626"/>
            <a:ext cx="18966185" cy="12648075"/>
          </a:xfrm>
          <a:custGeom>
            <a:avLst/>
            <a:gdLst/>
            <a:ahLst/>
            <a:cxnLst/>
            <a:rect l="l" t="t" r="r" b="b"/>
            <a:pathLst>
              <a:path w="18966185" h="12648075">
                <a:moveTo>
                  <a:pt x="0" y="0"/>
                </a:moveTo>
                <a:lnTo>
                  <a:pt x="18966185" y="0"/>
                </a:lnTo>
                <a:lnTo>
                  <a:pt x="18966185" y="12648075"/>
                </a:lnTo>
                <a:lnTo>
                  <a:pt x="0" y="12648075"/>
                </a:lnTo>
                <a:lnTo>
                  <a:pt x="0" y="0"/>
                </a:lnTo>
                <a:close/>
              </a:path>
            </a:pathLst>
          </a:custGeom>
          <a:blipFill>
            <a:blip r:embed="rId3">
              <a:alphaModFix amt="31999"/>
            </a:blip>
            <a:stretch>
              <a:fillRect/>
            </a:stretch>
          </a:blipFill>
        </p:spPr>
        <p:txBody>
          <a:bodyPr/>
          <a:lstStyle/>
          <a:p>
            <a:endParaRPr lang="en-GB"/>
          </a:p>
        </p:txBody>
      </p:sp>
      <p:sp>
        <p:nvSpPr>
          <p:cNvPr id="3" name="Freeform 3"/>
          <p:cNvSpPr/>
          <p:nvPr/>
        </p:nvSpPr>
        <p:spPr>
          <a:xfrm>
            <a:off x="18270" y="0"/>
            <a:ext cx="2383216" cy="791150"/>
          </a:xfrm>
          <a:custGeom>
            <a:avLst/>
            <a:gdLst/>
            <a:ahLst/>
            <a:cxnLst/>
            <a:rect l="l" t="t" r="r" b="b"/>
            <a:pathLst>
              <a:path w="2383216" h="791150">
                <a:moveTo>
                  <a:pt x="0" y="0"/>
                </a:moveTo>
                <a:lnTo>
                  <a:pt x="2383217" y="0"/>
                </a:lnTo>
                <a:lnTo>
                  <a:pt x="2383217" y="791150"/>
                </a:lnTo>
                <a:lnTo>
                  <a:pt x="0" y="791150"/>
                </a:lnTo>
                <a:lnTo>
                  <a:pt x="0" y="0"/>
                </a:lnTo>
                <a:close/>
              </a:path>
            </a:pathLst>
          </a:custGeom>
          <a:blipFill>
            <a:blip r:embed="rId4"/>
            <a:stretch>
              <a:fillRect/>
            </a:stretch>
          </a:blipFill>
        </p:spPr>
        <p:txBody>
          <a:bodyPr/>
          <a:lstStyle/>
          <a:p>
            <a:endParaRPr lang="en-GB"/>
          </a:p>
        </p:txBody>
      </p:sp>
      <p:sp>
        <p:nvSpPr>
          <p:cNvPr id="4" name="Freeform 4"/>
          <p:cNvSpPr/>
          <p:nvPr/>
        </p:nvSpPr>
        <p:spPr>
          <a:xfrm>
            <a:off x="1047750" y="1905000"/>
            <a:ext cx="4476750" cy="6364988"/>
          </a:xfrm>
          <a:custGeom>
            <a:avLst/>
            <a:gdLst/>
            <a:ahLst/>
            <a:cxnLst/>
            <a:rect l="l" t="t" r="r" b="b"/>
            <a:pathLst>
              <a:path w="4476750" h="6364988">
                <a:moveTo>
                  <a:pt x="0" y="0"/>
                </a:moveTo>
                <a:lnTo>
                  <a:pt x="4476750" y="0"/>
                </a:lnTo>
                <a:lnTo>
                  <a:pt x="4476750" y="6364988"/>
                </a:lnTo>
                <a:lnTo>
                  <a:pt x="0" y="6364988"/>
                </a:lnTo>
                <a:lnTo>
                  <a:pt x="0" y="0"/>
                </a:lnTo>
                <a:close/>
              </a:path>
            </a:pathLst>
          </a:custGeom>
          <a:blipFill>
            <a:blip r:embed="rId5"/>
            <a:stretch>
              <a:fillRect/>
            </a:stretch>
          </a:blipFill>
        </p:spPr>
        <p:txBody>
          <a:bodyPr/>
          <a:lstStyle/>
          <a:p>
            <a:endParaRPr lang="en-GB"/>
          </a:p>
        </p:txBody>
      </p:sp>
      <p:sp>
        <p:nvSpPr>
          <p:cNvPr id="5" name="TextBox 5"/>
          <p:cNvSpPr txBox="1"/>
          <p:nvPr/>
        </p:nvSpPr>
        <p:spPr>
          <a:xfrm>
            <a:off x="2857500" y="438150"/>
            <a:ext cx="12573000" cy="840740"/>
          </a:xfrm>
          <a:prstGeom prst="rect">
            <a:avLst/>
          </a:prstGeom>
        </p:spPr>
        <p:txBody>
          <a:bodyPr lIns="0" tIns="0" rIns="0" bIns="0" rtlCol="0" anchor="t">
            <a:spAutoFit/>
          </a:bodyPr>
          <a:lstStyle/>
          <a:p>
            <a:pPr marL="0" lvl="0" indent="0" algn="ctr">
              <a:lnSpc>
                <a:spcPts val="6160"/>
              </a:lnSpc>
              <a:spcBef>
                <a:spcPct val="0"/>
              </a:spcBef>
            </a:pPr>
            <a:r>
              <a:rPr lang="en-US" sz="4400" b="1" u="none" strike="noStrike">
                <a:solidFill>
                  <a:srgbClr val="000000"/>
                </a:solidFill>
                <a:latin typeface="Arial MT Pro Bold"/>
                <a:ea typeface="Arial MT Pro Bold"/>
                <a:cs typeface="Arial MT Pro Bold"/>
                <a:sym typeface="Arial MT Pro Bold"/>
              </a:rPr>
              <a:t>Responding to the IBI recommendations</a:t>
            </a:r>
          </a:p>
        </p:txBody>
      </p:sp>
      <p:sp>
        <p:nvSpPr>
          <p:cNvPr id="6" name="TextBox 6"/>
          <p:cNvSpPr txBox="1"/>
          <p:nvPr/>
        </p:nvSpPr>
        <p:spPr>
          <a:xfrm>
            <a:off x="6129508" y="2595053"/>
            <a:ext cx="11239500" cy="237299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000000"/>
                </a:solidFill>
                <a:latin typeface="Arial MT Pro Bold"/>
                <a:ea typeface="Arial MT Pro Bold"/>
                <a:cs typeface="Arial MT Pro Bold"/>
                <a:sym typeface="Arial MT Pro Bold"/>
              </a:rPr>
              <a:t>Recommendation 3 — Learning from the Inquiry (a)</a:t>
            </a:r>
          </a:p>
          <a:p>
            <a:pPr marL="0" lvl="0" indent="0" algn="ctr">
              <a:lnSpc>
                <a:spcPts val="3079"/>
              </a:lnSpc>
              <a:spcBef>
                <a:spcPct val="0"/>
              </a:spcBef>
            </a:pPr>
            <a:endParaRPr lang="en-US" sz="2199" b="1" u="none" strike="noStrike">
              <a:solidFill>
                <a:srgbClr val="000000"/>
              </a:solidFill>
              <a:latin typeface="Arial MT Pro Bold"/>
              <a:ea typeface="Arial MT Pro Bold"/>
              <a:cs typeface="Arial MT Pro Bold"/>
              <a:sym typeface="Arial MT Pro Bold"/>
            </a:endParaRPr>
          </a:p>
          <a:p>
            <a:pPr marL="0" lvl="0" indent="0" algn="ctr">
              <a:lnSpc>
                <a:spcPts val="3079"/>
              </a:lnSpc>
              <a:spcBef>
                <a:spcPct val="0"/>
              </a:spcBef>
            </a:pPr>
            <a:r>
              <a:rPr lang="en-US" sz="2199" b="1" u="none" strike="noStrike">
                <a:solidFill>
                  <a:srgbClr val="000000"/>
                </a:solidFill>
                <a:latin typeface="Arial MT Pro Bold"/>
                <a:ea typeface="Arial MT Pro Bold"/>
                <a:cs typeface="Arial MT Pro Bold"/>
                <a:sym typeface="Arial MT Pro Bold"/>
              </a:rPr>
              <a:t>The General Medical Council, NHS Education for Scotland, Health Education and Improvement Wales, Northern Ireland Medical and Dental Training Agency and NHS England should take steps to ensure that those "lessons to be learned" which relate to clinical practice are incorporated in every doctor's training.</a:t>
            </a:r>
          </a:p>
        </p:txBody>
      </p:sp>
      <p:sp>
        <p:nvSpPr>
          <p:cNvPr id="7" name="TextBox 7"/>
          <p:cNvSpPr txBox="1"/>
          <p:nvPr/>
        </p:nvSpPr>
        <p:spPr>
          <a:xfrm>
            <a:off x="6019800" y="5893687"/>
            <a:ext cx="11239500" cy="2763520"/>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000000"/>
                </a:solidFill>
                <a:latin typeface="Arial MT Pro Bold"/>
                <a:ea typeface="Arial MT Pro Bold"/>
                <a:cs typeface="Arial MT Pro Bold"/>
                <a:sym typeface="Arial MT Pro Bold"/>
              </a:rPr>
              <a:t>Recommendation 7 — Patient Safety: Blood Transfusions (d)</a:t>
            </a:r>
          </a:p>
          <a:p>
            <a:pPr marL="0" lvl="0" indent="0" algn="ctr">
              <a:lnSpc>
                <a:spcPts val="3079"/>
              </a:lnSpc>
              <a:spcBef>
                <a:spcPct val="0"/>
              </a:spcBef>
            </a:pPr>
            <a:endParaRPr lang="en-US" sz="2199" b="1" u="none" strike="noStrike">
              <a:solidFill>
                <a:srgbClr val="000000"/>
              </a:solidFill>
              <a:latin typeface="Arial MT Pro Bold"/>
              <a:ea typeface="Arial MT Pro Bold"/>
              <a:cs typeface="Arial MT Pro Bold"/>
              <a:sym typeface="Arial MT Pro Bold"/>
            </a:endParaRPr>
          </a:p>
          <a:p>
            <a:pPr marL="0" lvl="0" indent="0" algn="ctr">
              <a:lnSpc>
                <a:spcPts val="3079"/>
              </a:lnSpc>
              <a:spcBef>
                <a:spcPct val="0"/>
              </a:spcBef>
            </a:pPr>
            <a:r>
              <a:rPr lang="en-US" sz="2199" b="1" u="none" strike="noStrike">
                <a:solidFill>
                  <a:srgbClr val="000000"/>
                </a:solidFill>
                <a:latin typeface="Arial MT Pro Bold"/>
                <a:ea typeface="Arial MT Pro Bold"/>
                <a:cs typeface="Arial MT Pro Bold"/>
                <a:sym typeface="Arial MT Pro Bold"/>
              </a:rPr>
              <a:t>Those bodies concerned with undergraduate and postgraduate training across the UK of those people who are, or intend to be, working in the NHS should ensure they are adequately trained in transfusion, that the standards by which sufficiency of training is measured are defined, and accountability for training in transfusion be defined.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433166" y="-344626"/>
            <a:ext cx="18966185" cy="12648075"/>
          </a:xfrm>
          <a:custGeom>
            <a:avLst/>
            <a:gdLst/>
            <a:ahLst/>
            <a:cxnLst/>
            <a:rect l="l" t="t" r="r" b="b"/>
            <a:pathLst>
              <a:path w="18966185" h="12648075">
                <a:moveTo>
                  <a:pt x="0" y="0"/>
                </a:moveTo>
                <a:lnTo>
                  <a:pt x="18966185" y="0"/>
                </a:lnTo>
                <a:lnTo>
                  <a:pt x="18966185" y="12648075"/>
                </a:lnTo>
                <a:lnTo>
                  <a:pt x="0" y="12648075"/>
                </a:lnTo>
                <a:lnTo>
                  <a:pt x="0" y="0"/>
                </a:lnTo>
                <a:close/>
              </a:path>
            </a:pathLst>
          </a:custGeom>
          <a:blipFill>
            <a:blip r:embed="rId3">
              <a:alphaModFix amt="31999"/>
            </a:blip>
            <a:stretch>
              <a:fillRect/>
            </a:stretch>
          </a:blipFill>
        </p:spPr>
        <p:txBody>
          <a:bodyPr/>
          <a:lstStyle/>
          <a:p>
            <a:endParaRPr lang="en-GB"/>
          </a:p>
        </p:txBody>
      </p:sp>
      <p:sp>
        <p:nvSpPr>
          <p:cNvPr id="3" name="Freeform 3"/>
          <p:cNvSpPr/>
          <p:nvPr/>
        </p:nvSpPr>
        <p:spPr>
          <a:xfrm>
            <a:off x="-240985" y="2014593"/>
            <a:ext cx="18288000" cy="7459980"/>
          </a:xfrm>
          <a:custGeom>
            <a:avLst/>
            <a:gdLst/>
            <a:ahLst/>
            <a:cxnLst/>
            <a:rect l="l" t="t" r="r" b="b"/>
            <a:pathLst>
              <a:path w="18288000" h="7459980">
                <a:moveTo>
                  <a:pt x="0" y="0"/>
                </a:moveTo>
                <a:lnTo>
                  <a:pt x="18288000" y="0"/>
                </a:lnTo>
                <a:lnTo>
                  <a:pt x="18288000" y="7459980"/>
                </a:lnTo>
                <a:lnTo>
                  <a:pt x="0" y="74599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18270" y="0"/>
            <a:ext cx="2383216" cy="791150"/>
          </a:xfrm>
          <a:custGeom>
            <a:avLst/>
            <a:gdLst/>
            <a:ahLst/>
            <a:cxnLst/>
            <a:rect l="l" t="t" r="r" b="b"/>
            <a:pathLst>
              <a:path w="2383216" h="791150">
                <a:moveTo>
                  <a:pt x="0" y="0"/>
                </a:moveTo>
                <a:lnTo>
                  <a:pt x="2383217" y="0"/>
                </a:lnTo>
                <a:lnTo>
                  <a:pt x="2383217" y="791150"/>
                </a:lnTo>
                <a:lnTo>
                  <a:pt x="0" y="791150"/>
                </a:lnTo>
                <a:lnTo>
                  <a:pt x="0" y="0"/>
                </a:lnTo>
                <a:close/>
              </a:path>
            </a:pathLst>
          </a:custGeom>
          <a:blipFill>
            <a:blip r:embed="rId5"/>
            <a:stretch>
              <a:fillRect/>
            </a:stretch>
          </a:blipFill>
        </p:spPr>
        <p:txBody>
          <a:bodyPr/>
          <a:lstStyle/>
          <a:p>
            <a:endParaRPr lang="en-GB"/>
          </a:p>
        </p:txBody>
      </p:sp>
      <p:sp>
        <p:nvSpPr>
          <p:cNvPr id="5" name="TextBox 5"/>
          <p:cNvSpPr txBox="1"/>
          <p:nvPr/>
        </p:nvSpPr>
        <p:spPr>
          <a:xfrm>
            <a:off x="15068550" y="3048000"/>
            <a:ext cx="1333500" cy="604520"/>
          </a:xfrm>
          <a:prstGeom prst="rect">
            <a:avLst/>
          </a:prstGeom>
        </p:spPr>
        <p:txBody>
          <a:bodyPr lIns="0" tIns="0" rIns="0" bIns="0" rtlCol="0" anchor="t">
            <a:spAutoFit/>
          </a:bodyPr>
          <a:lstStyle/>
          <a:p>
            <a:pPr marL="0" lvl="0" indent="0" algn="ctr">
              <a:lnSpc>
                <a:spcPts val="4480"/>
              </a:lnSpc>
              <a:spcBef>
                <a:spcPct val="0"/>
              </a:spcBef>
            </a:pPr>
            <a:r>
              <a:rPr lang="en-US" sz="3200" b="1">
                <a:solidFill>
                  <a:srgbClr val="FFFFFF"/>
                </a:solidFill>
                <a:latin typeface="Arial MT Pro Bold"/>
                <a:ea typeface="Arial MT Pro Bold"/>
                <a:cs typeface="Arial MT Pro Bold"/>
                <a:sym typeface="Arial MT Pro Bold"/>
              </a:rPr>
              <a:t>2025</a:t>
            </a:r>
          </a:p>
        </p:txBody>
      </p:sp>
      <p:sp>
        <p:nvSpPr>
          <p:cNvPr id="6" name="TextBox 6"/>
          <p:cNvSpPr txBox="1"/>
          <p:nvPr/>
        </p:nvSpPr>
        <p:spPr>
          <a:xfrm>
            <a:off x="14401800" y="6619875"/>
            <a:ext cx="2857500" cy="1082675"/>
          </a:xfrm>
          <a:prstGeom prst="rect">
            <a:avLst/>
          </a:prstGeom>
        </p:spPr>
        <p:txBody>
          <a:bodyPr lIns="0" tIns="0" rIns="0" bIns="0" rtlCol="0" anchor="t">
            <a:spAutoFit/>
          </a:bodyPr>
          <a:lstStyle/>
          <a:p>
            <a:pPr marL="0" lvl="0" indent="0" algn="ctr">
              <a:lnSpc>
                <a:spcPts val="2799"/>
              </a:lnSpc>
              <a:spcBef>
                <a:spcPct val="0"/>
              </a:spcBef>
            </a:pPr>
            <a:r>
              <a:rPr lang="en-US" sz="1999" b="1" u="none" strike="noStrike">
                <a:solidFill>
                  <a:srgbClr val="000000"/>
                </a:solidFill>
                <a:latin typeface="Arial MT Pro Bold"/>
                <a:ea typeface="Arial MT Pro Bold"/>
                <a:cs typeface="Arial MT Pro Bold"/>
                <a:sym typeface="Arial MT Pro Bold"/>
              </a:rPr>
              <a:t>Issue of the BHNOG Transfusion Education Strategy 2025-2027</a:t>
            </a:r>
          </a:p>
        </p:txBody>
      </p:sp>
      <p:sp>
        <p:nvSpPr>
          <p:cNvPr id="7" name="TextBox 7"/>
          <p:cNvSpPr txBox="1"/>
          <p:nvPr/>
        </p:nvSpPr>
        <p:spPr>
          <a:xfrm>
            <a:off x="638175" y="4257675"/>
            <a:ext cx="2857500" cy="730250"/>
          </a:xfrm>
          <a:prstGeom prst="rect">
            <a:avLst/>
          </a:prstGeom>
        </p:spPr>
        <p:txBody>
          <a:bodyPr lIns="0" tIns="0" rIns="0" bIns="0" rtlCol="0" anchor="t">
            <a:spAutoFit/>
          </a:bodyPr>
          <a:lstStyle/>
          <a:p>
            <a:pPr marL="0" lvl="0" indent="0" algn="ctr">
              <a:lnSpc>
                <a:spcPts val="2799"/>
              </a:lnSpc>
              <a:spcBef>
                <a:spcPct val="0"/>
              </a:spcBef>
            </a:pPr>
            <a:r>
              <a:rPr lang="en-US" sz="1999" b="1">
                <a:solidFill>
                  <a:srgbClr val="000000"/>
                </a:solidFill>
                <a:latin typeface="Arial MT Pro Bold"/>
                <a:ea typeface="Arial MT Pro Bold"/>
                <a:cs typeface="Arial MT Pro Bold"/>
                <a:sym typeface="Arial MT Pro Bold"/>
              </a:rPr>
              <a:t>NHS Wales Blood Health Plan 2024-2027 </a:t>
            </a:r>
          </a:p>
        </p:txBody>
      </p:sp>
      <p:sp>
        <p:nvSpPr>
          <p:cNvPr id="8" name="TextBox 8"/>
          <p:cNvSpPr txBox="1"/>
          <p:nvPr/>
        </p:nvSpPr>
        <p:spPr>
          <a:xfrm>
            <a:off x="1400175" y="7877175"/>
            <a:ext cx="1333500" cy="606484"/>
          </a:xfrm>
          <a:prstGeom prst="rect">
            <a:avLst/>
          </a:prstGeom>
        </p:spPr>
        <p:txBody>
          <a:bodyPr lIns="0" tIns="0" rIns="0" bIns="0" rtlCol="0" anchor="t">
            <a:spAutoFit/>
          </a:bodyPr>
          <a:lstStyle/>
          <a:p>
            <a:pPr marL="0" lvl="0" indent="0" algn="ctr">
              <a:lnSpc>
                <a:spcPts val="4480"/>
              </a:lnSpc>
              <a:spcBef>
                <a:spcPct val="0"/>
              </a:spcBef>
            </a:pPr>
            <a:r>
              <a:rPr lang="en-US" sz="3200" b="1" u="none" strike="noStrike">
                <a:solidFill>
                  <a:srgbClr val="FAFDFD"/>
                </a:solidFill>
                <a:latin typeface="Arial MT Pro Bold"/>
                <a:ea typeface="Arial MT Pro Bold"/>
                <a:cs typeface="Arial MT Pro Bold"/>
                <a:sym typeface="Arial MT Pro Bold"/>
              </a:rPr>
              <a:t>2024</a:t>
            </a:r>
          </a:p>
        </p:txBody>
      </p:sp>
      <p:sp>
        <p:nvSpPr>
          <p:cNvPr id="9" name="TextBox 9"/>
          <p:cNvSpPr txBox="1"/>
          <p:nvPr/>
        </p:nvSpPr>
        <p:spPr>
          <a:xfrm>
            <a:off x="5810250" y="4210050"/>
            <a:ext cx="1333500" cy="604520"/>
          </a:xfrm>
          <a:prstGeom prst="rect">
            <a:avLst/>
          </a:prstGeom>
        </p:spPr>
        <p:txBody>
          <a:bodyPr lIns="0" tIns="0" rIns="0" bIns="0" rtlCol="0" anchor="t">
            <a:spAutoFit/>
          </a:bodyPr>
          <a:lstStyle/>
          <a:p>
            <a:pPr marL="0" lvl="0" indent="0" algn="ctr">
              <a:lnSpc>
                <a:spcPts val="4480"/>
              </a:lnSpc>
              <a:spcBef>
                <a:spcPct val="0"/>
              </a:spcBef>
            </a:pPr>
            <a:r>
              <a:rPr lang="en-US" sz="3200" b="1" u="none" strike="noStrike">
                <a:solidFill>
                  <a:srgbClr val="FAFDFD"/>
                </a:solidFill>
                <a:latin typeface="Arial MT Pro Bold"/>
                <a:ea typeface="Arial MT Pro Bold"/>
                <a:cs typeface="Arial MT Pro Bold"/>
                <a:sym typeface="Arial MT Pro Bold"/>
              </a:rPr>
              <a:t>2024</a:t>
            </a:r>
          </a:p>
        </p:txBody>
      </p:sp>
      <p:sp>
        <p:nvSpPr>
          <p:cNvPr id="10" name="TextBox 10"/>
          <p:cNvSpPr txBox="1"/>
          <p:nvPr/>
        </p:nvSpPr>
        <p:spPr>
          <a:xfrm>
            <a:off x="5048250" y="2860040"/>
            <a:ext cx="2857500" cy="377825"/>
          </a:xfrm>
          <a:prstGeom prst="rect">
            <a:avLst/>
          </a:prstGeom>
        </p:spPr>
        <p:txBody>
          <a:bodyPr lIns="0" tIns="0" rIns="0" bIns="0" rtlCol="0" anchor="t">
            <a:spAutoFit/>
          </a:bodyPr>
          <a:lstStyle/>
          <a:p>
            <a:pPr marL="0" lvl="0" indent="0" algn="ctr">
              <a:lnSpc>
                <a:spcPts val="2799"/>
              </a:lnSpc>
              <a:spcBef>
                <a:spcPct val="0"/>
              </a:spcBef>
            </a:pPr>
            <a:r>
              <a:rPr lang="en-US" sz="1999" b="1">
                <a:solidFill>
                  <a:srgbClr val="000000"/>
                </a:solidFill>
                <a:latin typeface="Arial MT Pro Bold"/>
                <a:ea typeface="Arial MT Pro Bold"/>
                <a:cs typeface="Arial MT Pro Bold"/>
                <a:sym typeface="Arial MT Pro Bold"/>
              </a:rPr>
              <a:t>IBI report published.</a:t>
            </a:r>
          </a:p>
        </p:txBody>
      </p:sp>
      <p:sp>
        <p:nvSpPr>
          <p:cNvPr id="11" name="TextBox 11"/>
          <p:cNvSpPr txBox="1"/>
          <p:nvPr/>
        </p:nvSpPr>
        <p:spPr>
          <a:xfrm>
            <a:off x="10715625" y="6572250"/>
            <a:ext cx="1333500" cy="606484"/>
          </a:xfrm>
          <a:prstGeom prst="rect">
            <a:avLst/>
          </a:prstGeom>
        </p:spPr>
        <p:txBody>
          <a:bodyPr lIns="0" tIns="0" rIns="0" bIns="0" rtlCol="0" anchor="t">
            <a:spAutoFit/>
          </a:bodyPr>
          <a:lstStyle/>
          <a:p>
            <a:pPr marL="0" lvl="0" indent="0" algn="ctr">
              <a:lnSpc>
                <a:spcPts val="4480"/>
              </a:lnSpc>
              <a:spcBef>
                <a:spcPct val="0"/>
              </a:spcBef>
            </a:pPr>
            <a:r>
              <a:rPr lang="en-US" sz="3200" b="1">
                <a:solidFill>
                  <a:srgbClr val="FAFDFD"/>
                </a:solidFill>
                <a:latin typeface="Arial MT Pro Bold"/>
                <a:ea typeface="Arial MT Pro Bold"/>
                <a:cs typeface="Arial MT Pro Bold"/>
                <a:sym typeface="Arial MT Pro Bold"/>
              </a:rPr>
              <a:t>2025</a:t>
            </a:r>
          </a:p>
        </p:txBody>
      </p:sp>
      <p:sp>
        <p:nvSpPr>
          <p:cNvPr id="12" name="TextBox 12"/>
          <p:cNvSpPr txBox="1"/>
          <p:nvPr/>
        </p:nvSpPr>
        <p:spPr>
          <a:xfrm>
            <a:off x="2857500" y="695325"/>
            <a:ext cx="12573000" cy="840740"/>
          </a:xfrm>
          <a:prstGeom prst="rect">
            <a:avLst/>
          </a:prstGeom>
        </p:spPr>
        <p:txBody>
          <a:bodyPr lIns="0" tIns="0" rIns="0" bIns="0" rtlCol="0" anchor="t">
            <a:spAutoFit/>
          </a:bodyPr>
          <a:lstStyle/>
          <a:p>
            <a:pPr marL="0" lvl="0" indent="0" algn="ctr">
              <a:lnSpc>
                <a:spcPts val="6160"/>
              </a:lnSpc>
              <a:spcBef>
                <a:spcPct val="0"/>
              </a:spcBef>
            </a:pPr>
            <a:r>
              <a:rPr lang="en-US" sz="4400" b="1" u="none" strike="noStrike">
                <a:solidFill>
                  <a:srgbClr val="000000"/>
                </a:solidFill>
                <a:latin typeface="Arial MT Pro Bold"/>
                <a:ea typeface="Arial MT Pro Bold"/>
                <a:cs typeface="Arial MT Pro Bold"/>
                <a:sym typeface="Arial MT Pro Bold"/>
              </a:rPr>
              <a:t> Responding to the IBI Recommendations</a:t>
            </a:r>
          </a:p>
        </p:txBody>
      </p:sp>
      <p:sp>
        <p:nvSpPr>
          <p:cNvPr id="13" name="TextBox 13"/>
          <p:cNvSpPr txBox="1"/>
          <p:nvPr/>
        </p:nvSpPr>
        <p:spPr>
          <a:xfrm>
            <a:off x="9953625" y="8407459"/>
            <a:ext cx="2857500" cy="377825"/>
          </a:xfrm>
          <a:prstGeom prst="rect">
            <a:avLst/>
          </a:prstGeom>
        </p:spPr>
        <p:txBody>
          <a:bodyPr lIns="0" tIns="0" rIns="0" bIns="0" rtlCol="0" anchor="t">
            <a:spAutoFit/>
          </a:bodyPr>
          <a:lstStyle/>
          <a:p>
            <a:pPr marL="0" lvl="0" indent="0" algn="ctr">
              <a:lnSpc>
                <a:spcPts val="2799"/>
              </a:lnSpc>
              <a:spcBef>
                <a:spcPct val="0"/>
              </a:spcBef>
            </a:pPr>
            <a:r>
              <a:rPr lang="en-US" sz="1999" b="1">
                <a:solidFill>
                  <a:srgbClr val="000000"/>
                </a:solidFill>
                <a:latin typeface="Arial MT Pro Bold"/>
                <a:ea typeface="Arial MT Pro Bold"/>
                <a:cs typeface="Arial MT Pro Bold"/>
                <a:sym typeface="Arial MT Pro Bold"/>
              </a:rPr>
              <a:t>Revised ESG ToR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09085" y="-458699"/>
            <a:ext cx="18397085" cy="11571687"/>
          </a:xfrm>
          <a:custGeom>
            <a:avLst/>
            <a:gdLst/>
            <a:ahLst/>
            <a:cxnLst/>
            <a:rect l="l" t="t" r="r" b="b"/>
            <a:pathLst>
              <a:path w="18397085" h="11571687">
                <a:moveTo>
                  <a:pt x="0" y="0"/>
                </a:moveTo>
                <a:lnTo>
                  <a:pt x="18397085" y="0"/>
                </a:lnTo>
                <a:lnTo>
                  <a:pt x="18397085" y="11571687"/>
                </a:lnTo>
                <a:lnTo>
                  <a:pt x="0" y="11571687"/>
                </a:lnTo>
                <a:lnTo>
                  <a:pt x="0" y="0"/>
                </a:lnTo>
                <a:close/>
              </a:path>
            </a:pathLst>
          </a:custGeom>
          <a:blipFill>
            <a:blip r:embed="rId3">
              <a:alphaModFix amt="40000"/>
            </a:blip>
            <a:stretch>
              <a:fillRect t="-2961" b="-2961"/>
            </a:stretch>
          </a:blipFill>
        </p:spPr>
        <p:txBody>
          <a:bodyPr/>
          <a:lstStyle/>
          <a:p>
            <a:endParaRPr lang="en-GB"/>
          </a:p>
        </p:txBody>
      </p:sp>
      <p:sp>
        <p:nvSpPr>
          <p:cNvPr id="3" name="Freeform 3"/>
          <p:cNvSpPr/>
          <p:nvPr/>
        </p:nvSpPr>
        <p:spPr>
          <a:xfrm>
            <a:off x="0" y="0"/>
            <a:ext cx="3798129" cy="1559232"/>
          </a:xfrm>
          <a:custGeom>
            <a:avLst/>
            <a:gdLst/>
            <a:ahLst/>
            <a:cxnLst/>
            <a:rect l="l" t="t" r="r" b="b"/>
            <a:pathLst>
              <a:path w="3798129" h="1559232">
                <a:moveTo>
                  <a:pt x="0" y="0"/>
                </a:moveTo>
                <a:lnTo>
                  <a:pt x="3798129" y="0"/>
                </a:lnTo>
                <a:lnTo>
                  <a:pt x="3798129" y="1559232"/>
                </a:lnTo>
                <a:lnTo>
                  <a:pt x="0" y="1559232"/>
                </a:lnTo>
                <a:lnTo>
                  <a:pt x="0" y="0"/>
                </a:lnTo>
                <a:close/>
              </a:path>
            </a:pathLst>
          </a:custGeom>
          <a:blipFill>
            <a:blip r:embed="rId4"/>
            <a:stretch>
              <a:fillRect/>
            </a:stretch>
          </a:blipFill>
        </p:spPr>
        <p:txBody>
          <a:bodyPr/>
          <a:lstStyle/>
          <a:p>
            <a:endParaRPr lang="en-GB"/>
          </a:p>
        </p:txBody>
      </p:sp>
      <p:grpSp>
        <p:nvGrpSpPr>
          <p:cNvPr id="4" name="Group 4"/>
          <p:cNvGrpSpPr/>
          <p:nvPr/>
        </p:nvGrpSpPr>
        <p:grpSpPr>
          <a:xfrm>
            <a:off x="-755745" y="5702461"/>
            <a:ext cx="10018463" cy="9385539"/>
            <a:chOff x="0" y="0"/>
            <a:chExt cx="754596" cy="706924"/>
          </a:xfrm>
        </p:grpSpPr>
        <p:sp>
          <p:nvSpPr>
            <p:cNvPr id="5" name="Freeform 5"/>
            <p:cNvSpPr/>
            <p:nvPr/>
          </p:nvSpPr>
          <p:spPr>
            <a:xfrm>
              <a:off x="0" y="0"/>
              <a:ext cx="754596" cy="706924"/>
            </a:xfrm>
            <a:custGeom>
              <a:avLst/>
              <a:gdLst/>
              <a:ahLst/>
              <a:cxnLst/>
              <a:rect l="l" t="t" r="r" b="b"/>
              <a:pathLst>
                <a:path w="754596" h="706924">
                  <a:moveTo>
                    <a:pt x="251668" y="19070"/>
                  </a:moveTo>
                  <a:cubicBezTo>
                    <a:pt x="290229" y="7556"/>
                    <a:pt x="334335" y="0"/>
                    <a:pt x="377501" y="0"/>
                  </a:cubicBezTo>
                  <a:cubicBezTo>
                    <a:pt x="420668" y="0"/>
                    <a:pt x="462206" y="6476"/>
                    <a:pt x="500484" y="17990"/>
                  </a:cubicBezTo>
                  <a:cubicBezTo>
                    <a:pt x="501300" y="18350"/>
                    <a:pt x="502114" y="18350"/>
                    <a:pt x="502928" y="18710"/>
                  </a:cubicBezTo>
                  <a:cubicBezTo>
                    <a:pt x="646680" y="64765"/>
                    <a:pt x="752560" y="186379"/>
                    <a:pt x="754596" y="326150"/>
                  </a:cubicBezTo>
                  <a:lnTo>
                    <a:pt x="754596" y="706924"/>
                  </a:lnTo>
                  <a:lnTo>
                    <a:pt x="0" y="706924"/>
                  </a:lnTo>
                  <a:lnTo>
                    <a:pt x="0" y="326433"/>
                  </a:lnTo>
                  <a:cubicBezTo>
                    <a:pt x="2036" y="185660"/>
                    <a:pt x="106287" y="64045"/>
                    <a:pt x="251668" y="19070"/>
                  </a:cubicBezTo>
                  <a:close/>
                </a:path>
              </a:pathLst>
            </a:custGeom>
            <a:solidFill>
              <a:srgbClr val="467E85">
                <a:alpha val="76863"/>
              </a:srgbClr>
            </a:solidFill>
          </p:spPr>
          <p:txBody>
            <a:bodyPr/>
            <a:lstStyle/>
            <a:p>
              <a:endParaRPr lang="en-GB"/>
            </a:p>
          </p:txBody>
        </p:sp>
        <p:sp>
          <p:nvSpPr>
            <p:cNvPr id="6" name="TextBox 6"/>
            <p:cNvSpPr txBox="1"/>
            <p:nvPr/>
          </p:nvSpPr>
          <p:spPr>
            <a:xfrm>
              <a:off x="0" y="50800"/>
              <a:ext cx="754596" cy="656124"/>
            </a:xfrm>
            <a:prstGeom prst="rect">
              <a:avLst/>
            </a:prstGeom>
          </p:spPr>
          <p:txBody>
            <a:bodyPr lIns="1091778" tIns="1091778" rIns="1091778" bIns="1091778" rtlCol="0" anchor="ctr"/>
            <a:lstStyle/>
            <a:p>
              <a:pPr algn="ctr">
                <a:lnSpc>
                  <a:spcPts val="2659"/>
                </a:lnSpc>
              </a:pPr>
              <a:endParaRPr/>
            </a:p>
          </p:txBody>
        </p:sp>
      </p:grpSp>
      <p:sp>
        <p:nvSpPr>
          <p:cNvPr id="7" name="TextBox 7"/>
          <p:cNvSpPr txBox="1"/>
          <p:nvPr/>
        </p:nvSpPr>
        <p:spPr>
          <a:xfrm>
            <a:off x="623320" y="9419106"/>
            <a:ext cx="6349618" cy="633730"/>
          </a:xfrm>
          <a:prstGeom prst="rect">
            <a:avLst/>
          </a:prstGeom>
        </p:spPr>
        <p:txBody>
          <a:bodyPr lIns="0" tIns="0" rIns="0" bIns="0" rtlCol="0" anchor="t">
            <a:spAutoFit/>
          </a:bodyPr>
          <a:lstStyle/>
          <a:p>
            <a:pPr algn="ctr">
              <a:lnSpc>
                <a:spcPts val="2360"/>
              </a:lnSpc>
            </a:pPr>
            <a:r>
              <a:rPr lang="en-US" sz="2000" i="1" spc="-98">
                <a:solidFill>
                  <a:srgbClr val="FAFDFD"/>
                </a:solidFill>
                <a:latin typeface="Arial MT Pro Italics"/>
                <a:ea typeface="Arial MT Pro Italics"/>
                <a:cs typeface="Arial MT Pro Italics"/>
                <a:sym typeface="Arial MT Pro Italics"/>
              </a:rPr>
              <a:t>Produced on behalf of the Blood Health National Oversight Group (BHNOG)</a:t>
            </a:r>
          </a:p>
        </p:txBody>
      </p:sp>
      <p:sp>
        <p:nvSpPr>
          <p:cNvPr id="8" name="TextBox 8"/>
          <p:cNvSpPr txBox="1"/>
          <p:nvPr/>
        </p:nvSpPr>
        <p:spPr>
          <a:xfrm>
            <a:off x="340873" y="6613434"/>
            <a:ext cx="6914513" cy="2180590"/>
          </a:xfrm>
          <a:prstGeom prst="rect">
            <a:avLst/>
          </a:prstGeom>
        </p:spPr>
        <p:txBody>
          <a:bodyPr lIns="0" tIns="0" rIns="0" bIns="0" rtlCol="0" anchor="t">
            <a:spAutoFit/>
          </a:bodyPr>
          <a:lstStyle/>
          <a:p>
            <a:pPr algn="ctr">
              <a:lnSpc>
                <a:spcPts val="4956"/>
              </a:lnSpc>
            </a:pPr>
            <a:r>
              <a:rPr lang="en-US" sz="4200" b="1" spc="-205">
                <a:solidFill>
                  <a:srgbClr val="FAFDFD"/>
                </a:solidFill>
                <a:latin typeface="Arial MT Pro Bold"/>
                <a:ea typeface="Arial MT Pro Bold"/>
                <a:cs typeface="Arial MT Pro Bold"/>
                <a:sym typeface="Arial MT Pro Bold"/>
              </a:rPr>
              <a:t>BHNOG Transfusion Education Strategy</a:t>
            </a:r>
          </a:p>
          <a:p>
            <a:pPr algn="ctr">
              <a:lnSpc>
                <a:spcPts val="3304"/>
              </a:lnSpc>
            </a:pPr>
            <a:r>
              <a:rPr lang="en-US" sz="2800" b="1" spc="-137">
                <a:solidFill>
                  <a:srgbClr val="FAFDFD"/>
                </a:solidFill>
                <a:latin typeface="Arial MT Pro Bold"/>
                <a:ea typeface="Arial MT Pro Bold"/>
                <a:cs typeface="Arial MT Pro Bold"/>
                <a:sym typeface="Arial MT Pro Bold"/>
              </a:rPr>
              <a:t> </a:t>
            </a:r>
          </a:p>
          <a:p>
            <a:pPr algn="ctr">
              <a:lnSpc>
                <a:spcPts val="3304"/>
              </a:lnSpc>
            </a:pPr>
            <a:r>
              <a:rPr lang="en-US" sz="2800" b="1" i="1" spc="-137">
                <a:solidFill>
                  <a:srgbClr val="FAFDFD"/>
                </a:solidFill>
                <a:latin typeface="Arial MT Pro Bold Italics"/>
                <a:ea typeface="Arial MT Pro Bold Italics"/>
                <a:cs typeface="Arial MT Pro Bold Italics"/>
                <a:sym typeface="Arial MT Pro Bold Italics"/>
              </a:rPr>
              <a:t>2025 - 2028</a:t>
            </a:r>
          </a:p>
        </p:txBody>
      </p:sp>
      <p:grpSp>
        <p:nvGrpSpPr>
          <p:cNvPr id="17" name="Group 16">
            <a:extLst>
              <a:ext uri="{FF2B5EF4-FFF2-40B4-BE49-F238E27FC236}">
                <a16:creationId xmlns:a16="http://schemas.microsoft.com/office/drawing/2014/main" id="{2F800A45-A7B3-C6B0-1CDE-EC96629F05C7}"/>
              </a:ext>
            </a:extLst>
          </p:cNvPr>
          <p:cNvGrpSpPr/>
          <p:nvPr/>
        </p:nvGrpSpPr>
        <p:grpSpPr>
          <a:xfrm>
            <a:off x="6927828" y="231577"/>
            <a:ext cx="10533734" cy="4494306"/>
            <a:chOff x="6927828" y="231577"/>
            <a:chExt cx="10533734" cy="4494306"/>
          </a:xfrm>
        </p:grpSpPr>
        <p:grpSp>
          <p:nvGrpSpPr>
            <p:cNvPr id="9" name="Group 9"/>
            <p:cNvGrpSpPr/>
            <p:nvPr/>
          </p:nvGrpSpPr>
          <p:grpSpPr>
            <a:xfrm>
              <a:off x="6927828" y="231577"/>
              <a:ext cx="10533734" cy="4494305"/>
              <a:chOff x="0" y="0"/>
              <a:chExt cx="14044978" cy="5992407"/>
            </a:xfrm>
          </p:grpSpPr>
          <p:sp>
            <p:nvSpPr>
              <p:cNvPr id="10" name="Freeform 10"/>
              <p:cNvSpPr/>
              <p:nvPr/>
            </p:nvSpPr>
            <p:spPr>
              <a:xfrm>
                <a:off x="0" y="0"/>
                <a:ext cx="14044978" cy="5992407"/>
              </a:xfrm>
              <a:custGeom>
                <a:avLst/>
                <a:gdLst/>
                <a:ahLst/>
                <a:cxnLst/>
                <a:rect l="l" t="t" r="r" b="b"/>
                <a:pathLst>
                  <a:path w="14044978" h="5992407">
                    <a:moveTo>
                      <a:pt x="381221" y="0"/>
                    </a:moveTo>
                    <a:lnTo>
                      <a:pt x="13663758" y="0"/>
                    </a:lnTo>
                    <a:cubicBezTo>
                      <a:pt x="13874300" y="0"/>
                      <a:pt x="14044978" y="268289"/>
                      <a:pt x="14044978" y="599241"/>
                    </a:cubicBezTo>
                    <a:lnTo>
                      <a:pt x="14044978" y="5393167"/>
                    </a:lnTo>
                    <a:cubicBezTo>
                      <a:pt x="14044978" y="5724118"/>
                      <a:pt x="13874300" y="5992407"/>
                      <a:pt x="13663758" y="5992407"/>
                    </a:cubicBezTo>
                    <a:lnTo>
                      <a:pt x="381221" y="5992407"/>
                    </a:lnTo>
                    <a:cubicBezTo>
                      <a:pt x="170678" y="5992407"/>
                      <a:pt x="0" y="5724118"/>
                      <a:pt x="0" y="5393167"/>
                    </a:cubicBezTo>
                    <a:lnTo>
                      <a:pt x="0" y="599241"/>
                    </a:lnTo>
                    <a:cubicBezTo>
                      <a:pt x="0" y="268289"/>
                      <a:pt x="170678" y="0"/>
                      <a:pt x="381221" y="0"/>
                    </a:cubicBezTo>
                    <a:close/>
                  </a:path>
                </a:pathLst>
              </a:custGeom>
              <a:solidFill>
                <a:srgbClr val="951333">
                  <a:alpha val="74902"/>
                </a:srgbClr>
              </a:solidFill>
            </p:spPr>
            <p:txBody>
              <a:bodyPr/>
              <a:lstStyle/>
              <a:p>
                <a:endParaRPr lang="en-GB"/>
              </a:p>
            </p:txBody>
          </p:sp>
          <p:sp>
            <p:nvSpPr>
              <p:cNvPr id="11" name="TextBox 11"/>
              <p:cNvSpPr txBox="1"/>
              <p:nvPr/>
            </p:nvSpPr>
            <p:spPr>
              <a:xfrm>
                <a:off x="0" y="-38100"/>
                <a:ext cx="14044978" cy="6030507"/>
              </a:xfrm>
              <a:prstGeom prst="rect">
                <a:avLst/>
              </a:prstGeom>
            </p:spPr>
            <p:txBody>
              <a:bodyPr lIns="50800" tIns="50800" rIns="50800" bIns="50800" rtlCol="0" anchor="ctr"/>
              <a:lstStyle/>
              <a:p>
                <a:pPr algn="l">
                  <a:lnSpc>
                    <a:spcPts val="1679"/>
                  </a:lnSpc>
                </a:pPr>
                <a:endParaRPr/>
              </a:p>
            </p:txBody>
          </p:sp>
        </p:grpSp>
        <p:sp>
          <p:nvSpPr>
            <p:cNvPr id="12" name="TextBox 12"/>
            <p:cNvSpPr txBox="1"/>
            <p:nvPr/>
          </p:nvSpPr>
          <p:spPr>
            <a:xfrm>
              <a:off x="7830490" y="665316"/>
              <a:ext cx="8728410" cy="4060567"/>
            </a:xfrm>
            <a:prstGeom prst="rect">
              <a:avLst/>
            </a:prstGeom>
          </p:spPr>
          <p:txBody>
            <a:bodyPr lIns="0" tIns="0" rIns="0" bIns="0" rtlCol="0" anchor="t">
              <a:spAutoFit/>
            </a:bodyPr>
            <a:lstStyle/>
            <a:p>
              <a:pPr marL="0" lvl="0" indent="0" algn="ctr">
                <a:lnSpc>
                  <a:spcPts val="3934"/>
                </a:lnSpc>
                <a:spcBef>
                  <a:spcPct val="0"/>
                </a:spcBef>
              </a:pPr>
              <a:r>
                <a:rPr lang="en-US" sz="2810" b="1" u="none" strike="noStrike" dirty="0">
                  <a:solidFill>
                    <a:srgbClr val="FFFFFF"/>
                  </a:solidFill>
                  <a:latin typeface="Arial MT Pro Bold"/>
                  <a:ea typeface="Arial MT Pro Bold"/>
                  <a:cs typeface="Arial MT Pro Bold"/>
                  <a:sym typeface="Arial MT Pro Bold"/>
                </a:rPr>
                <a:t>Strategy Focus</a:t>
              </a:r>
            </a:p>
            <a:p>
              <a:pPr marL="0" lvl="0" indent="0" algn="ctr">
                <a:lnSpc>
                  <a:spcPts val="3094"/>
                </a:lnSpc>
                <a:spcBef>
                  <a:spcPct val="0"/>
                </a:spcBef>
              </a:pPr>
              <a:endParaRPr lang="en-US" sz="2810" b="1" u="none" strike="noStrike" dirty="0">
                <a:solidFill>
                  <a:srgbClr val="FFFFFF"/>
                </a:solidFill>
                <a:latin typeface="Arial MT Pro Bold"/>
                <a:ea typeface="Arial MT Pro Bold"/>
                <a:cs typeface="Arial MT Pro Bold"/>
                <a:sym typeface="Arial MT Pro Bold"/>
              </a:endParaRPr>
            </a:p>
            <a:p>
              <a:pPr marL="0" lvl="0" indent="0" algn="ctr">
                <a:lnSpc>
                  <a:spcPts val="3094"/>
                </a:lnSpc>
                <a:spcBef>
                  <a:spcPct val="0"/>
                </a:spcBef>
              </a:pPr>
              <a:r>
                <a:rPr lang="en-US" sz="2210" b="1" u="none" strike="noStrike" dirty="0">
                  <a:solidFill>
                    <a:srgbClr val="FFFFFF"/>
                  </a:solidFill>
                  <a:latin typeface="Arial MT Pro Bold"/>
                  <a:ea typeface="Arial MT Pro Bold"/>
                  <a:cs typeface="Arial MT Pro Bold"/>
                  <a:sym typeface="Arial MT Pro Bold"/>
                </a:rPr>
                <a:t>Ensure EQUITABLE transfusion education and ensure appropriate delivery of transfusion education across Wales</a:t>
              </a:r>
            </a:p>
            <a:p>
              <a:pPr marL="0" lvl="0" indent="0" algn="ctr">
                <a:lnSpc>
                  <a:spcPts val="3094"/>
                </a:lnSpc>
                <a:spcBef>
                  <a:spcPct val="0"/>
                </a:spcBef>
              </a:pPr>
              <a:endParaRPr lang="en-US" sz="2210" b="1" u="none" strike="noStrike" dirty="0">
                <a:solidFill>
                  <a:srgbClr val="FFFFFF"/>
                </a:solidFill>
                <a:latin typeface="Arial MT Pro Bold"/>
                <a:ea typeface="Arial MT Pro Bold"/>
                <a:cs typeface="Arial MT Pro Bold"/>
                <a:sym typeface="Arial MT Pro Bold"/>
              </a:endParaRPr>
            </a:p>
            <a:p>
              <a:pPr marL="0" lvl="0" indent="0" algn="ctr">
                <a:lnSpc>
                  <a:spcPts val="3094"/>
                </a:lnSpc>
                <a:spcBef>
                  <a:spcPct val="0"/>
                </a:spcBef>
              </a:pPr>
              <a:r>
                <a:rPr lang="en-US" sz="2210" b="1" u="none" strike="noStrike" dirty="0">
                  <a:solidFill>
                    <a:srgbClr val="FFFFFF"/>
                  </a:solidFill>
                  <a:latin typeface="Arial MT Pro Bold"/>
                  <a:ea typeface="Arial MT Pro Bold"/>
                  <a:cs typeface="Arial MT Pro Bold"/>
                  <a:sym typeface="Arial MT Pro Bold"/>
                </a:rPr>
                <a:t>Shaped through COLLABORATION with key stakeholders</a:t>
              </a:r>
            </a:p>
            <a:p>
              <a:pPr marL="0" lvl="0" indent="0" algn="ctr">
                <a:lnSpc>
                  <a:spcPts val="3094"/>
                </a:lnSpc>
                <a:spcBef>
                  <a:spcPct val="0"/>
                </a:spcBef>
              </a:pPr>
              <a:endParaRPr lang="en-US" sz="2210" b="1" u="none" strike="noStrike" dirty="0">
                <a:solidFill>
                  <a:srgbClr val="FFFFFF"/>
                </a:solidFill>
                <a:latin typeface="Arial MT Pro Bold"/>
                <a:ea typeface="Arial MT Pro Bold"/>
                <a:cs typeface="Arial MT Pro Bold"/>
                <a:sym typeface="Arial MT Pro Bold"/>
              </a:endParaRPr>
            </a:p>
            <a:p>
              <a:pPr marL="0" lvl="0" indent="0" algn="ctr">
                <a:lnSpc>
                  <a:spcPts val="3094"/>
                </a:lnSpc>
                <a:spcBef>
                  <a:spcPct val="0"/>
                </a:spcBef>
              </a:pPr>
              <a:r>
                <a:rPr lang="en-US" sz="2210" b="1" u="none" strike="noStrike" dirty="0">
                  <a:solidFill>
                    <a:srgbClr val="FFFFFF"/>
                  </a:solidFill>
                  <a:latin typeface="Arial MT Pro Bold"/>
                  <a:ea typeface="Arial MT Pro Bold"/>
                  <a:cs typeface="Arial MT Pro Bold"/>
                  <a:sym typeface="Arial MT Pro Bold"/>
                </a:rPr>
                <a:t>Reflecting SHARED VALUES and collective aspirations for transfusion education in Wales. </a:t>
              </a:r>
            </a:p>
            <a:p>
              <a:pPr marL="0" lvl="0" indent="0" algn="l">
                <a:lnSpc>
                  <a:spcPts val="3094"/>
                </a:lnSpc>
                <a:spcBef>
                  <a:spcPct val="0"/>
                </a:spcBef>
              </a:pPr>
              <a:endParaRPr lang="en-US" sz="2210" b="1" u="none" strike="noStrike" dirty="0">
                <a:solidFill>
                  <a:srgbClr val="FFFFFF"/>
                </a:solidFill>
                <a:latin typeface="Arial MT Pro Bold"/>
                <a:ea typeface="Arial MT Pro Bold"/>
                <a:cs typeface="Arial MT Pro Bold"/>
                <a:sym typeface="Arial MT Pro Bold"/>
              </a:endParaRPr>
            </a:p>
          </p:txBody>
        </p:sp>
      </p:grpSp>
      <p:grpSp>
        <p:nvGrpSpPr>
          <p:cNvPr id="18" name="Group 17">
            <a:extLst>
              <a:ext uri="{FF2B5EF4-FFF2-40B4-BE49-F238E27FC236}">
                <a16:creationId xmlns:a16="http://schemas.microsoft.com/office/drawing/2014/main" id="{EDE30142-D916-A199-878A-CF55040163A0}"/>
              </a:ext>
            </a:extLst>
          </p:cNvPr>
          <p:cNvGrpSpPr/>
          <p:nvPr/>
        </p:nvGrpSpPr>
        <p:grpSpPr>
          <a:xfrm>
            <a:off x="7325641" y="5702461"/>
            <a:ext cx="10533734" cy="3754746"/>
            <a:chOff x="7325641" y="5702461"/>
            <a:chExt cx="10533734" cy="3754746"/>
          </a:xfrm>
        </p:grpSpPr>
        <p:grpSp>
          <p:nvGrpSpPr>
            <p:cNvPr id="13" name="Group 13"/>
            <p:cNvGrpSpPr/>
            <p:nvPr/>
          </p:nvGrpSpPr>
          <p:grpSpPr>
            <a:xfrm>
              <a:off x="7325641" y="5702461"/>
              <a:ext cx="10533734" cy="3754746"/>
              <a:chOff x="0" y="0"/>
              <a:chExt cx="14044978" cy="5006327"/>
            </a:xfrm>
          </p:grpSpPr>
          <p:sp>
            <p:nvSpPr>
              <p:cNvPr id="14" name="Freeform 14"/>
              <p:cNvSpPr/>
              <p:nvPr/>
            </p:nvSpPr>
            <p:spPr>
              <a:xfrm>
                <a:off x="0" y="0"/>
                <a:ext cx="14044978" cy="5006327"/>
              </a:xfrm>
              <a:custGeom>
                <a:avLst/>
                <a:gdLst/>
                <a:ahLst/>
                <a:cxnLst/>
                <a:rect l="l" t="t" r="r" b="b"/>
                <a:pathLst>
                  <a:path w="14044978" h="5006327">
                    <a:moveTo>
                      <a:pt x="381221" y="0"/>
                    </a:moveTo>
                    <a:lnTo>
                      <a:pt x="13663758" y="0"/>
                    </a:lnTo>
                    <a:cubicBezTo>
                      <a:pt x="13874300" y="0"/>
                      <a:pt x="14044978" y="224141"/>
                      <a:pt x="14044978" y="500633"/>
                    </a:cubicBezTo>
                    <a:lnTo>
                      <a:pt x="14044978" y="4505695"/>
                    </a:lnTo>
                    <a:cubicBezTo>
                      <a:pt x="14044978" y="4782186"/>
                      <a:pt x="13874300" y="5006327"/>
                      <a:pt x="13663758" y="5006327"/>
                    </a:cubicBezTo>
                    <a:lnTo>
                      <a:pt x="381221" y="5006327"/>
                    </a:lnTo>
                    <a:cubicBezTo>
                      <a:pt x="170678" y="5006327"/>
                      <a:pt x="0" y="4782186"/>
                      <a:pt x="0" y="4505695"/>
                    </a:cubicBezTo>
                    <a:lnTo>
                      <a:pt x="0" y="500633"/>
                    </a:lnTo>
                    <a:cubicBezTo>
                      <a:pt x="0" y="224141"/>
                      <a:pt x="170678" y="0"/>
                      <a:pt x="381221" y="0"/>
                    </a:cubicBezTo>
                    <a:close/>
                  </a:path>
                </a:pathLst>
              </a:custGeom>
              <a:solidFill>
                <a:srgbClr val="951333">
                  <a:alpha val="74902"/>
                </a:srgbClr>
              </a:solidFill>
            </p:spPr>
            <p:txBody>
              <a:bodyPr/>
              <a:lstStyle/>
              <a:p>
                <a:endParaRPr lang="en-GB"/>
              </a:p>
            </p:txBody>
          </p:sp>
          <p:sp>
            <p:nvSpPr>
              <p:cNvPr id="15" name="TextBox 15"/>
              <p:cNvSpPr txBox="1"/>
              <p:nvPr/>
            </p:nvSpPr>
            <p:spPr>
              <a:xfrm>
                <a:off x="0" y="-38100"/>
                <a:ext cx="14044978" cy="5044427"/>
              </a:xfrm>
              <a:prstGeom prst="rect">
                <a:avLst/>
              </a:prstGeom>
            </p:spPr>
            <p:txBody>
              <a:bodyPr lIns="50800" tIns="50800" rIns="50800" bIns="50800" rtlCol="0" anchor="ctr"/>
              <a:lstStyle/>
              <a:p>
                <a:pPr algn="l">
                  <a:lnSpc>
                    <a:spcPts val="1679"/>
                  </a:lnSpc>
                </a:pPr>
                <a:endParaRPr/>
              </a:p>
            </p:txBody>
          </p:sp>
        </p:grpSp>
        <p:sp>
          <p:nvSpPr>
            <p:cNvPr id="16" name="TextBox 16"/>
            <p:cNvSpPr txBox="1"/>
            <p:nvPr/>
          </p:nvSpPr>
          <p:spPr>
            <a:xfrm>
              <a:off x="7830490" y="5790763"/>
              <a:ext cx="8728410" cy="3043205"/>
            </a:xfrm>
            <a:prstGeom prst="rect">
              <a:avLst/>
            </a:prstGeom>
          </p:spPr>
          <p:txBody>
            <a:bodyPr lIns="0" tIns="0" rIns="0" bIns="0" rtlCol="0" anchor="t">
              <a:spAutoFit/>
            </a:bodyPr>
            <a:lstStyle/>
            <a:p>
              <a:pPr marL="0" lvl="0" indent="0" algn="l">
                <a:lnSpc>
                  <a:spcPts val="3934"/>
                </a:lnSpc>
                <a:spcBef>
                  <a:spcPct val="0"/>
                </a:spcBef>
              </a:pPr>
              <a:endParaRPr dirty="0"/>
            </a:p>
            <a:p>
              <a:pPr marL="0" lvl="0" indent="0" algn="ctr">
                <a:lnSpc>
                  <a:spcPts val="4494"/>
                </a:lnSpc>
                <a:spcBef>
                  <a:spcPct val="0"/>
                </a:spcBef>
              </a:pPr>
              <a:r>
                <a:rPr lang="en-US" sz="3210" b="1" u="none" strike="noStrike" dirty="0">
                  <a:solidFill>
                    <a:srgbClr val="FFFFFF"/>
                  </a:solidFill>
                  <a:latin typeface="Arial MT Pro Bold"/>
                  <a:ea typeface="Arial MT Pro Bold"/>
                  <a:cs typeface="Arial MT Pro Bold"/>
                  <a:sym typeface="Arial MT Pro Bold"/>
                </a:rPr>
                <a:t>Bold vision</a:t>
              </a:r>
            </a:p>
            <a:p>
              <a:pPr marL="0" lvl="0" indent="0" algn="l">
                <a:lnSpc>
                  <a:spcPts val="3094"/>
                </a:lnSpc>
                <a:spcBef>
                  <a:spcPct val="0"/>
                </a:spcBef>
              </a:pPr>
              <a:endParaRPr lang="en-US" sz="3210" b="1" u="none" strike="noStrike" dirty="0">
                <a:solidFill>
                  <a:srgbClr val="FFFFFF"/>
                </a:solidFill>
                <a:latin typeface="Arial MT Pro Bold"/>
                <a:ea typeface="Arial MT Pro Bold"/>
                <a:cs typeface="Arial MT Pro Bold"/>
                <a:sym typeface="Arial MT Pro Bold"/>
              </a:endParaRPr>
            </a:p>
            <a:p>
              <a:pPr marL="0" lvl="0" indent="0" algn="ctr">
                <a:lnSpc>
                  <a:spcPts val="3094"/>
                </a:lnSpc>
                <a:spcBef>
                  <a:spcPct val="0"/>
                </a:spcBef>
              </a:pPr>
              <a:r>
                <a:rPr lang="en-US" sz="2210" b="1" u="none" strike="noStrike" dirty="0">
                  <a:solidFill>
                    <a:srgbClr val="FFFFFF"/>
                  </a:solidFill>
                  <a:latin typeface="Arial MT Pro Bold"/>
                  <a:ea typeface="Arial MT Pro Bold"/>
                  <a:cs typeface="Arial MT Pro Bold"/>
                  <a:sym typeface="Arial MT Pro Bold"/>
                </a:rPr>
                <a:t> Ensure EVERY HEALTHCARE PROFESSIONAL involved in the transfusion process is EQUIPPED with the KNOWLEDGE, SKILLS, and CONFIDE</a:t>
              </a:r>
              <a:r>
                <a:rPr lang="en-US" sz="2210" b="1" dirty="0">
                  <a:solidFill>
                    <a:srgbClr val="FFFFFF"/>
                  </a:solidFill>
                  <a:latin typeface="Arial MT Pro Bold"/>
                  <a:ea typeface="Arial MT Pro Bold"/>
                  <a:cs typeface="Arial MT Pro Bold"/>
                  <a:sym typeface="Arial MT Pro Bold"/>
                </a:rPr>
                <a:t>N</a:t>
              </a:r>
              <a:r>
                <a:rPr lang="en-US" sz="2210" b="1" u="none" strike="noStrike" dirty="0">
                  <a:solidFill>
                    <a:srgbClr val="FFFFFF"/>
                  </a:solidFill>
                  <a:latin typeface="Arial MT Pro Bold"/>
                  <a:ea typeface="Arial MT Pro Bold"/>
                  <a:cs typeface="Arial MT Pro Bold"/>
                  <a:sym typeface="Arial MT Pro Bold"/>
                </a:rPr>
                <a:t>CE they need to UNDERTAKE their ROLE.</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TotalTime>
  <Words>1499</Words>
  <Application>Microsoft Office PowerPoint</Application>
  <PresentationFormat>Custom</PresentationFormat>
  <Paragraphs>241</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Calibri</vt:lpstr>
      <vt:lpstr>Arial MT Pro</vt:lpstr>
      <vt:lpstr>Arial MT Pro Bold Italics</vt:lpstr>
      <vt:lpstr>Arial MT Pro Bold</vt:lpstr>
      <vt:lpstr>Arial</vt:lpstr>
      <vt:lpstr>Arial MT Pro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BHNOG ESG strategy update- SD</dc:title>
  <dc:creator>Stephanie Ditcham (Welsh Blood Service, Head of National Blood Health Advisory Team)</dc:creator>
  <cp:lastModifiedBy>Stephanie Ditcham (Welsh Blood Service, Head of National Blood Health Advisory Team)</cp:lastModifiedBy>
  <cp:revision>4</cp:revision>
  <dcterms:created xsi:type="dcterms:W3CDTF">2006-08-16T00:00:00Z</dcterms:created>
  <dcterms:modified xsi:type="dcterms:W3CDTF">2026-06-21T17:02:01Z</dcterms:modified>
  <dc:identifier>DAHNFWVGKMs</dc:identifier>
</cp:coreProperties>
</file>