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26"/>
  </p:notesMasterIdLst>
  <p:sldIdLst>
    <p:sldId id="256" r:id="rId3"/>
    <p:sldId id="278" r:id="rId4"/>
    <p:sldId id="311" r:id="rId5"/>
    <p:sldId id="291" r:id="rId6"/>
    <p:sldId id="308" r:id="rId7"/>
    <p:sldId id="305" r:id="rId8"/>
    <p:sldId id="306" r:id="rId9"/>
    <p:sldId id="283" r:id="rId10"/>
    <p:sldId id="284" r:id="rId11"/>
    <p:sldId id="290" r:id="rId12"/>
    <p:sldId id="295" r:id="rId13"/>
    <p:sldId id="299" r:id="rId14"/>
    <p:sldId id="300" r:id="rId15"/>
    <p:sldId id="301" r:id="rId16"/>
    <p:sldId id="257" r:id="rId17"/>
    <p:sldId id="307" r:id="rId18"/>
    <p:sldId id="297" r:id="rId19"/>
    <p:sldId id="258" r:id="rId20"/>
    <p:sldId id="280" r:id="rId21"/>
    <p:sldId id="265" r:id="rId22"/>
    <p:sldId id="288" r:id="rId23"/>
    <p:sldId id="271" r:id="rId24"/>
    <p:sldId id="282" r:id="rId2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2005D4-F601-41C1-9492-F77DF83BD9A4}" v="2630" dt="2026-06-16T15:04:40.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64" autoAdjust="0"/>
    <p:restoredTop sz="94610"/>
  </p:normalViewPr>
  <p:slideViewPr>
    <p:cSldViewPr snapToGrid="0" snapToObjects="1">
      <p:cViewPr varScale="1">
        <p:scale>
          <a:sx n="80" d="100"/>
          <a:sy n="80" d="100"/>
        </p:scale>
        <p:origin x="2400" y="84"/>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shmi Rook" userId="fe650f0d75df9ddc" providerId="LiveId" clId="{D940370A-BF6B-4ACF-996F-EDE59E39781B}"/>
    <pc:docChg chg="modSld">
      <pc:chgData name="Rashmi Rook" userId="fe650f0d75df9ddc" providerId="LiveId" clId="{D940370A-BF6B-4ACF-996F-EDE59E39781B}" dt="2026-06-16T15:08:36.061" v="10" actId="20577"/>
      <pc:docMkLst>
        <pc:docMk/>
      </pc:docMkLst>
      <pc:sldChg chg="modSp mod">
        <pc:chgData name="Rashmi Rook" userId="fe650f0d75df9ddc" providerId="LiveId" clId="{D940370A-BF6B-4ACF-996F-EDE59E39781B}" dt="2026-06-16T15:08:36.061" v="10" actId="20577"/>
        <pc:sldMkLst>
          <pc:docMk/>
          <pc:sldMk cId="488944361" sldId="311"/>
        </pc:sldMkLst>
        <pc:spChg chg="mod">
          <ac:chgData name="Rashmi Rook" userId="fe650f0d75df9ddc" providerId="LiveId" clId="{D940370A-BF6B-4ACF-996F-EDE59E39781B}" dt="2026-06-16T15:08:36.061" v="10" actId="20577"/>
          <ac:spMkLst>
            <pc:docMk/>
            <pc:sldMk cId="488944361" sldId="311"/>
            <ac:spMk id="5" creationId="{7E4A140B-8DA5-78A3-9C33-AB66FA19B0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855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20409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05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6075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MASTER">
    <p:bg>
      <p:bgPr>
        <a:solidFill>
          <a:srgbClr val="F7F9F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9343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5"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25110"/>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9144000" cy="91440"/>
          </a:xfrm>
          <a:prstGeom prst="rect">
            <a:avLst/>
          </a:prstGeom>
          <a:solidFill>
            <a:srgbClr val="C00000"/>
          </a:solidFill>
          <a:ln w="12700">
            <a:noFill/>
            <a:prstDash val="solid"/>
          </a:ln>
        </p:spPr>
        <p:txBody>
          <a:bodyPr/>
          <a:lstStyle/>
          <a:p>
            <a:endParaRPr lang="en-GB"/>
          </a:p>
        </p:txBody>
      </p:sp>
      <p:sp>
        <p:nvSpPr>
          <p:cNvPr id="3" name="Shape 1"/>
          <p:cNvSpPr/>
          <p:nvPr/>
        </p:nvSpPr>
        <p:spPr>
          <a:xfrm>
            <a:off x="0" y="5052060"/>
            <a:ext cx="9144000" cy="91440"/>
          </a:xfrm>
          <a:prstGeom prst="rect">
            <a:avLst/>
          </a:prstGeom>
          <a:solidFill>
            <a:srgbClr val="C00000"/>
          </a:solidFill>
          <a:ln w="12700">
            <a:noFill/>
            <a:prstDash val="solid"/>
          </a:ln>
        </p:spPr>
        <p:txBody>
          <a:bodyPr/>
          <a:lstStyle/>
          <a:p>
            <a:endParaRPr lang="en-GB"/>
          </a:p>
        </p:txBody>
      </p:sp>
      <p:sp>
        <p:nvSpPr>
          <p:cNvPr id="4" name="Text 2"/>
          <p:cNvSpPr/>
          <p:nvPr/>
        </p:nvSpPr>
        <p:spPr>
          <a:xfrm>
            <a:off x="640080" y="656101"/>
            <a:ext cx="7863840" cy="1812036"/>
          </a:xfrm>
          <a:prstGeom prst="rect">
            <a:avLst/>
          </a:prstGeom>
          <a:noFill/>
          <a:ln/>
        </p:spPr>
        <p:txBody>
          <a:bodyPr wrap="square" rtlCol="0" anchor="ctr"/>
          <a:lstStyle/>
          <a:p>
            <a:pPr marL="0" indent="0" algn="ctr">
              <a:buNone/>
            </a:pPr>
            <a:r>
              <a:rPr lang="en-US" sz="3200" dirty="0">
                <a:solidFill>
                  <a:srgbClr val="FFFFFF"/>
                </a:solidFill>
                <a:latin typeface="Arial" panose="020B0604020202020204" pitchFamily="34" charset="0"/>
                <a:ea typeface="Trebuchet MS" pitchFamily="34" charset="-122"/>
                <a:cs typeface="Arial" panose="020B0604020202020204" pitchFamily="34" charset="0"/>
              </a:rPr>
              <a:t>Capacity Planning: </a:t>
            </a:r>
          </a:p>
          <a:p>
            <a:pPr marL="0" indent="0" algn="ctr">
              <a:buNone/>
            </a:pPr>
            <a:r>
              <a:rPr lang="en-US" sz="3200" dirty="0">
                <a:solidFill>
                  <a:srgbClr val="FFFFFF"/>
                </a:solidFill>
                <a:latin typeface="Arial" panose="020B0604020202020204" pitchFamily="34" charset="0"/>
                <a:ea typeface="Trebuchet MS" pitchFamily="34" charset="-122"/>
                <a:cs typeface="Arial" panose="020B0604020202020204" pitchFamily="34" charset="0"/>
              </a:rPr>
              <a:t>Building Resilient Transfusion Laboratory Services in Wales</a:t>
            </a:r>
            <a:endParaRPr lang="en-US" sz="3200" dirty="0"/>
          </a:p>
        </p:txBody>
      </p:sp>
      <p:sp>
        <p:nvSpPr>
          <p:cNvPr id="5" name="Text 3"/>
          <p:cNvSpPr/>
          <p:nvPr/>
        </p:nvSpPr>
        <p:spPr>
          <a:xfrm>
            <a:off x="473825" y="3086100"/>
            <a:ext cx="7863840" cy="502920"/>
          </a:xfrm>
          <a:prstGeom prst="rect">
            <a:avLst/>
          </a:prstGeom>
          <a:noFill/>
          <a:ln/>
        </p:spPr>
        <p:txBody>
          <a:bodyPr wrap="square" rtlCol="0" anchor="ctr"/>
          <a:lstStyle/>
          <a:p>
            <a:pPr algn="ctr"/>
            <a:r>
              <a:rPr lang="en-US" dirty="0">
                <a:solidFill>
                  <a:schemeClr val="bg1"/>
                </a:solidFill>
                <a:latin typeface="Arial" panose="020B0604020202020204" pitchFamily="34" charset="0"/>
                <a:ea typeface="Calibri" pitchFamily="34" charset="-122"/>
                <a:cs typeface="Arial" panose="020B0604020202020204" pitchFamily="34" charset="0"/>
              </a:rPr>
              <a:t>  BHNOG  2026</a:t>
            </a:r>
            <a:endParaRPr lang="en-US" sz="1800" dirty="0">
              <a:solidFill>
                <a:schemeClr val="bg1"/>
              </a:solidFill>
            </a:endParaRPr>
          </a:p>
        </p:txBody>
      </p:sp>
      <p:sp>
        <p:nvSpPr>
          <p:cNvPr id="7" name="Text 5"/>
          <p:cNvSpPr/>
          <p:nvPr/>
        </p:nvSpPr>
        <p:spPr>
          <a:xfrm>
            <a:off x="473825" y="3702715"/>
            <a:ext cx="7863840" cy="914400"/>
          </a:xfrm>
          <a:prstGeom prst="rect">
            <a:avLst/>
          </a:prstGeom>
          <a:noFill/>
          <a:ln/>
        </p:spPr>
        <p:txBody>
          <a:bodyPr wrap="square" rtlCol="0" anchor="ctr"/>
          <a:lstStyle/>
          <a:p>
            <a:pPr marL="0" indent="0" algn="ctr">
              <a:buNone/>
            </a:pPr>
            <a:r>
              <a:rPr lang="en-US" sz="1000" dirty="0">
                <a:solidFill>
                  <a:schemeClr val="bg1"/>
                </a:solidFill>
                <a:latin typeface="Arial" panose="020B0604020202020204" pitchFamily="34" charset="0"/>
                <a:ea typeface="Calibri" pitchFamily="34" charset="-122"/>
                <a:cs typeface="Arial" panose="020B0604020202020204" pitchFamily="34" charset="0"/>
              </a:rPr>
              <a:t>Rashmi Rook</a:t>
            </a:r>
            <a:r>
              <a:rPr lang="en-US" sz="1300" dirty="0">
                <a:solidFill>
                  <a:schemeClr val="bg1"/>
                </a:solidFill>
                <a:latin typeface="Arial" panose="020B0604020202020204" pitchFamily="34" charset="0"/>
                <a:ea typeface="Calibri" pitchFamily="34" charset="-122"/>
                <a:cs typeface="Arial" panose="020B0604020202020204" pitchFamily="34" charset="0"/>
              </a:rPr>
              <a:t>, </a:t>
            </a:r>
            <a:r>
              <a:rPr lang="en-US" sz="800" dirty="0">
                <a:solidFill>
                  <a:schemeClr val="bg1"/>
                </a:solidFill>
                <a:latin typeface="Arial" panose="020B0604020202020204" pitchFamily="34" charset="0"/>
                <a:ea typeface="Calibri" pitchFamily="34" charset="-122"/>
                <a:cs typeface="Arial" panose="020B0604020202020204" pitchFamily="34" charset="0"/>
              </a:rPr>
              <a:t>FIBMS</a:t>
            </a:r>
            <a:endParaRPr lang="en-US" sz="800" dirty="0">
              <a:solidFill>
                <a:schemeClr val="bg1"/>
              </a:solidFill>
            </a:endParaRPr>
          </a:p>
          <a:p>
            <a:pPr marL="0" indent="0" algn="ctr">
              <a:buNone/>
            </a:pPr>
            <a:r>
              <a:rPr lang="en-US" sz="800" dirty="0">
                <a:solidFill>
                  <a:schemeClr val="bg1"/>
                </a:solidFill>
                <a:latin typeface="Arial" panose="020B0604020202020204" pitchFamily="34" charset="0"/>
                <a:ea typeface="Calibri" pitchFamily="34" charset="-122"/>
                <a:cs typeface="Arial" panose="020B0604020202020204" pitchFamily="34" charset="0"/>
              </a:rPr>
              <a:t>Independent Transfusion &amp; Quality Advisor</a:t>
            </a:r>
            <a:endParaRPr lang="en-US" sz="800" dirty="0">
              <a:solidFill>
                <a:schemeClr val="bg1"/>
              </a:solidFill>
            </a:endParaRPr>
          </a:p>
          <a:p>
            <a:pPr marL="0" indent="0" algn="ctr">
              <a:buNone/>
            </a:pPr>
            <a:r>
              <a:rPr lang="en-US" sz="800" dirty="0">
                <a:solidFill>
                  <a:schemeClr val="bg1"/>
                </a:solidFill>
                <a:latin typeface="Arial" panose="020B0604020202020204" pitchFamily="34" charset="0"/>
                <a:ea typeface="Calibri" pitchFamily="34" charset="-122"/>
                <a:cs typeface="Arial" panose="020B0604020202020204" pitchFamily="34" charset="0"/>
              </a:rPr>
              <a:t>Former Chair UKTLC (2015–2021)  |  BHNOG 2026</a:t>
            </a:r>
            <a:endParaRPr lang="en-US" sz="8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18D911F-5B80-7CF5-941D-3EDB352B0AB3}"/>
              </a:ext>
            </a:extLst>
          </p:cNvPr>
          <p:cNvPicPr>
            <a:picLocks noChangeAspect="1"/>
          </p:cNvPicPr>
          <p:nvPr/>
        </p:nvPicPr>
        <p:blipFill>
          <a:blip r:embed="rId2"/>
          <a:stretch>
            <a:fillRect/>
          </a:stretch>
        </p:blipFill>
        <p:spPr>
          <a:xfrm>
            <a:off x="17042" y="670694"/>
            <a:ext cx="9144000" cy="4485132"/>
          </a:xfrm>
          <a:prstGeom prst="rect">
            <a:avLst/>
          </a:prstGeom>
        </p:spPr>
      </p:pic>
      <p:sp>
        <p:nvSpPr>
          <p:cNvPr id="4" name="Shape 0">
            <a:extLst>
              <a:ext uri="{FF2B5EF4-FFF2-40B4-BE49-F238E27FC236}">
                <a16:creationId xmlns:a16="http://schemas.microsoft.com/office/drawing/2014/main" id="{EA74C4BB-FB0B-7361-99D4-D37839E97163}"/>
              </a:ext>
            </a:extLst>
          </p:cNvPr>
          <p:cNvSpPr/>
          <p:nvPr/>
        </p:nvSpPr>
        <p:spPr>
          <a:xfrm>
            <a:off x="0" y="0"/>
            <a:ext cx="9144000" cy="658368"/>
          </a:xfrm>
          <a:prstGeom prst="rect">
            <a:avLst/>
          </a:prstGeom>
          <a:solidFill>
            <a:schemeClr val="tx2">
              <a:lumMod val="50000"/>
            </a:schemeClr>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   </a:t>
            </a:r>
            <a:r>
              <a:rPr kumimoji="0" lang="en-US" sz="2000"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Hidden Workload</a:t>
            </a:r>
            <a:endParaRPr kumimoji="0" lang="en-US" sz="20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4D94F2B8-0A24-458F-54E3-80BEE6DD68B7}"/>
              </a:ext>
            </a:extLst>
          </p:cNvPr>
          <p:cNvSpPr txBox="1"/>
          <p:nvPr/>
        </p:nvSpPr>
        <p:spPr>
          <a:xfrm>
            <a:off x="40364" y="909693"/>
            <a:ext cx="63661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Transfusion  Workload </a:t>
            </a:r>
            <a:r>
              <a:rPr kumimoji="0" lang="en-US" b="0" i="0" u="none" strike="noStrike" kern="1200" cap="none" spc="0" normalizeH="0" baseline="0" noProof="0" dirty="0">
                <a:ln>
                  <a:noFill/>
                </a:ln>
                <a:solidFill>
                  <a:srgbClr val="FF0000"/>
                </a:solidFill>
                <a:effectLst/>
                <a:uLnTx/>
                <a:uFillTx/>
                <a:latin typeface="Arial" panose="020B0604020202020204" pitchFamily="34" charset="0"/>
                <a:ea typeface="Cambria Math" panose="02040503050406030204" pitchFamily="18" charset="0"/>
                <a:cs typeface="Arial" panose="020B0604020202020204" pitchFamily="34" charset="0"/>
              </a:rPr>
              <a:t>≠</a:t>
            </a: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Samples tested, Blood issued</a:t>
            </a:r>
            <a:endParaRPr kumimoji="0" lang="en-GB"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6EC0827-3B11-32BF-7CDC-374B144C5C80}"/>
              </a:ext>
            </a:extLst>
          </p:cNvPr>
          <p:cNvSpPr txBox="1"/>
          <p:nvPr/>
        </p:nvSpPr>
        <p:spPr>
          <a:xfrm>
            <a:off x="1032094" y="2660855"/>
            <a:ext cx="3007890"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Teaching/ Training &amp; Competencies+++</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CBD63EAB-4C27-0416-9A2E-2476A7F6F0E5}"/>
              </a:ext>
            </a:extLst>
          </p:cNvPr>
          <p:cNvSpPr txBox="1"/>
          <p:nvPr/>
        </p:nvSpPr>
        <p:spPr>
          <a:xfrm>
            <a:off x="1163378" y="3023966"/>
            <a:ext cx="1191513"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OOH Advice</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490380D4-063A-02C7-9D3B-261D2474F082}"/>
              </a:ext>
            </a:extLst>
          </p:cNvPr>
          <p:cNvSpPr txBox="1"/>
          <p:nvPr/>
        </p:nvSpPr>
        <p:spPr>
          <a:xfrm>
            <a:off x="2061566" y="3694158"/>
            <a:ext cx="1405911"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Haemovigilance</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6EE924DF-AD63-EB15-1FC6-CAD2424704D9}"/>
              </a:ext>
            </a:extLst>
          </p:cNvPr>
          <p:cNvSpPr txBox="1"/>
          <p:nvPr/>
        </p:nvSpPr>
        <p:spPr>
          <a:xfrm>
            <a:off x="6314353" y="2676811"/>
            <a:ext cx="2160146"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Equipment management</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269ABD4F-70CD-7C6E-880C-E3F2C51D3132}"/>
              </a:ext>
            </a:extLst>
          </p:cNvPr>
          <p:cNvSpPr txBox="1"/>
          <p:nvPr/>
        </p:nvSpPr>
        <p:spPr>
          <a:xfrm>
            <a:off x="5491655" y="2709685"/>
            <a:ext cx="809080"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Recalls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401EB295-E51A-0C2F-4B9D-A815E918A286}"/>
              </a:ext>
            </a:extLst>
          </p:cNvPr>
          <p:cNvSpPr txBox="1"/>
          <p:nvPr/>
        </p:nvSpPr>
        <p:spPr>
          <a:xfrm>
            <a:off x="3788869" y="3555658"/>
            <a:ext cx="966504"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Lookbacks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403182C5-CDEC-0DD5-D376-7C6C4B64033B}"/>
              </a:ext>
            </a:extLst>
          </p:cNvPr>
          <p:cNvSpPr txBox="1"/>
          <p:nvPr/>
        </p:nvSpPr>
        <p:spPr>
          <a:xfrm>
            <a:off x="5162697" y="3962701"/>
            <a:ext cx="1351683"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Specialist</a:t>
            </a:r>
            <a:r>
              <a:rPr kumimoji="0" lang="en-US" sz="12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testing</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8C19173C-D325-4760-34FC-92140BD19A8B}"/>
              </a:ext>
            </a:extLst>
          </p:cNvPr>
          <p:cNvSpPr txBox="1"/>
          <p:nvPr/>
        </p:nvSpPr>
        <p:spPr>
          <a:xfrm>
            <a:off x="3616848" y="3832657"/>
            <a:ext cx="1405911"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LIMS Testing</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5" name="TextBox 14">
            <a:extLst>
              <a:ext uri="{FF2B5EF4-FFF2-40B4-BE49-F238E27FC236}">
                <a16:creationId xmlns:a16="http://schemas.microsoft.com/office/drawing/2014/main" id="{35E0E1A9-E104-B0ED-D0C2-6C3F1EB340A6}"/>
              </a:ext>
            </a:extLst>
          </p:cNvPr>
          <p:cNvSpPr txBox="1"/>
          <p:nvPr/>
        </p:nvSpPr>
        <p:spPr>
          <a:xfrm>
            <a:off x="4622226" y="2707775"/>
            <a:ext cx="1273970"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Validation</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21659A0C-35C9-EF58-6D90-06E48380722E}"/>
              </a:ext>
            </a:extLst>
          </p:cNvPr>
          <p:cNvSpPr txBox="1"/>
          <p:nvPr/>
        </p:nvSpPr>
        <p:spPr>
          <a:xfrm>
            <a:off x="3864494" y="3304333"/>
            <a:ext cx="2031701"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Error management/ CAPA</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5A03E4D9-7BAE-516E-7CF4-3A6E857FBA76}"/>
              </a:ext>
            </a:extLst>
          </p:cNvPr>
          <p:cNvSpPr txBox="1"/>
          <p:nvPr/>
        </p:nvSpPr>
        <p:spPr>
          <a:xfrm>
            <a:off x="4453544" y="4461030"/>
            <a:ext cx="4209054"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Liaising with external</a:t>
            </a:r>
            <a:r>
              <a:rPr lang="en-US" sz="1200" dirty="0">
                <a:solidFill>
                  <a:srgbClr val="FFC000">
                    <a:lumMod val="20000"/>
                    <a:lumOff val="80000"/>
                  </a:srgbClr>
                </a:solidFill>
                <a:latin typeface="Arial" panose="020B0604020202020204" pitchFamily="34" charset="0"/>
              </a:rPr>
              <a:t> organisations and hospital sites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88743C03-B68D-B215-CFE2-901ACDDD1A6F}"/>
              </a:ext>
            </a:extLst>
          </p:cNvPr>
          <p:cNvSpPr txBox="1"/>
          <p:nvPr/>
        </p:nvSpPr>
        <p:spPr>
          <a:xfrm>
            <a:off x="149749" y="4303813"/>
            <a:ext cx="1788272" cy="738664"/>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Actual transfusion workload is hidden to standard metrics</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TextBox 19">
            <a:extLst>
              <a:ext uri="{FF2B5EF4-FFF2-40B4-BE49-F238E27FC236}">
                <a16:creationId xmlns:a16="http://schemas.microsoft.com/office/drawing/2014/main" id="{04167008-A5C7-4AD4-F7B4-67C2C016420C}"/>
              </a:ext>
            </a:extLst>
          </p:cNvPr>
          <p:cNvSpPr txBox="1"/>
          <p:nvPr/>
        </p:nvSpPr>
        <p:spPr>
          <a:xfrm>
            <a:off x="3389404" y="1517607"/>
            <a:ext cx="2626173" cy="400110"/>
          </a:xfrm>
          <a:prstGeom prst="rect">
            <a:avLst/>
          </a:prstGeom>
          <a:gradFill>
            <a:gsLst>
              <a:gs pos="40000">
                <a:schemeClr val="accent1">
                  <a:lumMod val="5000"/>
                  <a:lumOff val="95000"/>
                </a:schemeClr>
              </a:gs>
              <a:gs pos="42709">
                <a:srgbClr val="F1F4FA"/>
              </a:gs>
              <a:gs pos="28000">
                <a:schemeClr val="accent1">
                  <a:lumMod val="45000"/>
                  <a:lumOff val="55000"/>
                </a:schemeClr>
              </a:gs>
              <a:gs pos="62000">
                <a:schemeClr val="accent1">
                  <a:lumMod val="45000"/>
                  <a:lumOff val="55000"/>
                </a:schemeClr>
              </a:gs>
              <a:gs pos="72000">
                <a:schemeClr val="accent1">
                  <a:lumMod val="30000"/>
                  <a:lumOff val="70000"/>
                </a:schemeClr>
              </a:gs>
            </a:gsLst>
            <a:lin ang="5400000" scaled="1"/>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Patient Safety</a:t>
            </a:r>
            <a:endPar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52957A64-81F6-D16B-9BCD-B3879EE65274}"/>
              </a:ext>
            </a:extLst>
          </p:cNvPr>
          <p:cNvSpPr txBox="1"/>
          <p:nvPr/>
        </p:nvSpPr>
        <p:spPr>
          <a:xfrm>
            <a:off x="2575861" y="4210353"/>
            <a:ext cx="20131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MHRA / SHOT</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C1D0EFCA-89DA-7889-87C5-F237E97F8AE1}"/>
              </a:ext>
            </a:extLst>
          </p:cNvPr>
          <p:cNvSpPr txBox="1"/>
          <p:nvPr/>
        </p:nvSpPr>
        <p:spPr>
          <a:xfrm>
            <a:off x="2251673" y="2892547"/>
            <a:ext cx="661342"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Quality</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2138E061-2E28-8784-FE5C-946BE514104F}"/>
              </a:ext>
            </a:extLst>
          </p:cNvPr>
          <p:cNvSpPr txBox="1"/>
          <p:nvPr/>
        </p:nvSpPr>
        <p:spPr>
          <a:xfrm>
            <a:off x="2582344" y="3461572"/>
            <a:ext cx="1538322"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Risk management</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BA8D7B95-AD2F-81E2-2D07-F6DAA4E6EB3E}"/>
              </a:ext>
            </a:extLst>
          </p:cNvPr>
          <p:cNvSpPr txBox="1"/>
          <p:nvPr/>
        </p:nvSpPr>
        <p:spPr>
          <a:xfrm>
            <a:off x="4608300" y="3644484"/>
            <a:ext cx="1742486"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Change Management</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E999AB98-B64A-2DEE-C114-35DCC2490561}"/>
              </a:ext>
            </a:extLst>
          </p:cNvPr>
          <p:cNvSpPr txBox="1"/>
          <p:nvPr/>
        </p:nvSpPr>
        <p:spPr>
          <a:xfrm>
            <a:off x="1348300" y="3913465"/>
            <a:ext cx="2258817"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BSH Guideline checks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EC76C255-ACF3-A972-AA8F-495DC740AC00}"/>
              </a:ext>
            </a:extLst>
          </p:cNvPr>
          <p:cNvSpPr txBox="1"/>
          <p:nvPr/>
        </p:nvSpPr>
        <p:spPr>
          <a:xfrm>
            <a:off x="3080995" y="4790063"/>
            <a:ext cx="1742486"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Patient history checks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F8FF7D62-84DC-4DBE-226F-115337BFF726}"/>
              </a:ext>
            </a:extLst>
          </p:cNvPr>
          <p:cNvSpPr txBox="1"/>
          <p:nvPr/>
        </p:nvSpPr>
        <p:spPr>
          <a:xfrm>
            <a:off x="6228835" y="3772044"/>
            <a:ext cx="1742486"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LIMS Rules checks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AA4B9FA2-F560-9343-EACF-F7B9707194D8}"/>
              </a:ext>
            </a:extLst>
          </p:cNvPr>
          <p:cNvSpPr txBox="1"/>
          <p:nvPr/>
        </p:nvSpPr>
        <p:spPr>
          <a:xfrm>
            <a:off x="6015577" y="3208014"/>
            <a:ext cx="2558622"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Medical records merge checks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BD939580-BABB-3766-AFFB-15CC1D3835AC}"/>
              </a:ext>
            </a:extLst>
          </p:cNvPr>
          <p:cNvSpPr txBox="1"/>
          <p:nvPr/>
        </p:nvSpPr>
        <p:spPr>
          <a:xfrm>
            <a:off x="5896196" y="4176066"/>
            <a:ext cx="3121859"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Pharmacy liaison: purine analogues checks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01B285EF-AF06-37CE-C0B1-3D99BB6A1842}"/>
              </a:ext>
            </a:extLst>
          </p:cNvPr>
          <p:cNvSpPr txBox="1"/>
          <p:nvPr/>
        </p:nvSpPr>
        <p:spPr>
          <a:xfrm>
            <a:off x="2843487" y="3100359"/>
            <a:ext cx="2061448"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Emergency blood protocols</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0CB59BB3-C067-E66E-31F0-B5CA2CB84DB0}"/>
              </a:ext>
            </a:extLst>
          </p:cNvPr>
          <p:cNvSpPr txBox="1"/>
          <p:nvPr/>
        </p:nvSpPr>
        <p:spPr>
          <a:xfrm>
            <a:off x="240613" y="3261341"/>
            <a:ext cx="2982806"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Transfusion Reaction Investigations</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9" name="TextBox 28">
            <a:extLst>
              <a:ext uri="{FF2B5EF4-FFF2-40B4-BE49-F238E27FC236}">
                <a16:creationId xmlns:a16="http://schemas.microsoft.com/office/drawing/2014/main" id="{CA2A3108-7EF8-ED8B-93DF-829B744C6971}"/>
              </a:ext>
            </a:extLst>
          </p:cNvPr>
          <p:cNvSpPr txBox="1"/>
          <p:nvPr/>
        </p:nvSpPr>
        <p:spPr>
          <a:xfrm>
            <a:off x="5896196" y="3477617"/>
            <a:ext cx="3195553"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Temperature monitoring &amp; mapping</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30" name="TextBox 29">
            <a:extLst>
              <a:ext uri="{FF2B5EF4-FFF2-40B4-BE49-F238E27FC236}">
                <a16:creationId xmlns:a16="http://schemas.microsoft.com/office/drawing/2014/main" id="{E369F0CC-82DB-DEAC-01D2-75805B7DDA35}"/>
              </a:ext>
            </a:extLst>
          </p:cNvPr>
          <p:cNvSpPr txBox="1"/>
          <p:nvPr/>
        </p:nvSpPr>
        <p:spPr>
          <a:xfrm>
            <a:off x="3389404" y="2878426"/>
            <a:ext cx="1569455"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Blood Traceability</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31" name="TextBox 30">
            <a:extLst>
              <a:ext uri="{FF2B5EF4-FFF2-40B4-BE49-F238E27FC236}">
                <a16:creationId xmlns:a16="http://schemas.microsoft.com/office/drawing/2014/main" id="{839F9F24-5D18-0508-1E4D-420DB3A541E8}"/>
              </a:ext>
            </a:extLst>
          </p:cNvPr>
          <p:cNvSpPr txBox="1"/>
          <p:nvPr/>
        </p:nvSpPr>
        <p:spPr>
          <a:xfrm>
            <a:off x="5162697" y="2980120"/>
            <a:ext cx="3929052"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Staff development and subject matter expertise</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32" name="TextBox 31">
            <a:extLst>
              <a:ext uri="{FF2B5EF4-FFF2-40B4-BE49-F238E27FC236}">
                <a16:creationId xmlns:a16="http://schemas.microsoft.com/office/drawing/2014/main" id="{E93704CB-C47D-F1BF-EC75-3BE2A798259E}"/>
              </a:ext>
            </a:extLst>
          </p:cNvPr>
          <p:cNvSpPr txBox="1"/>
          <p:nvPr/>
        </p:nvSpPr>
        <p:spPr>
          <a:xfrm>
            <a:off x="4028183" y="4228223"/>
            <a:ext cx="2116439"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Good decision making</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33" name="TextBox 32">
            <a:extLst>
              <a:ext uri="{FF2B5EF4-FFF2-40B4-BE49-F238E27FC236}">
                <a16:creationId xmlns:a16="http://schemas.microsoft.com/office/drawing/2014/main" id="{0C245B30-B9EB-19D0-25D2-2883C69D7EDC}"/>
              </a:ext>
            </a:extLst>
          </p:cNvPr>
          <p:cNvSpPr txBox="1"/>
          <p:nvPr/>
        </p:nvSpPr>
        <p:spPr>
          <a:xfrm>
            <a:off x="557094" y="3477750"/>
            <a:ext cx="2042389"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Exceptions/ Concessions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34" name="TextBox 33">
            <a:extLst>
              <a:ext uri="{FF2B5EF4-FFF2-40B4-BE49-F238E27FC236}">
                <a16:creationId xmlns:a16="http://schemas.microsoft.com/office/drawing/2014/main" id="{4AF93682-AA6E-E382-57E6-A8CF0A6E909F}"/>
              </a:ext>
            </a:extLst>
          </p:cNvPr>
          <p:cNvSpPr txBox="1"/>
          <p:nvPr/>
        </p:nvSpPr>
        <p:spPr>
          <a:xfrm>
            <a:off x="5751487" y="4767481"/>
            <a:ext cx="1742485"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Clinical staff training</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5" name="Shape 1">
            <a:extLst>
              <a:ext uri="{FF2B5EF4-FFF2-40B4-BE49-F238E27FC236}">
                <a16:creationId xmlns:a16="http://schemas.microsoft.com/office/drawing/2014/main" id="{11398B91-F5C5-E68C-EA9A-335E6A7FC144}"/>
              </a:ext>
            </a:extLst>
          </p:cNvPr>
          <p:cNvSpPr/>
          <p:nvPr/>
        </p:nvSpPr>
        <p:spPr>
          <a:xfrm>
            <a:off x="0" y="0"/>
            <a:ext cx="107613" cy="65836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 name="TextBox 35">
            <a:extLst>
              <a:ext uri="{FF2B5EF4-FFF2-40B4-BE49-F238E27FC236}">
                <a16:creationId xmlns:a16="http://schemas.microsoft.com/office/drawing/2014/main" id="{5EEDD6D2-F3B5-2657-6B72-0D48B5152E98}"/>
              </a:ext>
            </a:extLst>
          </p:cNvPr>
          <p:cNvSpPr txBox="1"/>
          <p:nvPr/>
        </p:nvSpPr>
        <p:spPr>
          <a:xfrm>
            <a:off x="641294" y="2846274"/>
            <a:ext cx="1569455"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rPr>
              <a:t>Blood transfers</a:t>
            </a:r>
            <a:endParaRPr kumimoji="0" lang="en-GB" sz="1200" b="0" i="0" u="none" strike="noStrike" kern="1200" cap="none" spc="0" normalizeH="0" baseline="0" noProof="0" dirty="0">
              <a:ln>
                <a:noFill/>
              </a:ln>
              <a:solidFill>
                <a:srgbClr val="FFC000">
                  <a:lumMod val="20000"/>
                  <a:lumOff val="80000"/>
                </a:srgbClr>
              </a:solidFill>
              <a:effectLst/>
              <a:uLnTx/>
              <a:uFillTx/>
              <a:latin typeface="Arial" panose="020B0604020202020204" pitchFamily="34" charset="0"/>
              <a:ea typeface="+mn-ea"/>
              <a:cs typeface="+mn-cs"/>
            </a:endParaRPr>
          </a:p>
        </p:txBody>
      </p:sp>
      <p:sp>
        <p:nvSpPr>
          <p:cNvPr id="37" name="TextBox 36">
            <a:extLst>
              <a:ext uri="{FF2B5EF4-FFF2-40B4-BE49-F238E27FC236}">
                <a16:creationId xmlns:a16="http://schemas.microsoft.com/office/drawing/2014/main" id="{75F46D7A-37FC-2A02-3DA9-CAC39C4C2039}"/>
              </a:ext>
            </a:extLst>
          </p:cNvPr>
          <p:cNvSpPr txBox="1"/>
          <p:nvPr/>
        </p:nvSpPr>
        <p:spPr>
          <a:xfrm>
            <a:off x="2428993" y="4535274"/>
            <a:ext cx="1430444"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ISO 15189/UKAS</a:t>
            </a: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1582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4A18293-B208-22B0-3423-1B65D0CB879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D42CC3C-7D1E-57C2-274A-240F50A8F9D8}"/>
              </a:ext>
            </a:extLst>
          </p:cNvPr>
          <p:cNvSpPr txBox="1"/>
          <p:nvPr/>
        </p:nvSpPr>
        <p:spPr>
          <a:xfrm>
            <a:off x="1500000" y="1676738"/>
            <a:ext cx="6200000" cy="830997"/>
          </a:xfrm>
          <a:prstGeom prst="rect">
            <a:avLst/>
          </a:prstGeom>
          <a:noFill/>
        </p:spPr>
        <p:txBody>
          <a:bodyPr wrap="square" rtlCol="0">
            <a:spAutoFit/>
          </a:bodyPr>
          <a:lstStyle/>
          <a:p>
            <a:r>
              <a:rPr lang="en-US" sz="4800" dirty="0">
                <a:solidFill>
                  <a:schemeClr val="bg1"/>
                </a:solidFill>
                <a:latin typeface="Arial" panose="020B0604020202020204" pitchFamily="34" charset="0"/>
                <a:cs typeface="Arial" panose="020B0604020202020204" pitchFamily="34" charset="0"/>
              </a:rPr>
              <a:t>Impact of Capacity Challenges</a:t>
            </a:r>
            <a:endParaRPr lang="en-GB" sz="4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661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09728" y="27432"/>
            <a:ext cx="9034272" cy="594360"/>
          </a:xfrm>
          <a:prstGeom prst="rect">
            <a:avLst/>
          </a:prstGeom>
          <a:solidFill>
            <a:schemeClr val="tx2">
              <a:lumMod val="50000"/>
            </a:schemeClr>
          </a:solidFill>
          <a:ln w="12700">
            <a:noFill/>
            <a:prstDash val="solid"/>
          </a:ln>
        </p:spPr>
        <p:txBody>
          <a:bodyPr/>
          <a:lstStyle/>
          <a:p>
            <a:endParaRPr lang="en-GB"/>
          </a:p>
        </p:txBody>
      </p:sp>
      <p:sp>
        <p:nvSpPr>
          <p:cNvPr id="3" name="Text 1"/>
          <p:cNvSpPr/>
          <p:nvPr/>
        </p:nvSpPr>
        <p:spPr>
          <a:xfrm>
            <a:off x="109727" y="91440"/>
            <a:ext cx="8870721" cy="457200"/>
          </a:xfrm>
          <a:prstGeom prst="rect">
            <a:avLst/>
          </a:prstGeom>
          <a:noFill/>
          <a:ln/>
        </p:spPr>
        <p:txBody>
          <a:bodyPr wrap="square" rtlCol="0" anchor="ctr"/>
          <a:lstStyle/>
          <a:p>
            <a:pPr marL="0" indent="0">
              <a:buNone/>
            </a:pPr>
            <a:r>
              <a:rPr lang="en-US" sz="2000" b="1" dirty="0">
                <a:solidFill>
                  <a:srgbClr val="FFFFFF"/>
                </a:solidFill>
                <a:latin typeface="Arial" panose="020B0604020202020204" pitchFamily="34" charset="0"/>
                <a:ea typeface="Trebuchet MS" pitchFamily="34" charset="-122"/>
                <a:cs typeface="Arial" panose="020B0604020202020204" pitchFamily="34" charset="0"/>
              </a:rPr>
              <a:t>Impact of Low Capacity:  </a:t>
            </a:r>
            <a:r>
              <a:rPr lang="en-US" sz="2000" b="1" dirty="0">
                <a:solidFill>
                  <a:schemeClr val="accent2"/>
                </a:solidFill>
                <a:latin typeface="Arial" panose="020B0604020202020204" pitchFamily="34" charset="0"/>
                <a:ea typeface="Trebuchet MS" pitchFamily="34" charset="-122"/>
                <a:cs typeface="Arial" panose="020B0604020202020204" pitchFamily="34" charset="0"/>
              </a:rPr>
              <a:t>MLA &amp; AP (Band 2–4)</a:t>
            </a:r>
            <a:endParaRPr lang="en-US" sz="2000" dirty="0">
              <a:solidFill>
                <a:schemeClr val="accent2"/>
              </a:solidFill>
            </a:endParaRPr>
          </a:p>
        </p:txBody>
      </p:sp>
      <p:sp>
        <p:nvSpPr>
          <p:cNvPr id="4" name="Shape 2"/>
          <p:cNvSpPr/>
          <p:nvPr/>
        </p:nvSpPr>
        <p:spPr>
          <a:xfrm>
            <a:off x="201168" y="731520"/>
            <a:ext cx="2788920" cy="1920240"/>
          </a:xfrm>
          <a:prstGeom prst="rect">
            <a:avLst/>
          </a:prstGeom>
          <a:solidFill>
            <a:schemeClr val="bg1">
              <a:lumMod val="95000"/>
            </a:schemeClr>
          </a:solidFill>
          <a:ln w="12700">
            <a:solidFill>
              <a:srgbClr val="D0ECD8"/>
            </a:solidFill>
            <a:prstDash val="solid"/>
          </a:ln>
          <a:effectLst>
            <a:outerShdw blurRad="101600" dist="38100" dir="75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5" name="Shape 3"/>
          <p:cNvSpPr/>
          <p:nvPr/>
        </p:nvSpPr>
        <p:spPr>
          <a:xfrm>
            <a:off x="201168" y="731520"/>
            <a:ext cx="64008" cy="1920240"/>
          </a:xfrm>
          <a:prstGeom prst="rect">
            <a:avLst/>
          </a:prstGeom>
          <a:solidFill>
            <a:schemeClr val="accent2"/>
          </a:solidFill>
          <a:ln w="12700">
            <a:noFill/>
            <a:prstDash val="solid"/>
          </a:ln>
          <a:scene3d>
            <a:camera prst="orthographicFront"/>
            <a:lightRig rig="threePt" dir="t"/>
          </a:scene3d>
          <a:sp3d>
            <a:bevelT w="127000"/>
            <a:bevelB w="127000"/>
          </a:sp3d>
        </p:spPr>
        <p:txBody>
          <a:bodyPr/>
          <a:lstStyle/>
          <a:p>
            <a:endParaRPr lang="en-GB">
              <a:solidFill>
                <a:schemeClr val="accent2"/>
              </a:solidFill>
            </a:endParaRPr>
          </a:p>
        </p:txBody>
      </p:sp>
      <p:sp>
        <p:nvSpPr>
          <p:cNvPr id="6" name="Text 4"/>
          <p:cNvSpPr/>
          <p:nvPr/>
        </p:nvSpPr>
        <p:spPr>
          <a:xfrm>
            <a:off x="365760" y="822960"/>
            <a:ext cx="320040" cy="402336"/>
          </a:xfrm>
          <a:prstGeom prst="rect">
            <a:avLst/>
          </a:prstGeom>
          <a:noFill/>
          <a:ln/>
        </p:spPr>
        <p:txBody>
          <a:bodyPr wrap="square" rtlCol="0" anchor="ctr"/>
          <a:lstStyle/>
          <a:p>
            <a:pPr marL="0" indent="0">
              <a:buNone/>
            </a:pPr>
            <a:r>
              <a:rPr lang="en-US" sz="2800" b="1" dirty="0">
                <a:solidFill>
                  <a:schemeClr val="accent2"/>
                </a:solidFill>
                <a:latin typeface="Arial" panose="020B0604020202020204" pitchFamily="34" charset="0"/>
                <a:ea typeface="Calibri" pitchFamily="34" charset="-122"/>
                <a:cs typeface="Arial" panose="020B0604020202020204" pitchFamily="34" charset="0"/>
              </a:rPr>
              <a:t>1</a:t>
            </a:r>
            <a:endParaRPr lang="en-US" sz="2800" dirty="0">
              <a:solidFill>
                <a:schemeClr val="accent2"/>
              </a:solidFill>
            </a:endParaRPr>
          </a:p>
        </p:txBody>
      </p:sp>
      <p:sp>
        <p:nvSpPr>
          <p:cNvPr id="7" name="Text 5"/>
          <p:cNvSpPr/>
          <p:nvPr/>
        </p:nvSpPr>
        <p:spPr>
          <a:xfrm>
            <a:off x="658368" y="822960"/>
            <a:ext cx="2487168"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BMS Cover Routine Tasks</a:t>
            </a:r>
            <a:endParaRPr lang="en-US" sz="1400" dirty="0"/>
          </a:p>
        </p:txBody>
      </p:sp>
      <p:sp>
        <p:nvSpPr>
          <p:cNvPr id="8" name="Text 6"/>
          <p:cNvSpPr/>
          <p:nvPr/>
        </p:nvSpPr>
        <p:spPr>
          <a:xfrm>
            <a:off x="365760" y="1225296"/>
            <a:ext cx="2532888" cy="1325880"/>
          </a:xfrm>
          <a:prstGeom prst="rect">
            <a:avLst/>
          </a:prstGeom>
          <a:noFill/>
          <a:ln/>
        </p:spPr>
        <p:txBody>
          <a:bodyPr wrap="square" rtlCol="0" anchor="ctr"/>
          <a:lstStyle/>
          <a:p>
            <a:r>
              <a:rPr lang="en-GB" sz="1200" dirty="0"/>
              <a:t>When MLA/AP posts are vacant, BMS step down to cover specimen processing, stock management and equipment maintenance — pulling them from analytical bench work.</a:t>
            </a:r>
            <a:endParaRPr lang="en-US" sz="1200" dirty="0"/>
          </a:p>
        </p:txBody>
      </p:sp>
      <p:sp>
        <p:nvSpPr>
          <p:cNvPr id="9" name="Shape 7"/>
          <p:cNvSpPr/>
          <p:nvPr/>
        </p:nvSpPr>
        <p:spPr>
          <a:xfrm>
            <a:off x="3145536"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10" name="Shape 8"/>
          <p:cNvSpPr/>
          <p:nvPr/>
        </p:nvSpPr>
        <p:spPr>
          <a:xfrm>
            <a:off x="3145536" y="731520"/>
            <a:ext cx="64008" cy="1920240"/>
          </a:xfrm>
          <a:prstGeom prst="rect">
            <a:avLst/>
          </a:prstGeom>
          <a:solidFill>
            <a:schemeClr val="accent2"/>
          </a:solidFill>
          <a:ln w="12700">
            <a:noFill/>
            <a:prstDash val="solid"/>
          </a:ln>
          <a:scene3d>
            <a:camera prst="orthographicFront"/>
            <a:lightRig rig="threePt" dir="t"/>
          </a:scene3d>
          <a:sp3d>
            <a:bevelT w="127000"/>
            <a:bevelB w="127000"/>
          </a:sp3d>
        </p:spPr>
        <p:txBody>
          <a:bodyPr/>
          <a:lstStyle/>
          <a:p>
            <a:endParaRPr lang="en-GB"/>
          </a:p>
        </p:txBody>
      </p:sp>
      <p:sp>
        <p:nvSpPr>
          <p:cNvPr id="11" name="Text 9"/>
          <p:cNvSpPr/>
          <p:nvPr/>
        </p:nvSpPr>
        <p:spPr>
          <a:xfrm>
            <a:off x="3310128" y="822960"/>
            <a:ext cx="320040" cy="320040"/>
          </a:xfrm>
          <a:prstGeom prst="rect">
            <a:avLst/>
          </a:prstGeom>
          <a:noFill/>
          <a:ln/>
        </p:spPr>
        <p:txBody>
          <a:bodyPr wrap="square" rtlCol="0" anchor="ctr"/>
          <a:lstStyle/>
          <a:p>
            <a:pPr marL="0" indent="0">
              <a:buNone/>
            </a:pPr>
            <a:r>
              <a:rPr lang="en-US" sz="2800" b="1" dirty="0">
                <a:solidFill>
                  <a:schemeClr val="accent2"/>
                </a:solidFill>
                <a:latin typeface="Arial" panose="020B0604020202020204" pitchFamily="34" charset="0"/>
                <a:ea typeface="Calibri" pitchFamily="34" charset="-122"/>
                <a:cs typeface="Arial" panose="020B0604020202020204" pitchFamily="34" charset="0"/>
              </a:rPr>
              <a:t>2</a:t>
            </a:r>
            <a:endParaRPr lang="en-US" sz="2800" dirty="0">
              <a:solidFill>
                <a:schemeClr val="accent2"/>
              </a:solidFill>
            </a:endParaRPr>
          </a:p>
        </p:txBody>
      </p:sp>
      <p:sp>
        <p:nvSpPr>
          <p:cNvPr id="12" name="Text 10"/>
          <p:cNvSpPr/>
          <p:nvPr/>
        </p:nvSpPr>
        <p:spPr>
          <a:xfrm>
            <a:off x="3602736" y="82296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Pre-Analytical Errors Rise</a:t>
            </a:r>
            <a:endParaRPr lang="en-US" sz="1400" dirty="0"/>
          </a:p>
        </p:txBody>
      </p:sp>
      <p:sp>
        <p:nvSpPr>
          <p:cNvPr id="13" name="Text 11"/>
          <p:cNvSpPr/>
          <p:nvPr/>
        </p:nvSpPr>
        <p:spPr>
          <a:xfrm>
            <a:off x="3310128" y="122529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Rushed specimen handling and reduced oversight of pre-analytical steps increase the risk of errors before testing even begins, jeopardising result reliability.</a:t>
            </a:r>
            <a:endParaRPr lang="en-US" sz="1200" dirty="0"/>
          </a:p>
        </p:txBody>
      </p:sp>
      <p:sp>
        <p:nvSpPr>
          <p:cNvPr id="14" name="Shape 12"/>
          <p:cNvSpPr/>
          <p:nvPr/>
        </p:nvSpPr>
        <p:spPr>
          <a:xfrm>
            <a:off x="6089904" y="731520"/>
            <a:ext cx="2788920" cy="1920240"/>
          </a:xfrm>
          <a:prstGeom prst="rect">
            <a:avLst/>
          </a:prstGeom>
          <a:solidFill>
            <a:schemeClr val="bg1">
              <a:lumMod val="95000"/>
            </a:schemeClr>
          </a:solidFill>
          <a:ln w="12700">
            <a:no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15" name="Shape 13"/>
          <p:cNvSpPr/>
          <p:nvPr/>
        </p:nvSpPr>
        <p:spPr>
          <a:xfrm>
            <a:off x="6076188" y="731520"/>
            <a:ext cx="64008" cy="1920240"/>
          </a:xfrm>
          <a:prstGeom prst="rect">
            <a:avLst/>
          </a:prstGeom>
          <a:solidFill>
            <a:schemeClr val="accent2"/>
          </a:solidFill>
          <a:ln w="12700">
            <a:noFill/>
            <a:prstDash val="solid"/>
          </a:ln>
          <a:scene3d>
            <a:camera prst="orthographicFront"/>
            <a:lightRig rig="threePt" dir="t"/>
          </a:scene3d>
          <a:sp3d>
            <a:bevelT w="127000"/>
            <a:bevelB w="127000"/>
          </a:sp3d>
        </p:spPr>
        <p:txBody>
          <a:bodyPr/>
          <a:lstStyle/>
          <a:p>
            <a:endParaRPr lang="en-GB"/>
          </a:p>
        </p:txBody>
      </p:sp>
      <p:sp>
        <p:nvSpPr>
          <p:cNvPr id="16" name="Text 14"/>
          <p:cNvSpPr/>
          <p:nvPr/>
        </p:nvSpPr>
        <p:spPr>
          <a:xfrm>
            <a:off x="6254496" y="822960"/>
            <a:ext cx="320040" cy="320040"/>
          </a:xfrm>
          <a:prstGeom prst="rect">
            <a:avLst/>
          </a:prstGeom>
          <a:noFill/>
          <a:ln/>
        </p:spPr>
        <p:txBody>
          <a:bodyPr wrap="square" rtlCol="0" anchor="ctr"/>
          <a:lstStyle/>
          <a:p>
            <a:pPr marL="0" indent="0">
              <a:buNone/>
            </a:pPr>
            <a:r>
              <a:rPr lang="en-US" sz="2800" b="1" dirty="0">
                <a:solidFill>
                  <a:schemeClr val="accent2"/>
                </a:solidFill>
                <a:latin typeface="Arial" panose="020B0604020202020204" pitchFamily="34" charset="0"/>
                <a:ea typeface="Calibri" pitchFamily="34" charset="-122"/>
                <a:cs typeface="Arial" panose="020B0604020202020204" pitchFamily="34" charset="0"/>
              </a:rPr>
              <a:t>3</a:t>
            </a:r>
            <a:endParaRPr lang="en-US" sz="2800" dirty="0">
              <a:solidFill>
                <a:schemeClr val="accent2"/>
              </a:solidFill>
            </a:endParaRPr>
          </a:p>
        </p:txBody>
      </p:sp>
      <p:sp>
        <p:nvSpPr>
          <p:cNvPr id="17" name="Text 15"/>
          <p:cNvSpPr/>
          <p:nvPr/>
        </p:nvSpPr>
        <p:spPr>
          <a:xfrm>
            <a:off x="6547104" y="82296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Equipment &amp; Stock Gaps, Traceability</a:t>
            </a:r>
            <a:endParaRPr lang="en-US" sz="1400" dirty="0"/>
          </a:p>
        </p:txBody>
      </p:sp>
      <p:sp>
        <p:nvSpPr>
          <p:cNvPr id="18" name="Text 16"/>
          <p:cNvSpPr/>
          <p:nvPr/>
        </p:nvSpPr>
        <p:spPr>
          <a:xfrm>
            <a:off x="6254496" y="122529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Routine equipment checks, maintenance schedules and blood stock management are deprioritised under pressure, creating compliance risk and potential supply failure.</a:t>
            </a:r>
            <a:endParaRPr lang="en-US" sz="1200" dirty="0"/>
          </a:p>
        </p:txBody>
      </p:sp>
      <p:sp>
        <p:nvSpPr>
          <p:cNvPr id="19" name="Shape 17"/>
          <p:cNvSpPr/>
          <p:nvPr/>
        </p:nvSpPr>
        <p:spPr>
          <a:xfrm>
            <a:off x="201168"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20" name="Shape 18"/>
          <p:cNvSpPr/>
          <p:nvPr/>
        </p:nvSpPr>
        <p:spPr>
          <a:xfrm>
            <a:off x="201168" y="2834640"/>
            <a:ext cx="64008" cy="1920240"/>
          </a:xfrm>
          <a:prstGeom prst="rect">
            <a:avLst/>
          </a:prstGeom>
          <a:solidFill>
            <a:schemeClr val="accent2"/>
          </a:solidFill>
          <a:ln w="12700">
            <a:noFill/>
            <a:prstDash val="solid"/>
          </a:ln>
          <a:scene3d>
            <a:camera prst="orthographicFront"/>
            <a:lightRig rig="threePt" dir="t"/>
          </a:scene3d>
          <a:sp3d>
            <a:bevelT w="127000"/>
            <a:bevelB w="127000"/>
          </a:sp3d>
        </p:spPr>
        <p:txBody>
          <a:bodyPr/>
          <a:lstStyle/>
          <a:p>
            <a:endParaRPr lang="en-GB"/>
          </a:p>
        </p:txBody>
      </p:sp>
      <p:sp>
        <p:nvSpPr>
          <p:cNvPr id="21" name="Text 19"/>
          <p:cNvSpPr/>
          <p:nvPr/>
        </p:nvSpPr>
        <p:spPr>
          <a:xfrm>
            <a:off x="365760" y="2926080"/>
            <a:ext cx="320040" cy="320040"/>
          </a:xfrm>
          <a:prstGeom prst="rect">
            <a:avLst/>
          </a:prstGeom>
          <a:noFill/>
          <a:ln/>
        </p:spPr>
        <p:txBody>
          <a:bodyPr wrap="square" rtlCol="0" anchor="ctr"/>
          <a:lstStyle/>
          <a:p>
            <a:pPr marL="0" indent="0">
              <a:buNone/>
            </a:pPr>
            <a:r>
              <a:rPr lang="en-US" sz="2800" b="1" dirty="0">
                <a:solidFill>
                  <a:schemeClr val="accent2"/>
                </a:solidFill>
                <a:latin typeface="Arial" panose="020B0604020202020204" pitchFamily="34" charset="0"/>
                <a:ea typeface="Calibri" pitchFamily="34" charset="-122"/>
                <a:cs typeface="Arial" panose="020B0604020202020204" pitchFamily="34" charset="0"/>
              </a:rPr>
              <a:t>4</a:t>
            </a:r>
            <a:endParaRPr lang="en-US" sz="2800" dirty="0">
              <a:solidFill>
                <a:schemeClr val="accent2"/>
              </a:solidFill>
            </a:endParaRPr>
          </a:p>
        </p:txBody>
      </p:sp>
      <p:sp>
        <p:nvSpPr>
          <p:cNvPr id="22" name="Text 20"/>
          <p:cNvSpPr/>
          <p:nvPr/>
        </p:nvSpPr>
        <p:spPr>
          <a:xfrm>
            <a:off x="658368" y="292608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BMS Training Deferred</a:t>
            </a:r>
            <a:endParaRPr lang="en-US" sz="1400" dirty="0"/>
          </a:p>
        </p:txBody>
      </p:sp>
      <p:sp>
        <p:nvSpPr>
          <p:cNvPr id="23" name="Text 21"/>
          <p:cNvSpPr/>
          <p:nvPr/>
        </p:nvSpPr>
        <p:spPr>
          <a:xfrm>
            <a:off x="365760" y="3328416"/>
            <a:ext cx="2532888" cy="1325880"/>
          </a:xfrm>
          <a:prstGeom prst="rect">
            <a:avLst/>
          </a:prstGeom>
          <a:noFill/>
          <a:ln/>
        </p:spPr>
        <p:txBody>
          <a:bodyPr wrap="square" rtlCol="0" anchor="ctr"/>
          <a:lstStyle/>
          <a:p>
            <a:pPr marL="0" indent="0">
              <a:buNone/>
            </a:pPr>
            <a:r>
              <a:rPr lang="en-US" sz="1200" dirty="0">
                <a:latin typeface="Arial" panose="020B0604020202020204" pitchFamily="34" charset="0"/>
                <a:ea typeface="Calibri" pitchFamily="34" charset="-122"/>
                <a:cs typeface="Arial" panose="020B0604020202020204" pitchFamily="34" charset="0"/>
              </a:rPr>
              <a:t>BMS time spent covering MLA-level tasks cannot be used for competency maintenance, training delivery, or professional development.</a:t>
            </a:r>
            <a:endParaRPr lang="en-US" sz="1200" dirty="0"/>
          </a:p>
        </p:txBody>
      </p:sp>
      <p:sp>
        <p:nvSpPr>
          <p:cNvPr id="24" name="Shape 22"/>
          <p:cNvSpPr/>
          <p:nvPr/>
        </p:nvSpPr>
        <p:spPr>
          <a:xfrm>
            <a:off x="3145536"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25" name="Shape 23"/>
          <p:cNvSpPr/>
          <p:nvPr/>
        </p:nvSpPr>
        <p:spPr>
          <a:xfrm>
            <a:off x="3145536" y="2834640"/>
            <a:ext cx="64008" cy="1920240"/>
          </a:xfrm>
          <a:prstGeom prst="rect">
            <a:avLst/>
          </a:prstGeom>
          <a:solidFill>
            <a:schemeClr val="accent2"/>
          </a:solidFill>
          <a:ln w="12700">
            <a:noFill/>
            <a:prstDash val="solid"/>
          </a:ln>
          <a:scene3d>
            <a:camera prst="orthographicFront"/>
            <a:lightRig rig="threePt" dir="t"/>
          </a:scene3d>
          <a:sp3d>
            <a:bevelT w="127000"/>
            <a:bevelB w="127000"/>
          </a:sp3d>
        </p:spPr>
        <p:txBody>
          <a:bodyPr/>
          <a:lstStyle/>
          <a:p>
            <a:endParaRPr lang="en-GB"/>
          </a:p>
        </p:txBody>
      </p:sp>
      <p:sp>
        <p:nvSpPr>
          <p:cNvPr id="26" name="Text 24"/>
          <p:cNvSpPr/>
          <p:nvPr/>
        </p:nvSpPr>
        <p:spPr>
          <a:xfrm>
            <a:off x="3310128" y="2926080"/>
            <a:ext cx="320040" cy="320040"/>
          </a:xfrm>
          <a:prstGeom prst="rect">
            <a:avLst/>
          </a:prstGeom>
          <a:noFill/>
          <a:ln/>
        </p:spPr>
        <p:txBody>
          <a:bodyPr wrap="square" rtlCol="0" anchor="ctr"/>
          <a:lstStyle/>
          <a:p>
            <a:pPr marL="0" indent="0">
              <a:buNone/>
            </a:pPr>
            <a:r>
              <a:rPr lang="en-US" sz="2800" b="1" dirty="0">
                <a:solidFill>
                  <a:schemeClr val="accent2"/>
                </a:solidFill>
                <a:latin typeface="Arial" panose="020B0604020202020204" pitchFamily="34" charset="0"/>
                <a:ea typeface="Calibri" pitchFamily="34" charset="-122"/>
                <a:cs typeface="Arial" panose="020B0604020202020204" pitchFamily="34" charset="0"/>
              </a:rPr>
              <a:t>5</a:t>
            </a:r>
            <a:endParaRPr lang="en-US" sz="2800" dirty="0">
              <a:solidFill>
                <a:schemeClr val="accent2"/>
              </a:solidFill>
            </a:endParaRPr>
          </a:p>
        </p:txBody>
      </p:sp>
      <p:sp>
        <p:nvSpPr>
          <p:cNvPr id="27" name="Text 25"/>
          <p:cNvSpPr/>
          <p:nvPr/>
        </p:nvSpPr>
        <p:spPr>
          <a:xfrm>
            <a:off x="3602736" y="292608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Increased Locum Dependency</a:t>
            </a:r>
            <a:endParaRPr lang="en-US" sz="1400" dirty="0"/>
          </a:p>
        </p:txBody>
      </p:sp>
      <p:sp>
        <p:nvSpPr>
          <p:cNvPr id="28" name="Text 26"/>
          <p:cNvSpPr/>
          <p:nvPr/>
        </p:nvSpPr>
        <p:spPr>
          <a:xfrm>
            <a:off x="3310128" y="3328416"/>
            <a:ext cx="2532888" cy="1325880"/>
          </a:xfrm>
          <a:prstGeom prst="rect">
            <a:avLst/>
          </a:prstGeom>
          <a:noFill/>
          <a:ln/>
        </p:spPr>
        <p:txBody>
          <a:bodyPr wrap="square" rtlCol="0" anchor="ctr"/>
          <a:lstStyle/>
          <a:p>
            <a:pPr marL="0" indent="0">
              <a:buNone/>
            </a:pPr>
            <a:r>
              <a:rPr lang="en-US" sz="1200" dirty="0">
                <a:latin typeface="Arial" panose="020B0604020202020204" pitchFamily="34" charset="0"/>
                <a:ea typeface="Calibri" pitchFamily="34" charset="-122"/>
                <a:cs typeface="Arial" panose="020B0604020202020204" pitchFamily="34" charset="0"/>
              </a:rPr>
              <a:t>High MLA turnover drives reliance on agency staff, each requiring orientation and supervised working — increasing senior workload and cost pressure.</a:t>
            </a:r>
            <a:endParaRPr lang="en-US" sz="1200" dirty="0"/>
          </a:p>
        </p:txBody>
      </p:sp>
      <p:sp>
        <p:nvSpPr>
          <p:cNvPr id="29" name="Shape 27"/>
          <p:cNvSpPr/>
          <p:nvPr/>
        </p:nvSpPr>
        <p:spPr>
          <a:xfrm>
            <a:off x="6089904"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30" name="Shape 28"/>
          <p:cNvSpPr/>
          <p:nvPr/>
        </p:nvSpPr>
        <p:spPr>
          <a:xfrm>
            <a:off x="6089904" y="2834640"/>
            <a:ext cx="64008" cy="1920240"/>
          </a:xfrm>
          <a:prstGeom prst="rect">
            <a:avLst/>
          </a:prstGeom>
          <a:solidFill>
            <a:schemeClr val="accent2"/>
          </a:solidFill>
          <a:ln w="12700">
            <a:noFill/>
            <a:prstDash val="solid"/>
          </a:ln>
          <a:scene3d>
            <a:camera prst="orthographicFront"/>
            <a:lightRig rig="threePt" dir="t"/>
          </a:scene3d>
          <a:sp3d>
            <a:bevelT w="127000"/>
            <a:bevelB w="127000"/>
          </a:sp3d>
        </p:spPr>
        <p:txBody>
          <a:bodyPr/>
          <a:lstStyle/>
          <a:p>
            <a:endParaRPr lang="en-GB"/>
          </a:p>
        </p:txBody>
      </p:sp>
      <p:sp>
        <p:nvSpPr>
          <p:cNvPr id="31" name="Text 29"/>
          <p:cNvSpPr/>
          <p:nvPr/>
        </p:nvSpPr>
        <p:spPr>
          <a:xfrm>
            <a:off x="6254496" y="2926080"/>
            <a:ext cx="320040" cy="320040"/>
          </a:xfrm>
          <a:prstGeom prst="rect">
            <a:avLst/>
          </a:prstGeom>
          <a:noFill/>
          <a:ln/>
        </p:spPr>
        <p:txBody>
          <a:bodyPr wrap="square" rtlCol="0" anchor="ctr"/>
          <a:lstStyle/>
          <a:p>
            <a:pPr marL="0" indent="0">
              <a:buNone/>
            </a:pPr>
            <a:r>
              <a:rPr lang="en-US" sz="2800" b="1" dirty="0">
                <a:solidFill>
                  <a:schemeClr val="accent2"/>
                </a:solidFill>
                <a:latin typeface="Arial" panose="020B0604020202020204" pitchFamily="34" charset="0"/>
                <a:ea typeface="Calibri" pitchFamily="34" charset="-122"/>
                <a:cs typeface="Arial" panose="020B0604020202020204" pitchFamily="34" charset="0"/>
              </a:rPr>
              <a:t>6</a:t>
            </a:r>
            <a:endParaRPr lang="en-US" sz="2800" dirty="0">
              <a:solidFill>
                <a:schemeClr val="accent2"/>
              </a:solidFill>
            </a:endParaRPr>
          </a:p>
        </p:txBody>
      </p:sp>
      <p:sp>
        <p:nvSpPr>
          <p:cNvPr id="32" name="Text 30"/>
          <p:cNvSpPr/>
          <p:nvPr/>
        </p:nvSpPr>
        <p:spPr>
          <a:xfrm>
            <a:off x="6547104" y="2926080"/>
            <a:ext cx="2395728"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OOH Vulnerability Grows</a:t>
            </a:r>
            <a:endParaRPr lang="en-US" sz="1400" dirty="0"/>
          </a:p>
        </p:txBody>
      </p:sp>
      <p:sp>
        <p:nvSpPr>
          <p:cNvPr id="33" name="Text 31"/>
          <p:cNvSpPr/>
          <p:nvPr/>
        </p:nvSpPr>
        <p:spPr>
          <a:xfrm>
            <a:off x="6254496" y="332841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Out-of-hours periods become higher risk without adequate low-grade support, leaving lone BMS workers covering a wider range of tasks without backup.</a:t>
            </a:r>
            <a:endParaRPr lang="en-US" sz="1200" dirty="0"/>
          </a:p>
        </p:txBody>
      </p:sp>
      <p:sp>
        <p:nvSpPr>
          <p:cNvPr id="34" name="Shape 1">
            <a:extLst>
              <a:ext uri="{FF2B5EF4-FFF2-40B4-BE49-F238E27FC236}">
                <a16:creationId xmlns:a16="http://schemas.microsoft.com/office/drawing/2014/main" id="{D55FC047-D5AA-0E40-B3A3-2C3B442ECEAB}"/>
              </a:ext>
            </a:extLst>
          </p:cNvPr>
          <p:cNvSpPr/>
          <p:nvPr/>
        </p:nvSpPr>
        <p:spPr>
          <a:xfrm>
            <a:off x="0" y="0"/>
            <a:ext cx="109728" cy="594360"/>
          </a:xfrm>
          <a:prstGeom prst="rect">
            <a:avLst/>
          </a:prstGeom>
          <a:solidFill>
            <a:srgbClr val="C8102E"/>
          </a:solidFill>
          <a:ln w="12700">
            <a:solidFill>
              <a:srgbClr val="C8102E"/>
            </a:solidFill>
            <a:prstDash val="solid"/>
          </a:ln>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09728" y="27432"/>
            <a:ext cx="9034272" cy="594360"/>
          </a:xfrm>
          <a:prstGeom prst="rect">
            <a:avLst/>
          </a:prstGeom>
          <a:solidFill>
            <a:schemeClr val="tx2">
              <a:lumMod val="50000"/>
            </a:schemeClr>
          </a:solidFill>
          <a:ln w="12700">
            <a:noFill/>
            <a:prstDash val="solid"/>
          </a:ln>
        </p:spPr>
        <p:txBody>
          <a:bodyPr/>
          <a:lstStyle/>
          <a:p>
            <a:endParaRPr lang="en-GB"/>
          </a:p>
        </p:txBody>
      </p:sp>
      <p:sp>
        <p:nvSpPr>
          <p:cNvPr id="3" name="Text 1"/>
          <p:cNvSpPr/>
          <p:nvPr/>
        </p:nvSpPr>
        <p:spPr>
          <a:xfrm>
            <a:off x="109727" y="91440"/>
            <a:ext cx="8870721" cy="457200"/>
          </a:xfrm>
          <a:prstGeom prst="rect">
            <a:avLst/>
          </a:prstGeom>
          <a:noFill/>
          <a:ln/>
        </p:spPr>
        <p:txBody>
          <a:bodyPr wrap="square" rtlCol="0" anchor="ctr"/>
          <a:lstStyle/>
          <a:p>
            <a:pPr marL="0" indent="0">
              <a:buNone/>
            </a:pPr>
            <a:r>
              <a:rPr lang="en-US" sz="2000" b="1" dirty="0">
                <a:solidFill>
                  <a:srgbClr val="FFFFFF"/>
                </a:solidFill>
                <a:latin typeface="Arial" panose="020B0604020202020204" pitchFamily="34" charset="0"/>
                <a:ea typeface="Trebuchet MS" pitchFamily="34" charset="-122"/>
                <a:cs typeface="Arial" panose="020B0604020202020204" pitchFamily="34" charset="0"/>
              </a:rPr>
              <a:t>Impact of Low Capacity:  </a:t>
            </a:r>
            <a:r>
              <a:rPr lang="en-US" sz="2000" b="1" dirty="0">
                <a:solidFill>
                  <a:schemeClr val="accent6"/>
                </a:solidFill>
                <a:latin typeface="Arial" panose="020B0604020202020204" pitchFamily="34" charset="0"/>
                <a:ea typeface="Trebuchet MS" pitchFamily="34" charset="-122"/>
                <a:cs typeface="Arial" panose="020B0604020202020204" pitchFamily="34" charset="0"/>
              </a:rPr>
              <a:t>BMS (Band 5–6)</a:t>
            </a:r>
            <a:endParaRPr lang="en-US" sz="2000" dirty="0">
              <a:solidFill>
                <a:schemeClr val="accent6"/>
              </a:solidFill>
            </a:endParaRPr>
          </a:p>
        </p:txBody>
      </p:sp>
      <p:sp>
        <p:nvSpPr>
          <p:cNvPr id="4" name="Shape 2"/>
          <p:cNvSpPr/>
          <p:nvPr/>
        </p:nvSpPr>
        <p:spPr>
          <a:xfrm>
            <a:off x="201168"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5" name="Shape 3"/>
          <p:cNvSpPr/>
          <p:nvPr/>
        </p:nvSpPr>
        <p:spPr>
          <a:xfrm>
            <a:off x="201168" y="73152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bevelB w="127000"/>
          </a:sp3d>
        </p:spPr>
        <p:txBody>
          <a:bodyPr/>
          <a:lstStyle/>
          <a:p>
            <a:endParaRPr lang="en-GB"/>
          </a:p>
        </p:txBody>
      </p:sp>
      <p:sp>
        <p:nvSpPr>
          <p:cNvPr id="6" name="Text 4"/>
          <p:cNvSpPr/>
          <p:nvPr/>
        </p:nvSpPr>
        <p:spPr>
          <a:xfrm>
            <a:off x="365760" y="822960"/>
            <a:ext cx="320040" cy="402336"/>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1</a:t>
            </a:r>
            <a:endParaRPr lang="en-US" sz="2800" dirty="0"/>
          </a:p>
        </p:txBody>
      </p:sp>
      <p:sp>
        <p:nvSpPr>
          <p:cNvPr id="7" name="Text 5"/>
          <p:cNvSpPr/>
          <p:nvPr/>
        </p:nvSpPr>
        <p:spPr>
          <a:xfrm>
            <a:off x="658368" y="822960"/>
            <a:ext cx="2487168"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Senior Staff Pulled Down</a:t>
            </a:r>
            <a:endParaRPr lang="en-US" sz="1400" dirty="0"/>
          </a:p>
        </p:txBody>
      </p:sp>
      <p:sp>
        <p:nvSpPr>
          <p:cNvPr id="8" name="Text 6"/>
          <p:cNvSpPr/>
          <p:nvPr/>
        </p:nvSpPr>
        <p:spPr>
          <a:xfrm>
            <a:off x="365760" y="1225296"/>
            <a:ext cx="2532888" cy="1325880"/>
          </a:xfrm>
          <a:prstGeom prst="rect">
            <a:avLst/>
          </a:prstGeom>
          <a:noFill/>
          <a:ln/>
        </p:spPr>
        <p:txBody>
          <a:bodyPr wrap="square" rtlCol="0" anchor="ctr"/>
          <a:lstStyle/>
          <a:p>
            <a:r>
              <a:rPr lang="en-GB" sz="1200" dirty="0"/>
              <a:t>TLMs and senior BMS are drawn onto routine testing benches to maintain cover — vacating governance, training, quality and haemovigilance functions.</a:t>
            </a:r>
            <a:endParaRPr lang="en-US" sz="1200" dirty="0"/>
          </a:p>
        </p:txBody>
      </p:sp>
      <p:sp>
        <p:nvSpPr>
          <p:cNvPr id="9" name="Shape 7"/>
          <p:cNvSpPr/>
          <p:nvPr/>
        </p:nvSpPr>
        <p:spPr>
          <a:xfrm>
            <a:off x="3145536"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10" name="Shape 8"/>
          <p:cNvSpPr/>
          <p:nvPr/>
        </p:nvSpPr>
        <p:spPr>
          <a:xfrm>
            <a:off x="3145536" y="73152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bevelB w="127000"/>
          </a:sp3d>
        </p:spPr>
        <p:txBody>
          <a:bodyPr/>
          <a:lstStyle/>
          <a:p>
            <a:endParaRPr lang="en-GB"/>
          </a:p>
        </p:txBody>
      </p:sp>
      <p:sp>
        <p:nvSpPr>
          <p:cNvPr id="11" name="Text 9"/>
          <p:cNvSpPr/>
          <p:nvPr/>
        </p:nvSpPr>
        <p:spPr>
          <a:xfrm>
            <a:off x="3310128" y="82296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2</a:t>
            </a:r>
            <a:endParaRPr lang="en-US" sz="2800" dirty="0"/>
          </a:p>
        </p:txBody>
      </p:sp>
      <p:sp>
        <p:nvSpPr>
          <p:cNvPr id="12" name="Text 10"/>
          <p:cNvSpPr/>
          <p:nvPr/>
        </p:nvSpPr>
        <p:spPr>
          <a:xfrm>
            <a:off x="3602736" y="82296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Lone OOH Working</a:t>
            </a:r>
            <a:endParaRPr lang="en-US" sz="1400" dirty="0"/>
          </a:p>
        </p:txBody>
      </p:sp>
      <p:sp>
        <p:nvSpPr>
          <p:cNvPr id="13" name="Text 11"/>
          <p:cNvSpPr/>
          <p:nvPr/>
        </p:nvSpPr>
        <p:spPr>
          <a:xfrm>
            <a:off x="3310128" y="122529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Single BMS staff cover multiple disciplines out-of-hours with no peer support, increasing error risk and placing significant pressure on individual wellbeing</a:t>
            </a:r>
            <a:r>
              <a:rPr lang="en-US" sz="1400" dirty="0">
                <a:solidFill>
                  <a:srgbClr val="1A2E35"/>
                </a:solidFill>
                <a:latin typeface="Arial" panose="020B0604020202020204" pitchFamily="34" charset="0"/>
                <a:ea typeface="Calibri" pitchFamily="34" charset="-122"/>
                <a:cs typeface="Arial" panose="020B0604020202020204" pitchFamily="34" charset="0"/>
              </a:rPr>
              <a:t>.</a:t>
            </a:r>
            <a:endParaRPr lang="en-US" sz="1400" dirty="0"/>
          </a:p>
        </p:txBody>
      </p:sp>
      <p:sp>
        <p:nvSpPr>
          <p:cNvPr id="14" name="Shape 12"/>
          <p:cNvSpPr/>
          <p:nvPr/>
        </p:nvSpPr>
        <p:spPr>
          <a:xfrm>
            <a:off x="6089904"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15" name="Shape 13"/>
          <p:cNvSpPr/>
          <p:nvPr/>
        </p:nvSpPr>
        <p:spPr>
          <a:xfrm>
            <a:off x="6089904" y="73152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bevelB w="127000"/>
          </a:sp3d>
        </p:spPr>
        <p:txBody>
          <a:bodyPr/>
          <a:lstStyle/>
          <a:p>
            <a:endParaRPr lang="en-GB"/>
          </a:p>
        </p:txBody>
      </p:sp>
      <p:sp>
        <p:nvSpPr>
          <p:cNvPr id="16" name="Text 14"/>
          <p:cNvSpPr/>
          <p:nvPr/>
        </p:nvSpPr>
        <p:spPr>
          <a:xfrm>
            <a:off x="6254496" y="82296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3</a:t>
            </a:r>
            <a:endParaRPr lang="en-US" sz="2800" dirty="0"/>
          </a:p>
        </p:txBody>
      </p:sp>
      <p:sp>
        <p:nvSpPr>
          <p:cNvPr id="17" name="Text 15"/>
          <p:cNvSpPr/>
          <p:nvPr/>
        </p:nvSpPr>
        <p:spPr>
          <a:xfrm>
            <a:off x="6547104" y="82296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Locum Reliance &amp; Training Burden</a:t>
            </a:r>
            <a:endParaRPr lang="en-US" sz="1400" dirty="0"/>
          </a:p>
        </p:txBody>
      </p:sp>
      <p:sp>
        <p:nvSpPr>
          <p:cNvPr id="18" name="Text 16"/>
          <p:cNvSpPr/>
          <p:nvPr/>
        </p:nvSpPr>
        <p:spPr>
          <a:xfrm>
            <a:off x="6254496" y="122529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Staffing gaps drive high locum usage. Each new locum requires competency assessment and supervised practice before safe independent working can be confirmed.</a:t>
            </a:r>
            <a:endParaRPr lang="en-US" sz="1200" dirty="0"/>
          </a:p>
        </p:txBody>
      </p:sp>
      <p:sp>
        <p:nvSpPr>
          <p:cNvPr id="19" name="Shape 17"/>
          <p:cNvSpPr/>
          <p:nvPr/>
        </p:nvSpPr>
        <p:spPr>
          <a:xfrm>
            <a:off x="201168" y="2861109"/>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20" name="Shape 18"/>
          <p:cNvSpPr/>
          <p:nvPr/>
        </p:nvSpPr>
        <p:spPr>
          <a:xfrm>
            <a:off x="201168" y="283464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bevelB w="127000"/>
          </a:sp3d>
        </p:spPr>
        <p:txBody>
          <a:bodyPr/>
          <a:lstStyle/>
          <a:p>
            <a:endParaRPr lang="en-GB"/>
          </a:p>
        </p:txBody>
      </p:sp>
      <p:sp>
        <p:nvSpPr>
          <p:cNvPr id="21" name="Text 19"/>
          <p:cNvSpPr/>
          <p:nvPr/>
        </p:nvSpPr>
        <p:spPr>
          <a:xfrm>
            <a:off x="365760" y="292608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4</a:t>
            </a:r>
            <a:endParaRPr lang="en-US" sz="2800" dirty="0"/>
          </a:p>
        </p:txBody>
      </p:sp>
      <p:sp>
        <p:nvSpPr>
          <p:cNvPr id="22" name="Text 20"/>
          <p:cNvSpPr/>
          <p:nvPr/>
        </p:nvSpPr>
        <p:spPr>
          <a:xfrm>
            <a:off x="658368" y="292608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Competency Gaps Accumulate</a:t>
            </a:r>
            <a:endParaRPr lang="en-US" sz="1400" dirty="0"/>
          </a:p>
        </p:txBody>
      </p:sp>
      <p:sp>
        <p:nvSpPr>
          <p:cNvPr id="23" name="Text 21"/>
          <p:cNvSpPr/>
          <p:nvPr/>
        </p:nvSpPr>
        <p:spPr>
          <a:xfrm>
            <a:off x="365760" y="3328416"/>
            <a:ext cx="2532888" cy="1325880"/>
          </a:xfrm>
          <a:prstGeom prst="rect">
            <a:avLst/>
          </a:prstGeom>
          <a:noFill/>
          <a:ln/>
        </p:spPr>
        <p:txBody>
          <a:bodyPr wrap="square" rtlCol="0" anchor="ctr"/>
          <a:lstStyle/>
          <a:p>
            <a:pPr marL="0" indent="0">
              <a:buNone/>
            </a:pPr>
            <a:r>
              <a:rPr lang="en-US" sz="1200" dirty="0">
                <a:latin typeface="Arial" panose="020B0604020202020204" pitchFamily="34" charset="0"/>
                <a:ea typeface="Calibri" pitchFamily="34" charset="-122"/>
                <a:cs typeface="Arial" panose="020B0604020202020204" pitchFamily="34" charset="0"/>
              </a:rPr>
              <a:t>Under operational pressure, annual competency reviews, LIMS re-validation and re-competency fall behind, creating growing regulatory compliance risk across sites</a:t>
            </a:r>
            <a:r>
              <a:rPr lang="en-US" sz="1400" dirty="0">
                <a:latin typeface="Arial" panose="020B0604020202020204" pitchFamily="34" charset="0"/>
                <a:ea typeface="Calibri" pitchFamily="34" charset="-122"/>
                <a:cs typeface="Arial" panose="020B0604020202020204" pitchFamily="34" charset="0"/>
              </a:rPr>
              <a:t>.</a:t>
            </a:r>
            <a:endParaRPr lang="en-US" sz="1400" dirty="0"/>
          </a:p>
        </p:txBody>
      </p:sp>
      <p:sp>
        <p:nvSpPr>
          <p:cNvPr id="24" name="Shape 22"/>
          <p:cNvSpPr/>
          <p:nvPr/>
        </p:nvSpPr>
        <p:spPr>
          <a:xfrm>
            <a:off x="3145536"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25" name="Shape 23"/>
          <p:cNvSpPr/>
          <p:nvPr/>
        </p:nvSpPr>
        <p:spPr>
          <a:xfrm>
            <a:off x="3145536" y="283464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bevelB w="127000"/>
          </a:sp3d>
        </p:spPr>
        <p:txBody>
          <a:bodyPr/>
          <a:lstStyle/>
          <a:p>
            <a:endParaRPr lang="en-GB"/>
          </a:p>
        </p:txBody>
      </p:sp>
      <p:sp>
        <p:nvSpPr>
          <p:cNvPr id="26" name="Text 24"/>
          <p:cNvSpPr/>
          <p:nvPr/>
        </p:nvSpPr>
        <p:spPr>
          <a:xfrm>
            <a:off x="3310128" y="292608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5</a:t>
            </a:r>
            <a:endParaRPr lang="en-US" sz="2800" dirty="0"/>
          </a:p>
        </p:txBody>
      </p:sp>
      <p:sp>
        <p:nvSpPr>
          <p:cNvPr id="27" name="Text 25"/>
          <p:cNvSpPr/>
          <p:nvPr/>
        </p:nvSpPr>
        <p:spPr>
          <a:xfrm>
            <a:off x="3602736" y="292608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Delayed Blood Product Issue</a:t>
            </a:r>
            <a:endParaRPr lang="en-US" sz="1400" dirty="0"/>
          </a:p>
        </p:txBody>
      </p:sp>
      <p:sp>
        <p:nvSpPr>
          <p:cNvPr id="28" name="Text 26"/>
          <p:cNvSpPr/>
          <p:nvPr/>
        </p:nvSpPr>
        <p:spPr>
          <a:xfrm>
            <a:off x="3310128" y="3328416"/>
            <a:ext cx="2532888" cy="1325880"/>
          </a:xfrm>
          <a:prstGeom prst="rect">
            <a:avLst/>
          </a:prstGeom>
          <a:noFill/>
          <a:ln/>
        </p:spPr>
        <p:txBody>
          <a:bodyPr wrap="square" rtlCol="0" anchor="ctr"/>
          <a:lstStyle/>
          <a:p>
            <a:pPr marL="0" indent="0">
              <a:buNone/>
            </a:pPr>
            <a:r>
              <a:rPr lang="en-US" sz="1200" dirty="0">
                <a:latin typeface="Arial" panose="020B0604020202020204" pitchFamily="34" charset="0"/>
                <a:ea typeface="Calibri" pitchFamily="34" charset="-122"/>
                <a:cs typeface="Arial" panose="020B0604020202020204" pitchFamily="34" charset="0"/>
              </a:rPr>
              <a:t>Understaffed benches extend turnaround times for crossmatch and blood issue, including in emergency and time-critical clinical situations</a:t>
            </a:r>
            <a:r>
              <a:rPr lang="en-US" sz="1400" dirty="0">
                <a:latin typeface="Arial" panose="020B0604020202020204" pitchFamily="34" charset="0"/>
                <a:ea typeface="Calibri" pitchFamily="34" charset="-122"/>
                <a:cs typeface="Arial" panose="020B0604020202020204" pitchFamily="34" charset="0"/>
              </a:rPr>
              <a:t>.</a:t>
            </a:r>
            <a:endParaRPr lang="en-US" sz="1100" dirty="0"/>
          </a:p>
        </p:txBody>
      </p:sp>
      <p:sp>
        <p:nvSpPr>
          <p:cNvPr id="29" name="Shape 27"/>
          <p:cNvSpPr/>
          <p:nvPr/>
        </p:nvSpPr>
        <p:spPr>
          <a:xfrm>
            <a:off x="6089904"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30" name="Shape 28"/>
          <p:cNvSpPr/>
          <p:nvPr/>
        </p:nvSpPr>
        <p:spPr>
          <a:xfrm>
            <a:off x="6089904" y="283464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bevelB w="127000"/>
          </a:sp3d>
        </p:spPr>
        <p:txBody>
          <a:bodyPr/>
          <a:lstStyle/>
          <a:p>
            <a:endParaRPr lang="en-GB"/>
          </a:p>
        </p:txBody>
      </p:sp>
      <p:sp>
        <p:nvSpPr>
          <p:cNvPr id="31" name="Text 29"/>
          <p:cNvSpPr/>
          <p:nvPr/>
        </p:nvSpPr>
        <p:spPr>
          <a:xfrm>
            <a:off x="6254496" y="292608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6</a:t>
            </a:r>
            <a:endParaRPr lang="en-US" sz="2800" dirty="0"/>
          </a:p>
        </p:txBody>
      </p:sp>
      <p:sp>
        <p:nvSpPr>
          <p:cNvPr id="32" name="Text 30"/>
          <p:cNvSpPr/>
          <p:nvPr/>
        </p:nvSpPr>
        <p:spPr>
          <a:xfrm>
            <a:off x="6547104" y="2926080"/>
            <a:ext cx="2487168"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Near-Miss &amp; Incident Risk</a:t>
            </a:r>
            <a:endParaRPr lang="en-US" sz="1400" dirty="0"/>
          </a:p>
        </p:txBody>
      </p:sp>
      <p:sp>
        <p:nvSpPr>
          <p:cNvPr id="33" name="Text 31"/>
          <p:cNvSpPr/>
          <p:nvPr/>
        </p:nvSpPr>
        <p:spPr>
          <a:xfrm>
            <a:off x="6254496" y="332841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Fatigue, time pressure and reduced peer checking in understaffed shifts directly increase the likelihood of near-misses and patient safety incidents.</a:t>
            </a:r>
            <a:endParaRPr lang="en-US" sz="1200" dirty="0"/>
          </a:p>
        </p:txBody>
      </p:sp>
      <p:sp>
        <p:nvSpPr>
          <p:cNvPr id="34" name="Shape 1">
            <a:extLst>
              <a:ext uri="{FF2B5EF4-FFF2-40B4-BE49-F238E27FC236}">
                <a16:creationId xmlns:a16="http://schemas.microsoft.com/office/drawing/2014/main" id="{D55FC047-D5AA-0E40-B3A3-2C3B442ECEAB}"/>
              </a:ext>
            </a:extLst>
          </p:cNvPr>
          <p:cNvSpPr/>
          <p:nvPr/>
        </p:nvSpPr>
        <p:spPr>
          <a:xfrm>
            <a:off x="0" y="0"/>
            <a:ext cx="109728" cy="594360"/>
          </a:xfrm>
          <a:prstGeom prst="rect">
            <a:avLst/>
          </a:prstGeom>
          <a:solidFill>
            <a:srgbClr val="C8102E"/>
          </a:solidFill>
          <a:ln w="12700">
            <a:solidFill>
              <a:srgbClr val="C8102E"/>
            </a:solidFill>
            <a:prstDash val="solid"/>
          </a:ln>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09728" y="27432"/>
            <a:ext cx="9034272" cy="594360"/>
          </a:xfrm>
          <a:prstGeom prst="rect">
            <a:avLst/>
          </a:prstGeom>
          <a:solidFill>
            <a:schemeClr val="tx2">
              <a:lumMod val="50000"/>
            </a:schemeClr>
          </a:solidFill>
          <a:ln w="12700">
            <a:noFill/>
            <a:prstDash val="solid"/>
          </a:ln>
        </p:spPr>
        <p:txBody>
          <a:bodyPr/>
          <a:lstStyle/>
          <a:p>
            <a:endParaRPr lang="en-GB"/>
          </a:p>
        </p:txBody>
      </p:sp>
      <p:sp>
        <p:nvSpPr>
          <p:cNvPr id="3" name="Text 1"/>
          <p:cNvSpPr/>
          <p:nvPr/>
        </p:nvSpPr>
        <p:spPr>
          <a:xfrm>
            <a:off x="109727" y="91440"/>
            <a:ext cx="8870721" cy="457200"/>
          </a:xfrm>
          <a:prstGeom prst="rect">
            <a:avLst/>
          </a:prstGeom>
          <a:noFill/>
          <a:ln/>
        </p:spPr>
        <p:txBody>
          <a:bodyPr wrap="square" rtlCol="0" anchor="ctr"/>
          <a:lstStyle/>
          <a:p>
            <a:pPr marL="0" indent="0">
              <a:buNone/>
            </a:pPr>
            <a:r>
              <a:rPr lang="en-US" sz="2000" b="1" dirty="0">
                <a:solidFill>
                  <a:srgbClr val="FFFFFF"/>
                </a:solidFill>
                <a:latin typeface="Arial" panose="020B0604020202020204" pitchFamily="34" charset="0"/>
                <a:ea typeface="Trebuchet MS" pitchFamily="34" charset="-122"/>
                <a:cs typeface="Arial" panose="020B0604020202020204" pitchFamily="34" charset="0"/>
              </a:rPr>
              <a:t>Impact of Low Capacity:  </a:t>
            </a:r>
            <a:r>
              <a:rPr lang="en-US" sz="2000" b="1" dirty="0">
                <a:solidFill>
                  <a:schemeClr val="accent5"/>
                </a:solidFill>
                <a:latin typeface="Arial" panose="020B0604020202020204" pitchFamily="34" charset="0"/>
                <a:ea typeface="Trebuchet MS" pitchFamily="34" charset="-122"/>
                <a:cs typeface="Arial" panose="020B0604020202020204" pitchFamily="34" charset="0"/>
              </a:rPr>
              <a:t>Senior BMS / Leadership Team</a:t>
            </a:r>
            <a:endParaRPr lang="en-US" sz="2000" dirty="0">
              <a:solidFill>
                <a:schemeClr val="accent5"/>
              </a:solidFill>
            </a:endParaRPr>
          </a:p>
        </p:txBody>
      </p:sp>
      <p:sp>
        <p:nvSpPr>
          <p:cNvPr id="4" name="Shape 2"/>
          <p:cNvSpPr/>
          <p:nvPr/>
        </p:nvSpPr>
        <p:spPr>
          <a:xfrm>
            <a:off x="201168" y="731520"/>
            <a:ext cx="2788920" cy="1920240"/>
          </a:xfrm>
          <a:prstGeom prst="rect">
            <a:avLst/>
          </a:prstGeom>
          <a:solidFill>
            <a:schemeClr val="bg1">
              <a:lumMod val="95000"/>
            </a:schemeClr>
          </a:solidFill>
          <a:ln w="12700">
            <a:solidFill>
              <a:srgbClr val="D0ECD8">
                <a:alpha val="99000"/>
              </a:srgbClr>
            </a:solidFill>
            <a:prstDash val="solid"/>
          </a:ln>
          <a:effectLst>
            <a:outerShdw blurRad="101600" dist="38100" dir="8100000" algn="bl" rotWithShape="0">
              <a:srgbClr val="000000">
                <a:alpha val="10000"/>
              </a:srgbClr>
            </a:outerShdw>
          </a:effectLst>
          <a:scene3d>
            <a:camera prst="orthographicFront"/>
            <a:lightRig rig="threePt" dir="t"/>
          </a:scene3d>
          <a:sp3d extrusionH="127000" contourW="50800">
            <a:bevelT w="127000"/>
          </a:sp3d>
        </p:spPr>
        <p:txBody>
          <a:bodyPr/>
          <a:lstStyle/>
          <a:p>
            <a:endParaRPr lang="en-GB"/>
          </a:p>
        </p:txBody>
      </p:sp>
      <p:sp>
        <p:nvSpPr>
          <p:cNvPr id="5" name="Shape 3"/>
          <p:cNvSpPr/>
          <p:nvPr/>
        </p:nvSpPr>
        <p:spPr>
          <a:xfrm>
            <a:off x="201168" y="731520"/>
            <a:ext cx="64008" cy="1920240"/>
          </a:xfrm>
          <a:prstGeom prst="rect">
            <a:avLst/>
          </a:prstGeom>
          <a:solidFill>
            <a:schemeClr val="accent1"/>
          </a:solidFill>
          <a:ln w="12700">
            <a:noFill/>
            <a:prstDash val="solid"/>
          </a:ln>
          <a:scene3d>
            <a:camera prst="orthographicFront"/>
            <a:lightRig rig="threePt" dir="t"/>
          </a:scene3d>
          <a:sp3d>
            <a:bevelT w="127000"/>
            <a:bevelB w="127000"/>
          </a:sp3d>
        </p:spPr>
        <p:txBody>
          <a:bodyPr/>
          <a:lstStyle/>
          <a:p>
            <a:endParaRPr lang="en-GB"/>
          </a:p>
        </p:txBody>
      </p:sp>
      <p:sp>
        <p:nvSpPr>
          <p:cNvPr id="6" name="Text 4"/>
          <p:cNvSpPr/>
          <p:nvPr/>
        </p:nvSpPr>
        <p:spPr>
          <a:xfrm>
            <a:off x="365760" y="822960"/>
            <a:ext cx="320040" cy="402336"/>
          </a:xfrm>
          <a:prstGeom prst="rect">
            <a:avLst/>
          </a:prstGeom>
          <a:noFill/>
          <a:ln/>
        </p:spPr>
        <p:txBody>
          <a:bodyPr wrap="square" rtlCol="0" anchor="ctr"/>
          <a:lstStyle/>
          <a:p>
            <a:pPr marL="0" indent="0">
              <a:buNone/>
            </a:pPr>
            <a:r>
              <a:rPr lang="en-US" sz="2800" b="1" dirty="0">
                <a:solidFill>
                  <a:schemeClr val="accent5">
                    <a:lumMod val="75000"/>
                  </a:schemeClr>
                </a:solidFill>
                <a:latin typeface="Arial" panose="020B0604020202020204" pitchFamily="34" charset="0"/>
                <a:ea typeface="Calibri" pitchFamily="34" charset="-122"/>
                <a:cs typeface="Arial" panose="020B0604020202020204" pitchFamily="34" charset="0"/>
              </a:rPr>
              <a:t>1</a:t>
            </a:r>
            <a:endParaRPr lang="en-US" sz="2800" dirty="0">
              <a:solidFill>
                <a:schemeClr val="accent5">
                  <a:lumMod val="75000"/>
                </a:schemeClr>
              </a:solidFill>
            </a:endParaRPr>
          </a:p>
        </p:txBody>
      </p:sp>
      <p:sp>
        <p:nvSpPr>
          <p:cNvPr id="7" name="Text 5"/>
          <p:cNvSpPr/>
          <p:nvPr/>
        </p:nvSpPr>
        <p:spPr>
          <a:xfrm>
            <a:off x="658368" y="82296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Governance Functions Lost</a:t>
            </a:r>
            <a:endParaRPr lang="en-US" sz="1400" dirty="0"/>
          </a:p>
        </p:txBody>
      </p:sp>
      <p:sp>
        <p:nvSpPr>
          <p:cNvPr id="8" name="Text 6"/>
          <p:cNvSpPr/>
          <p:nvPr/>
        </p:nvSpPr>
        <p:spPr>
          <a:xfrm>
            <a:off x="365760" y="1225296"/>
            <a:ext cx="2532888" cy="1325880"/>
          </a:xfrm>
          <a:prstGeom prst="rect">
            <a:avLst/>
          </a:prstGeom>
          <a:noFill/>
          <a:ln/>
        </p:spPr>
        <p:txBody>
          <a:bodyPr wrap="square" rtlCol="0" anchor="ctr"/>
          <a:lstStyle/>
          <a:p>
            <a:r>
              <a:rPr lang="en-GB" sz="1200" dirty="0"/>
              <a:t>Senior staff absorbed in bench cover cannot perform audit, haemovigilance, SHOT reporting or regulatory oversight — the core of their specialist safety role.</a:t>
            </a:r>
            <a:endParaRPr lang="en-US" sz="1200" dirty="0"/>
          </a:p>
        </p:txBody>
      </p:sp>
      <p:sp>
        <p:nvSpPr>
          <p:cNvPr id="9" name="Shape 7"/>
          <p:cNvSpPr/>
          <p:nvPr/>
        </p:nvSpPr>
        <p:spPr>
          <a:xfrm>
            <a:off x="3145536"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contourW="50800">
            <a:bevelT w="127000"/>
            <a:bevelB w="127000"/>
          </a:sp3d>
        </p:spPr>
        <p:txBody>
          <a:bodyPr/>
          <a:lstStyle/>
          <a:p>
            <a:endParaRPr lang="en-GB"/>
          </a:p>
        </p:txBody>
      </p:sp>
      <p:sp>
        <p:nvSpPr>
          <p:cNvPr id="10" name="Shape 8"/>
          <p:cNvSpPr/>
          <p:nvPr/>
        </p:nvSpPr>
        <p:spPr>
          <a:xfrm>
            <a:off x="3145536" y="731520"/>
            <a:ext cx="64008" cy="1920240"/>
          </a:xfrm>
          <a:prstGeom prst="rect">
            <a:avLst/>
          </a:prstGeom>
          <a:solidFill>
            <a:schemeClr val="accent1"/>
          </a:solidFill>
          <a:ln w="12700">
            <a:noFill/>
            <a:prstDash val="solid"/>
          </a:ln>
          <a:scene3d>
            <a:camera prst="orthographicFront"/>
            <a:lightRig rig="threePt" dir="t"/>
          </a:scene3d>
          <a:sp3d>
            <a:bevelT w="127000"/>
            <a:bevelB w="127000"/>
          </a:sp3d>
        </p:spPr>
        <p:txBody>
          <a:bodyPr/>
          <a:lstStyle/>
          <a:p>
            <a:endParaRPr lang="en-GB"/>
          </a:p>
        </p:txBody>
      </p:sp>
      <p:sp>
        <p:nvSpPr>
          <p:cNvPr id="11" name="Text 9"/>
          <p:cNvSpPr/>
          <p:nvPr/>
        </p:nvSpPr>
        <p:spPr>
          <a:xfrm>
            <a:off x="3310128" y="822960"/>
            <a:ext cx="320040" cy="320040"/>
          </a:xfrm>
          <a:prstGeom prst="rect">
            <a:avLst/>
          </a:prstGeom>
          <a:noFill/>
          <a:ln/>
        </p:spPr>
        <p:txBody>
          <a:bodyPr wrap="square" rtlCol="0" anchor="ctr"/>
          <a:lstStyle/>
          <a:p>
            <a:pPr marL="0" indent="0">
              <a:buNone/>
            </a:pPr>
            <a:r>
              <a:rPr lang="en-US" sz="2800" b="1" dirty="0">
                <a:solidFill>
                  <a:schemeClr val="accent5">
                    <a:lumMod val="75000"/>
                  </a:schemeClr>
                </a:solidFill>
                <a:latin typeface="Arial" panose="020B0604020202020204" pitchFamily="34" charset="0"/>
                <a:ea typeface="Calibri" pitchFamily="34" charset="-122"/>
                <a:cs typeface="Arial" panose="020B0604020202020204" pitchFamily="34" charset="0"/>
              </a:rPr>
              <a:t>2</a:t>
            </a:r>
            <a:endParaRPr lang="en-US" sz="2800" dirty="0">
              <a:solidFill>
                <a:schemeClr val="accent5">
                  <a:lumMod val="75000"/>
                </a:schemeClr>
              </a:solidFill>
            </a:endParaRPr>
          </a:p>
        </p:txBody>
      </p:sp>
      <p:sp>
        <p:nvSpPr>
          <p:cNvPr id="12" name="Text 10"/>
          <p:cNvSpPr/>
          <p:nvPr/>
        </p:nvSpPr>
        <p:spPr>
          <a:xfrm>
            <a:off x="3602736" y="82296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Training &amp; Supervision Reduced</a:t>
            </a:r>
            <a:endParaRPr lang="en-US" sz="1400" dirty="0"/>
          </a:p>
        </p:txBody>
      </p:sp>
      <p:sp>
        <p:nvSpPr>
          <p:cNvPr id="13" name="Text 11"/>
          <p:cNvSpPr/>
          <p:nvPr/>
        </p:nvSpPr>
        <p:spPr>
          <a:xfrm>
            <a:off x="3310128" y="122529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When senior capacity is consumed by operational pressures, junior staff development slows, competency sign-off is delayed, and training standards erode over time.</a:t>
            </a:r>
            <a:endParaRPr lang="en-US" sz="1200" dirty="0"/>
          </a:p>
        </p:txBody>
      </p:sp>
      <p:sp>
        <p:nvSpPr>
          <p:cNvPr id="14" name="Shape 12"/>
          <p:cNvSpPr/>
          <p:nvPr/>
        </p:nvSpPr>
        <p:spPr>
          <a:xfrm>
            <a:off x="6089904"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contourW="50800">
            <a:bevelT w="127000"/>
            <a:bevelB w="127000"/>
          </a:sp3d>
        </p:spPr>
        <p:txBody>
          <a:bodyPr/>
          <a:lstStyle/>
          <a:p>
            <a:endParaRPr lang="en-GB"/>
          </a:p>
        </p:txBody>
      </p:sp>
      <p:sp>
        <p:nvSpPr>
          <p:cNvPr id="15" name="Shape 13"/>
          <p:cNvSpPr/>
          <p:nvPr/>
        </p:nvSpPr>
        <p:spPr>
          <a:xfrm>
            <a:off x="6089904" y="731520"/>
            <a:ext cx="64008" cy="1920240"/>
          </a:xfrm>
          <a:prstGeom prst="rect">
            <a:avLst/>
          </a:prstGeom>
          <a:solidFill>
            <a:schemeClr val="accent1"/>
          </a:solidFill>
          <a:ln w="12700">
            <a:noFill/>
            <a:prstDash val="solid"/>
          </a:ln>
          <a:scene3d>
            <a:camera prst="orthographicFront"/>
            <a:lightRig rig="threePt" dir="t"/>
          </a:scene3d>
          <a:sp3d>
            <a:bevelT w="127000"/>
            <a:bevelB w="127000"/>
          </a:sp3d>
        </p:spPr>
        <p:txBody>
          <a:bodyPr/>
          <a:lstStyle/>
          <a:p>
            <a:endParaRPr lang="en-GB"/>
          </a:p>
        </p:txBody>
      </p:sp>
      <p:sp>
        <p:nvSpPr>
          <p:cNvPr id="16" name="Text 14"/>
          <p:cNvSpPr/>
          <p:nvPr/>
        </p:nvSpPr>
        <p:spPr>
          <a:xfrm>
            <a:off x="6254496" y="822960"/>
            <a:ext cx="320040" cy="320040"/>
          </a:xfrm>
          <a:prstGeom prst="rect">
            <a:avLst/>
          </a:prstGeom>
          <a:noFill/>
          <a:ln/>
        </p:spPr>
        <p:txBody>
          <a:bodyPr wrap="square" rtlCol="0" anchor="ctr"/>
          <a:lstStyle/>
          <a:p>
            <a:pPr marL="0" indent="0">
              <a:buNone/>
            </a:pPr>
            <a:r>
              <a:rPr lang="en-US" sz="2800" b="1" dirty="0">
                <a:solidFill>
                  <a:schemeClr val="accent5">
                    <a:lumMod val="75000"/>
                  </a:schemeClr>
                </a:solidFill>
                <a:latin typeface="Arial" panose="020B0604020202020204" pitchFamily="34" charset="0"/>
                <a:ea typeface="Calibri" pitchFamily="34" charset="-122"/>
                <a:cs typeface="Arial" panose="020B0604020202020204" pitchFamily="34" charset="0"/>
              </a:rPr>
              <a:t>3</a:t>
            </a:r>
            <a:endParaRPr lang="en-US" sz="2800" dirty="0">
              <a:solidFill>
                <a:schemeClr val="accent5">
                  <a:lumMod val="75000"/>
                </a:schemeClr>
              </a:solidFill>
            </a:endParaRPr>
          </a:p>
        </p:txBody>
      </p:sp>
      <p:sp>
        <p:nvSpPr>
          <p:cNvPr id="17" name="Text 15"/>
          <p:cNvSpPr/>
          <p:nvPr/>
        </p:nvSpPr>
        <p:spPr>
          <a:xfrm>
            <a:off x="6547104" y="82296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Digital Implementation at Risk</a:t>
            </a:r>
            <a:endParaRPr lang="en-US" sz="1400" dirty="0"/>
          </a:p>
        </p:txBody>
      </p:sp>
      <p:sp>
        <p:nvSpPr>
          <p:cNvPr id="18" name="Text 16"/>
          <p:cNvSpPr/>
          <p:nvPr/>
        </p:nvSpPr>
        <p:spPr>
          <a:xfrm>
            <a:off x="6254496" y="122529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Digital / LIMS transformation and governance require dedicated senior bandwidth. Without it, workarounds accumulate and go-live safety is compromised.</a:t>
            </a:r>
            <a:endParaRPr lang="en-US" sz="1200" dirty="0"/>
          </a:p>
        </p:txBody>
      </p:sp>
      <p:sp>
        <p:nvSpPr>
          <p:cNvPr id="19" name="Shape 17"/>
          <p:cNvSpPr/>
          <p:nvPr/>
        </p:nvSpPr>
        <p:spPr>
          <a:xfrm>
            <a:off x="201168"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contourW="50800">
            <a:bevelT w="127000"/>
            <a:bevelB w="127000"/>
          </a:sp3d>
        </p:spPr>
        <p:txBody>
          <a:bodyPr/>
          <a:lstStyle/>
          <a:p>
            <a:endParaRPr lang="en-GB"/>
          </a:p>
        </p:txBody>
      </p:sp>
      <p:sp>
        <p:nvSpPr>
          <p:cNvPr id="20" name="Shape 18"/>
          <p:cNvSpPr/>
          <p:nvPr/>
        </p:nvSpPr>
        <p:spPr>
          <a:xfrm>
            <a:off x="201168" y="2834640"/>
            <a:ext cx="64008" cy="1920240"/>
          </a:xfrm>
          <a:prstGeom prst="rect">
            <a:avLst/>
          </a:prstGeom>
          <a:solidFill>
            <a:schemeClr val="accent1"/>
          </a:solidFill>
          <a:ln w="12700">
            <a:noFill/>
            <a:prstDash val="solid"/>
          </a:ln>
          <a:scene3d>
            <a:camera prst="orthographicFront"/>
            <a:lightRig rig="threePt" dir="t"/>
          </a:scene3d>
          <a:sp3d>
            <a:bevelT w="127000"/>
            <a:bevelB w="127000"/>
          </a:sp3d>
        </p:spPr>
        <p:txBody>
          <a:bodyPr/>
          <a:lstStyle/>
          <a:p>
            <a:endParaRPr lang="en-GB"/>
          </a:p>
        </p:txBody>
      </p:sp>
      <p:sp>
        <p:nvSpPr>
          <p:cNvPr id="21" name="Text 19"/>
          <p:cNvSpPr/>
          <p:nvPr/>
        </p:nvSpPr>
        <p:spPr>
          <a:xfrm>
            <a:off x="365760" y="2926080"/>
            <a:ext cx="320040" cy="320040"/>
          </a:xfrm>
          <a:prstGeom prst="rect">
            <a:avLst/>
          </a:prstGeom>
          <a:noFill/>
          <a:ln/>
        </p:spPr>
        <p:txBody>
          <a:bodyPr wrap="square" rtlCol="0" anchor="ctr"/>
          <a:lstStyle/>
          <a:p>
            <a:pPr marL="0" indent="0">
              <a:buNone/>
            </a:pPr>
            <a:r>
              <a:rPr lang="en-US" sz="2800" b="1" dirty="0">
                <a:solidFill>
                  <a:schemeClr val="accent5">
                    <a:lumMod val="75000"/>
                  </a:schemeClr>
                </a:solidFill>
                <a:latin typeface="Arial" panose="020B0604020202020204" pitchFamily="34" charset="0"/>
                <a:ea typeface="Calibri" pitchFamily="34" charset="-122"/>
                <a:cs typeface="Arial" panose="020B0604020202020204" pitchFamily="34" charset="0"/>
              </a:rPr>
              <a:t>4</a:t>
            </a:r>
            <a:endParaRPr lang="en-US" sz="2800" dirty="0">
              <a:solidFill>
                <a:schemeClr val="accent5">
                  <a:lumMod val="75000"/>
                </a:schemeClr>
              </a:solidFill>
            </a:endParaRPr>
          </a:p>
        </p:txBody>
      </p:sp>
      <p:sp>
        <p:nvSpPr>
          <p:cNvPr id="22" name="Text 20"/>
          <p:cNvSpPr/>
          <p:nvPr/>
        </p:nvSpPr>
        <p:spPr>
          <a:xfrm>
            <a:off x="658368" y="292608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Quality Management Gaps</a:t>
            </a:r>
            <a:endParaRPr lang="en-US" sz="1400" dirty="0"/>
          </a:p>
        </p:txBody>
      </p:sp>
      <p:sp>
        <p:nvSpPr>
          <p:cNvPr id="23" name="Text 21"/>
          <p:cNvSpPr/>
          <p:nvPr/>
        </p:nvSpPr>
        <p:spPr>
          <a:xfrm>
            <a:off x="365760" y="3328416"/>
            <a:ext cx="2532888" cy="1325880"/>
          </a:xfrm>
          <a:prstGeom prst="rect">
            <a:avLst/>
          </a:prstGeom>
          <a:noFill/>
          <a:ln/>
        </p:spPr>
        <p:txBody>
          <a:bodyPr wrap="square" rtlCol="0" anchor="ctr"/>
          <a:lstStyle/>
          <a:p>
            <a:pPr marL="0" indent="0">
              <a:buNone/>
            </a:pPr>
            <a:r>
              <a:rPr lang="en-US" sz="1200" dirty="0">
                <a:latin typeface="Arial" panose="020B0604020202020204" pitchFamily="34" charset="0"/>
                <a:ea typeface="Calibri" pitchFamily="34" charset="-122"/>
                <a:cs typeface="Arial" panose="020B0604020202020204" pitchFamily="34" charset="0"/>
              </a:rPr>
              <a:t>QMS reviews, MHRA preparation, ISO 15189 accreditation, change control and exception management are deferred under pressure, creating regulatory risk and audit vulnerability.</a:t>
            </a:r>
            <a:endParaRPr lang="en-US" sz="1200" dirty="0"/>
          </a:p>
        </p:txBody>
      </p:sp>
      <p:sp>
        <p:nvSpPr>
          <p:cNvPr id="24" name="Shape 22"/>
          <p:cNvSpPr/>
          <p:nvPr/>
        </p:nvSpPr>
        <p:spPr>
          <a:xfrm>
            <a:off x="3145536"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contourW="50800">
            <a:bevelT w="127000"/>
            <a:bevelB w="127000"/>
          </a:sp3d>
        </p:spPr>
        <p:txBody>
          <a:bodyPr/>
          <a:lstStyle/>
          <a:p>
            <a:endParaRPr lang="en-GB"/>
          </a:p>
        </p:txBody>
      </p:sp>
      <p:sp>
        <p:nvSpPr>
          <p:cNvPr id="25" name="Shape 23"/>
          <p:cNvSpPr/>
          <p:nvPr/>
        </p:nvSpPr>
        <p:spPr>
          <a:xfrm>
            <a:off x="3145536" y="2834640"/>
            <a:ext cx="64008" cy="1920240"/>
          </a:xfrm>
          <a:prstGeom prst="rect">
            <a:avLst/>
          </a:prstGeom>
          <a:solidFill>
            <a:schemeClr val="accent1"/>
          </a:solidFill>
          <a:ln w="12700">
            <a:noFill/>
            <a:prstDash val="solid"/>
          </a:ln>
          <a:scene3d>
            <a:camera prst="orthographicFront"/>
            <a:lightRig rig="threePt" dir="t"/>
          </a:scene3d>
          <a:sp3d>
            <a:bevelT w="127000"/>
            <a:bevelB w="127000"/>
          </a:sp3d>
        </p:spPr>
        <p:txBody>
          <a:bodyPr/>
          <a:lstStyle/>
          <a:p>
            <a:endParaRPr lang="en-GB"/>
          </a:p>
        </p:txBody>
      </p:sp>
      <p:sp>
        <p:nvSpPr>
          <p:cNvPr id="26" name="Text 24"/>
          <p:cNvSpPr/>
          <p:nvPr/>
        </p:nvSpPr>
        <p:spPr>
          <a:xfrm>
            <a:off x="3310128" y="2926080"/>
            <a:ext cx="320040" cy="320040"/>
          </a:xfrm>
          <a:prstGeom prst="rect">
            <a:avLst/>
          </a:prstGeom>
          <a:noFill/>
          <a:ln/>
        </p:spPr>
        <p:txBody>
          <a:bodyPr wrap="square" rtlCol="0" anchor="ctr"/>
          <a:lstStyle/>
          <a:p>
            <a:pPr marL="0" indent="0">
              <a:buNone/>
            </a:pPr>
            <a:r>
              <a:rPr lang="en-US" sz="2800" b="1" dirty="0">
                <a:solidFill>
                  <a:schemeClr val="accent5">
                    <a:lumMod val="75000"/>
                  </a:schemeClr>
                </a:solidFill>
                <a:latin typeface="Arial" panose="020B0604020202020204" pitchFamily="34" charset="0"/>
                <a:ea typeface="Calibri" pitchFamily="34" charset="-122"/>
                <a:cs typeface="Arial" panose="020B0604020202020204" pitchFamily="34" charset="0"/>
              </a:rPr>
              <a:t>5</a:t>
            </a:r>
            <a:endParaRPr lang="en-US" sz="2800" dirty="0">
              <a:solidFill>
                <a:schemeClr val="accent5">
                  <a:lumMod val="75000"/>
                </a:schemeClr>
              </a:solidFill>
            </a:endParaRPr>
          </a:p>
        </p:txBody>
      </p:sp>
      <p:sp>
        <p:nvSpPr>
          <p:cNvPr id="27" name="Text 25"/>
          <p:cNvSpPr/>
          <p:nvPr/>
        </p:nvSpPr>
        <p:spPr>
          <a:xfrm>
            <a:off x="3602736" y="292608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OOH Advisory Informal</a:t>
            </a:r>
            <a:endParaRPr lang="en-US" sz="1400" dirty="0"/>
          </a:p>
        </p:txBody>
      </p:sp>
      <p:sp>
        <p:nvSpPr>
          <p:cNvPr id="28" name="Text 26"/>
          <p:cNvSpPr/>
          <p:nvPr/>
        </p:nvSpPr>
        <p:spPr>
          <a:xfrm>
            <a:off x="3310128" y="3328416"/>
            <a:ext cx="2532888" cy="1325880"/>
          </a:xfrm>
          <a:prstGeom prst="rect">
            <a:avLst/>
          </a:prstGeom>
          <a:noFill/>
          <a:ln/>
        </p:spPr>
        <p:txBody>
          <a:bodyPr wrap="square" rtlCol="0" anchor="ctr"/>
          <a:lstStyle/>
          <a:p>
            <a:pPr marL="0" indent="0">
              <a:buNone/>
            </a:pPr>
            <a:r>
              <a:rPr lang="en-US" sz="1200" dirty="0">
                <a:latin typeface="Arial" panose="020B0604020202020204" pitchFamily="34" charset="0"/>
                <a:ea typeface="Calibri" pitchFamily="34" charset="-122"/>
                <a:cs typeface="Arial" panose="020B0604020202020204" pitchFamily="34" charset="0"/>
              </a:rPr>
              <a:t>Out-of-hours advisory support relies on individual goodwill rather than documented, governed arrangements — increasing risk as less experienced staff join rotas.</a:t>
            </a:r>
            <a:endParaRPr lang="en-US" sz="1200" dirty="0"/>
          </a:p>
        </p:txBody>
      </p:sp>
      <p:sp>
        <p:nvSpPr>
          <p:cNvPr id="29" name="Shape 27"/>
          <p:cNvSpPr/>
          <p:nvPr/>
        </p:nvSpPr>
        <p:spPr>
          <a:xfrm>
            <a:off x="6103473"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contourW="50800">
            <a:bevelT w="127000"/>
            <a:bevelB w="127000"/>
          </a:sp3d>
        </p:spPr>
        <p:txBody>
          <a:bodyPr/>
          <a:lstStyle/>
          <a:p>
            <a:endParaRPr lang="en-GB"/>
          </a:p>
        </p:txBody>
      </p:sp>
      <p:sp>
        <p:nvSpPr>
          <p:cNvPr id="30" name="Shape 28"/>
          <p:cNvSpPr/>
          <p:nvPr/>
        </p:nvSpPr>
        <p:spPr>
          <a:xfrm>
            <a:off x="6089904" y="2834640"/>
            <a:ext cx="64008" cy="1920240"/>
          </a:xfrm>
          <a:prstGeom prst="rect">
            <a:avLst/>
          </a:prstGeom>
          <a:solidFill>
            <a:schemeClr val="accent1"/>
          </a:solidFill>
          <a:ln w="12700">
            <a:noFill/>
            <a:prstDash val="solid"/>
          </a:ln>
          <a:scene3d>
            <a:camera prst="orthographicFront"/>
            <a:lightRig rig="threePt" dir="t"/>
          </a:scene3d>
          <a:sp3d>
            <a:bevelT w="127000"/>
            <a:bevelB w="127000"/>
          </a:sp3d>
        </p:spPr>
        <p:txBody>
          <a:bodyPr/>
          <a:lstStyle/>
          <a:p>
            <a:endParaRPr lang="en-GB"/>
          </a:p>
        </p:txBody>
      </p:sp>
      <p:sp>
        <p:nvSpPr>
          <p:cNvPr id="31" name="Text 29"/>
          <p:cNvSpPr/>
          <p:nvPr/>
        </p:nvSpPr>
        <p:spPr>
          <a:xfrm>
            <a:off x="6254496" y="2926080"/>
            <a:ext cx="320040" cy="320040"/>
          </a:xfrm>
          <a:prstGeom prst="rect">
            <a:avLst/>
          </a:prstGeom>
          <a:noFill/>
          <a:ln/>
        </p:spPr>
        <p:txBody>
          <a:bodyPr wrap="square" rtlCol="0" anchor="ctr"/>
          <a:lstStyle/>
          <a:p>
            <a:pPr marL="0" indent="0">
              <a:buNone/>
            </a:pPr>
            <a:r>
              <a:rPr lang="en-US" sz="2800" b="1" dirty="0">
                <a:solidFill>
                  <a:schemeClr val="accent5">
                    <a:lumMod val="75000"/>
                  </a:schemeClr>
                </a:solidFill>
                <a:latin typeface="Arial" panose="020B0604020202020204" pitchFamily="34" charset="0"/>
                <a:ea typeface="Calibri" pitchFamily="34" charset="-122"/>
                <a:cs typeface="Arial" panose="020B0604020202020204" pitchFamily="34" charset="0"/>
              </a:rPr>
              <a:t>6</a:t>
            </a:r>
            <a:endParaRPr lang="en-US" sz="2800" dirty="0">
              <a:solidFill>
                <a:schemeClr val="accent5">
                  <a:lumMod val="75000"/>
                </a:schemeClr>
              </a:solidFill>
            </a:endParaRPr>
          </a:p>
        </p:txBody>
      </p:sp>
      <p:sp>
        <p:nvSpPr>
          <p:cNvPr id="32" name="Text 30"/>
          <p:cNvSpPr/>
          <p:nvPr/>
        </p:nvSpPr>
        <p:spPr>
          <a:xfrm>
            <a:off x="6547104" y="2926080"/>
            <a:ext cx="2240280" cy="36576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SHOT Primary Risk Factor</a:t>
            </a:r>
            <a:endParaRPr lang="en-US" sz="1400" dirty="0"/>
          </a:p>
        </p:txBody>
      </p:sp>
      <p:sp>
        <p:nvSpPr>
          <p:cNvPr id="33" name="Text 31"/>
          <p:cNvSpPr/>
          <p:nvPr/>
        </p:nvSpPr>
        <p:spPr>
          <a:xfrm>
            <a:off x="6254496" y="3328416"/>
            <a:ext cx="2532888" cy="1325880"/>
          </a:xfrm>
          <a:prstGeom prst="rect">
            <a:avLst/>
          </a:prstGeom>
          <a:noFill/>
          <a:ln/>
        </p:spPr>
        <p:txBody>
          <a:bodyPr wrap="square" rtlCol="0" anchor="ctr"/>
          <a:lstStyle/>
          <a:p>
            <a:pPr marL="0" indent="0">
              <a:buNone/>
            </a:pPr>
            <a:r>
              <a:rPr lang="en-US" sz="1200" dirty="0">
                <a:solidFill>
                  <a:srgbClr val="1A2E35"/>
                </a:solidFill>
                <a:latin typeface="Arial" panose="020B0604020202020204" pitchFamily="34" charset="0"/>
                <a:ea typeface="Calibri" pitchFamily="34" charset="-122"/>
                <a:cs typeface="Arial" panose="020B0604020202020204" pitchFamily="34" charset="0"/>
              </a:rPr>
              <a:t>SHOT identifies senior pull-down as the primary human factor in transfusion incidents. The impact of this gap cascades through the entire workforce system.</a:t>
            </a:r>
            <a:endParaRPr lang="en-US" sz="1200" dirty="0"/>
          </a:p>
        </p:txBody>
      </p:sp>
      <p:sp>
        <p:nvSpPr>
          <p:cNvPr id="34" name="Shape 1">
            <a:extLst>
              <a:ext uri="{FF2B5EF4-FFF2-40B4-BE49-F238E27FC236}">
                <a16:creationId xmlns:a16="http://schemas.microsoft.com/office/drawing/2014/main" id="{D55FC047-D5AA-0E40-B3A3-2C3B442ECEAB}"/>
              </a:ext>
            </a:extLst>
          </p:cNvPr>
          <p:cNvSpPr/>
          <p:nvPr/>
        </p:nvSpPr>
        <p:spPr>
          <a:xfrm>
            <a:off x="0" y="0"/>
            <a:ext cx="109728" cy="594360"/>
          </a:xfrm>
          <a:prstGeom prst="rect">
            <a:avLst/>
          </a:prstGeom>
          <a:solidFill>
            <a:srgbClr val="C8102E"/>
          </a:solidFill>
          <a:ln w="12700">
            <a:solidFill>
              <a:srgbClr val="C8102E"/>
            </a:solidFill>
            <a:prstDash val="solid"/>
          </a:ln>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
    <p:bg>
      <p:bgPr>
        <a:solidFill>
          <a:schemeClr val="bg1"/>
        </a:solidFill>
        <a:effectLst/>
      </p:bgPr>
    </p:bg>
    <p:spTree>
      <p:nvGrpSpPr>
        <p:cNvPr id="1" name=""/>
        <p:cNvGrpSpPr/>
        <p:nvPr/>
      </p:nvGrpSpPr>
      <p:grpSpPr>
        <a:xfrm>
          <a:off x="0" y="0"/>
          <a:ext cx="0" cy="0"/>
          <a:chOff x="0" y="0"/>
          <a:chExt cx="0" cy="0"/>
        </a:xfrm>
      </p:grpSpPr>
      <p:sp>
        <p:nvSpPr>
          <p:cNvPr id="3" name="Text 1"/>
          <p:cNvSpPr/>
          <p:nvPr/>
        </p:nvSpPr>
        <p:spPr>
          <a:xfrm>
            <a:off x="72735" y="0"/>
            <a:ext cx="9071265" cy="703939"/>
          </a:xfrm>
          <a:prstGeom prst="rect">
            <a:avLst/>
          </a:prstGeom>
          <a:solidFill>
            <a:schemeClr val="tx2">
              <a:lumMod val="50000"/>
            </a:schemeClr>
          </a:solidFill>
          <a:ln/>
        </p:spPr>
        <p:txBody>
          <a:bodyPr wrap="square" rtlCol="0" anchor="ctr"/>
          <a:lstStyle/>
          <a:p>
            <a:pPr marL="0" indent="0">
              <a:buNone/>
            </a:pPr>
            <a:r>
              <a:rPr lang="en-US" sz="2000" b="1" dirty="0">
                <a:solidFill>
                  <a:srgbClr val="FFFFFF"/>
                </a:solidFill>
                <a:latin typeface="Arial" panose="020B0604020202020204" pitchFamily="34" charset="0"/>
                <a:ea typeface="Trebuchet MS" pitchFamily="34" charset="-122"/>
                <a:cs typeface="Arial" panose="020B0604020202020204" pitchFamily="34" charset="0"/>
              </a:rPr>
              <a:t>Thank You:  To the Welsh Transfusion Teams</a:t>
            </a:r>
            <a:endParaRPr lang="en-US" sz="2000" dirty="0">
              <a:latin typeface="Arial" panose="020B0604020202020204" pitchFamily="34" charset="0"/>
              <a:cs typeface="Arial" panose="020B0604020202020204" pitchFamily="34" charset="0"/>
            </a:endParaRPr>
          </a:p>
        </p:txBody>
      </p:sp>
      <p:sp>
        <p:nvSpPr>
          <p:cNvPr id="4" name="Shape 2"/>
          <p:cNvSpPr/>
          <p:nvPr/>
        </p:nvSpPr>
        <p:spPr>
          <a:xfrm>
            <a:off x="256032" y="1371600"/>
            <a:ext cx="2743200" cy="3383280"/>
          </a:xfrm>
          <a:prstGeom prst="rect">
            <a:avLst/>
          </a:prstGeom>
          <a:solidFill>
            <a:schemeClr val="tx2">
              <a:lumMod val="60000"/>
              <a:lumOff val="40000"/>
            </a:schemeClr>
          </a:solidFill>
          <a:ln w="12700">
            <a:solidFill>
              <a:srgbClr val="1A7080"/>
            </a:solidFill>
            <a:prstDash val="solid"/>
          </a:ln>
          <a:scene3d>
            <a:camera prst="orthographicFront"/>
            <a:lightRig rig="threePt" dir="t"/>
          </a:scene3d>
          <a:sp3d extrusionH="127000">
            <a:bevelT w="127000"/>
            <a:bevelB w="127000"/>
          </a:sp3d>
        </p:spPr>
        <p:txBody>
          <a:bodyPr/>
          <a:lstStyle/>
          <a:p>
            <a:endParaRPr lang="en-GB"/>
          </a:p>
        </p:txBody>
      </p:sp>
      <p:sp>
        <p:nvSpPr>
          <p:cNvPr id="5" name="Shape 3"/>
          <p:cNvSpPr/>
          <p:nvPr/>
        </p:nvSpPr>
        <p:spPr>
          <a:xfrm>
            <a:off x="256032" y="1215736"/>
            <a:ext cx="2743200" cy="192440"/>
          </a:xfrm>
          <a:prstGeom prst="rect">
            <a:avLst/>
          </a:prstGeom>
          <a:solidFill>
            <a:srgbClr val="C00000"/>
          </a:solidFill>
          <a:ln w="12700">
            <a:noFill/>
            <a:prstDash val="solid"/>
          </a:ln>
          <a:scene3d>
            <a:camera prst="orthographicFront"/>
            <a:lightRig rig="threePt" dir="t"/>
          </a:scene3d>
          <a:sp3d>
            <a:bevelT w="127000"/>
          </a:sp3d>
        </p:spPr>
        <p:txBody>
          <a:bodyPr/>
          <a:lstStyle/>
          <a:p>
            <a:endParaRPr lang="en-GB"/>
          </a:p>
        </p:txBody>
      </p:sp>
      <p:sp>
        <p:nvSpPr>
          <p:cNvPr id="6" name="Shape 4"/>
          <p:cNvSpPr/>
          <p:nvPr/>
        </p:nvSpPr>
        <p:spPr>
          <a:xfrm>
            <a:off x="1353312" y="1572768"/>
            <a:ext cx="530352" cy="530352"/>
          </a:xfrm>
          <a:prstGeom prst="ellipse">
            <a:avLst/>
          </a:prstGeom>
          <a:solidFill>
            <a:srgbClr val="7030A0"/>
          </a:solidFill>
          <a:ln w="12700">
            <a:solidFill>
              <a:srgbClr val="E07B39"/>
            </a:solidFill>
            <a:prstDash val="solid"/>
          </a:ln>
        </p:spPr>
        <p:txBody>
          <a:bodyPr/>
          <a:lstStyle/>
          <a:p>
            <a:endParaRPr lang="en-GB"/>
          </a:p>
        </p:txBody>
      </p:sp>
      <p:sp>
        <p:nvSpPr>
          <p:cNvPr id="7" name="Text 5"/>
          <p:cNvSpPr/>
          <p:nvPr/>
        </p:nvSpPr>
        <p:spPr>
          <a:xfrm>
            <a:off x="1353312" y="1572768"/>
            <a:ext cx="530352" cy="530352"/>
          </a:xfrm>
          <a:prstGeom prst="rect">
            <a:avLst/>
          </a:prstGeom>
          <a:noFill/>
          <a:ln/>
        </p:spPr>
        <p:txBody>
          <a:bodyPr wrap="square" rtlCol="0" anchor="ctr"/>
          <a:lstStyle/>
          <a:p>
            <a:pPr marL="0" indent="0" algn="ctr">
              <a:buNone/>
            </a:pPr>
            <a:r>
              <a:rPr lang="en-US" sz="1800" b="1" dirty="0">
                <a:solidFill>
                  <a:srgbClr val="FFFFFF"/>
                </a:solidFill>
                <a:latin typeface="Arial" panose="020B0604020202020204" pitchFamily="34" charset="0"/>
                <a:ea typeface="Calibri" pitchFamily="34" charset="-122"/>
                <a:cs typeface="Arial" panose="020B0604020202020204" pitchFamily="34" charset="0"/>
              </a:rPr>
              <a:t>★</a:t>
            </a:r>
            <a:endParaRPr lang="en-US" sz="1800" dirty="0"/>
          </a:p>
        </p:txBody>
      </p:sp>
      <p:sp>
        <p:nvSpPr>
          <p:cNvPr id="8" name="Text 6"/>
          <p:cNvSpPr/>
          <p:nvPr/>
        </p:nvSpPr>
        <p:spPr>
          <a:xfrm>
            <a:off x="393192" y="2176272"/>
            <a:ext cx="2468880" cy="548640"/>
          </a:xfrm>
          <a:prstGeom prst="rect">
            <a:avLst/>
          </a:prstGeom>
          <a:noFill/>
          <a:ln/>
        </p:spPr>
        <p:txBody>
          <a:bodyPr wrap="square" rtlCol="0" anchor="ctr"/>
          <a:lstStyle/>
          <a:p>
            <a:pPr marL="0" indent="0" algn="ctr">
              <a:buNone/>
            </a:pPr>
            <a:r>
              <a:rPr lang="en-US" b="1" dirty="0">
                <a:latin typeface="Arial" panose="020B0604020202020204" pitchFamily="34" charset="0"/>
                <a:ea typeface="Trebuchet MS" pitchFamily="34" charset="-122"/>
                <a:cs typeface="Arial" panose="020B0604020202020204" pitchFamily="34" charset="0"/>
              </a:rPr>
              <a:t>Your Expertise Saves Lives</a:t>
            </a:r>
            <a:endParaRPr lang="en-US" dirty="0">
              <a:latin typeface="Arial" panose="020B0604020202020204" pitchFamily="34" charset="0"/>
              <a:cs typeface="Arial" panose="020B0604020202020204" pitchFamily="34" charset="0"/>
            </a:endParaRPr>
          </a:p>
        </p:txBody>
      </p:sp>
      <p:sp>
        <p:nvSpPr>
          <p:cNvPr id="9" name="Text 7"/>
          <p:cNvSpPr/>
          <p:nvPr/>
        </p:nvSpPr>
        <p:spPr>
          <a:xfrm>
            <a:off x="393192" y="2761488"/>
            <a:ext cx="2468880" cy="1828800"/>
          </a:xfrm>
          <a:prstGeom prst="rect">
            <a:avLst/>
          </a:prstGeom>
          <a:noFill/>
          <a:ln/>
        </p:spPr>
        <p:txBody>
          <a:bodyPr wrap="square" rtlCol="0" anchor="ctr"/>
          <a:lstStyle/>
          <a:p>
            <a:pPr marL="0" indent="0">
              <a:buNone/>
            </a:pPr>
            <a:r>
              <a:rPr lang="en-US" sz="1400" dirty="0">
                <a:latin typeface="Arial" panose="020B0604020202020204" pitchFamily="34" charset="0"/>
                <a:ea typeface="Calibri" pitchFamily="34" charset="-122"/>
                <a:cs typeface="Arial" panose="020B0604020202020204" pitchFamily="34" charset="0"/>
              </a:rPr>
              <a:t>Every day, transfusion scientists across Wales make complex, high-stakes decisions. Your knowledge protects patients.</a:t>
            </a:r>
            <a:endParaRPr lang="en-US" sz="1400" dirty="0"/>
          </a:p>
        </p:txBody>
      </p:sp>
      <p:sp>
        <p:nvSpPr>
          <p:cNvPr id="10" name="Shape 8"/>
          <p:cNvSpPr/>
          <p:nvPr/>
        </p:nvSpPr>
        <p:spPr>
          <a:xfrm>
            <a:off x="3145536" y="1371600"/>
            <a:ext cx="2743200" cy="3383280"/>
          </a:xfrm>
          <a:prstGeom prst="rect">
            <a:avLst/>
          </a:prstGeom>
          <a:solidFill>
            <a:schemeClr val="tx2">
              <a:lumMod val="60000"/>
              <a:lumOff val="40000"/>
            </a:schemeClr>
          </a:solidFill>
          <a:ln w="12700">
            <a:solidFill>
              <a:srgbClr val="1A7080"/>
            </a:solidFill>
            <a:prstDash val="solid"/>
          </a:ln>
          <a:scene3d>
            <a:camera prst="orthographicFront"/>
            <a:lightRig rig="threePt" dir="t"/>
          </a:scene3d>
          <a:sp3d extrusionH="127000">
            <a:bevelT w="127000"/>
            <a:bevelB w="127000"/>
          </a:sp3d>
        </p:spPr>
        <p:txBody>
          <a:bodyPr/>
          <a:lstStyle/>
          <a:p>
            <a:endParaRPr lang="en-GB"/>
          </a:p>
        </p:txBody>
      </p:sp>
      <p:sp>
        <p:nvSpPr>
          <p:cNvPr id="11" name="Shape 9"/>
          <p:cNvSpPr/>
          <p:nvPr/>
        </p:nvSpPr>
        <p:spPr>
          <a:xfrm>
            <a:off x="3145536" y="1215736"/>
            <a:ext cx="2743200" cy="219872"/>
          </a:xfrm>
          <a:prstGeom prst="rect">
            <a:avLst/>
          </a:prstGeom>
          <a:solidFill>
            <a:srgbClr val="C00000"/>
          </a:solidFill>
          <a:ln w="12700">
            <a:noFill/>
            <a:prstDash val="solid"/>
          </a:ln>
          <a:scene3d>
            <a:camera prst="orthographicFront"/>
            <a:lightRig rig="threePt" dir="t"/>
          </a:scene3d>
          <a:sp3d>
            <a:bevelT w="127000"/>
          </a:sp3d>
        </p:spPr>
        <p:txBody>
          <a:bodyPr/>
          <a:lstStyle/>
          <a:p>
            <a:endParaRPr lang="en-GB"/>
          </a:p>
        </p:txBody>
      </p:sp>
      <p:sp>
        <p:nvSpPr>
          <p:cNvPr id="12" name="Shape 10"/>
          <p:cNvSpPr/>
          <p:nvPr/>
        </p:nvSpPr>
        <p:spPr>
          <a:xfrm>
            <a:off x="4242816" y="1572768"/>
            <a:ext cx="530352" cy="530352"/>
          </a:xfrm>
          <a:prstGeom prst="ellipse">
            <a:avLst/>
          </a:prstGeom>
          <a:solidFill>
            <a:srgbClr val="7030A0"/>
          </a:solidFill>
          <a:ln w="12700">
            <a:solidFill>
              <a:srgbClr val="E07B39"/>
            </a:solidFill>
            <a:prstDash val="solid"/>
          </a:ln>
        </p:spPr>
        <p:txBody>
          <a:bodyPr/>
          <a:lstStyle/>
          <a:p>
            <a:endParaRPr lang="en-GB"/>
          </a:p>
        </p:txBody>
      </p:sp>
      <p:sp>
        <p:nvSpPr>
          <p:cNvPr id="13" name="Text 11"/>
          <p:cNvSpPr/>
          <p:nvPr/>
        </p:nvSpPr>
        <p:spPr>
          <a:xfrm>
            <a:off x="4242816" y="1572768"/>
            <a:ext cx="530352" cy="530352"/>
          </a:xfrm>
          <a:prstGeom prst="rect">
            <a:avLst/>
          </a:prstGeom>
          <a:noFill/>
          <a:ln/>
        </p:spPr>
        <p:txBody>
          <a:bodyPr wrap="square" rtlCol="0" anchor="ctr"/>
          <a:lstStyle/>
          <a:p>
            <a:pPr marL="0" indent="0" algn="ctr">
              <a:buNone/>
            </a:pPr>
            <a:r>
              <a:rPr lang="en-US" sz="1800" b="1" dirty="0">
                <a:solidFill>
                  <a:srgbClr val="FFFFFF"/>
                </a:solidFill>
                <a:latin typeface="Arial" panose="020B0604020202020204" pitchFamily="34" charset="0"/>
                <a:ea typeface="Calibri" pitchFamily="34" charset="-122"/>
                <a:cs typeface="Arial" panose="020B0604020202020204" pitchFamily="34" charset="0"/>
              </a:rPr>
              <a:t>✦</a:t>
            </a:r>
            <a:endParaRPr lang="en-US" sz="1800" dirty="0"/>
          </a:p>
        </p:txBody>
      </p:sp>
      <p:sp>
        <p:nvSpPr>
          <p:cNvPr id="14" name="Text 12"/>
          <p:cNvSpPr/>
          <p:nvPr/>
        </p:nvSpPr>
        <p:spPr>
          <a:xfrm>
            <a:off x="3273552" y="2322576"/>
            <a:ext cx="2468880" cy="548640"/>
          </a:xfrm>
          <a:prstGeom prst="rect">
            <a:avLst/>
          </a:prstGeom>
          <a:noFill/>
          <a:ln/>
        </p:spPr>
        <p:txBody>
          <a:bodyPr wrap="square" rtlCol="0" anchor="ctr"/>
          <a:lstStyle/>
          <a:p>
            <a:pPr marL="0" indent="0" algn="ctr">
              <a:buNone/>
            </a:pPr>
            <a:r>
              <a:rPr lang="en-US" b="1" dirty="0">
                <a:latin typeface="Arial" panose="020B0604020202020204" pitchFamily="34" charset="0"/>
                <a:ea typeface="Trebuchet MS" pitchFamily="34" charset="-122"/>
                <a:cs typeface="Arial" panose="020B0604020202020204" pitchFamily="34" charset="0"/>
              </a:rPr>
              <a:t>Your Dedication and  Commitment Go Above and Beyond</a:t>
            </a:r>
            <a:endParaRPr lang="en-US" dirty="0"/>
          </a:p>
        </p:txBody>
      </p:sp>
      <p:sp>
        <p:nvSpPr>
          <p:cNvPr id="15" name="Text 13"/>
          <p:cNvSpPr/>
          <p:nvPr/>
        </p:nvSpPr>
        <p:spPr>
          <a:xfrm>
            <a:off x="3282696" y="2761488"/>
            <a:ext cx="2468880" cy="1828800"/>
          </a:xfrm>
          <a:prstGeom prst="rect">
            <a:avLst/>
          </a:prstGeom>
          <a:noFill/>
          <a:ln/>
        </p:spPr>
        <p:txBody>
          <a:bodyPr wrap="square" rtlCol="0" anchor="ctr"/>
          <a:lstStyle/>
          <a:p>
            <a:r>
              <a:rPr lang="en-GB" sz="1400" dirty="0"/>
              <a:t>This review found staff covering extra shifts while maintaining training, quality, and standards under significant pressure.</a:t>
            </a:r>
            <a:endParaRPr lang="en-US" sz="1400" dirty="0"/>
          </a:p>
        </p:txBody>
      </p:sp>
      <p:sp>
        <p:nvSpPr>
          <p:cNvPr id="16" name="Shape 14"/>
          <p:cNvSpPr/>
          <p:nvPr/>
        </p:nvSpPr>
        <p:spPr>
          <a:xfrm>
            <a:off x="6035040" y="1371600"/>
            <a:ext cx="2743200" cy="3383280"/>
          </a:xfrm>
          <a:prstGeom prst="rect">
            <a:avLst/>
          </a:prstGeom>
          <a:solidFill>
            <a:schemeClr val="tx2">
              <a:lumMod val="60000"/>
              <a:lumOff val="40000"/>
            </a:schemeClr>
          </a:solidFill>
          <a:ln w="12700">
            <a:solidFill>
              <a:srgbClr val="1A7080"/>
            </a:solidFill>
            <a:prstDash val="solid"/>
          </a:ln>
          <a:scene3d>
            <a:camera prst="orthographicFront"/>
            <a:lightRig rig="threePt" dir="t"/>
          </a:scene3d>
          <a:sp3d extrusionH="127000">
            <a:bevelT w="127000"/>
            <a:bevelB w="127000"/>
          </a:sp3d>
        </p:spPr>
        <p:txBody>
          <a:bodyPr/>
          <a:lstStyle/>
          <a:p>
            <a:endParaRPr lang="en-GB"/>
          </a:p>
        </p:txBody>
      </p:sp>
      <p:sp>
        <p:nvSpPr>
          <p:cNvPr id="17" name="Shape 15"/>
          <p:cNvSpPr/>
          <p:nvPr/>
        </p:nvSpPr>
        <p:spPr>
          <a:xfrm>
            <a:off x="6035040" y="1215736"/>
            <a:ext cx="2743200" cy="219872"/>
          </a:xfrm>
          <a:prstGeom prst="rect">
            <a:avLst/>
          </a:prstGeom>
          <a:solidFill>
            <a:srgbClr val="C00000"/>
          </a:solidFill>
          <a:ln w="12700">
            <a:noFill/>
            <a:prstDash val="solid"/>
          </a:ln>
          <a:scene3d>
            <a:camera prst="orthographicFront"/>
            <a:lightRig rig="threePt" dir="t"/>
          </a:scene3d>
          <a:sp3d>
            <a:bevelT w="127000"/>
          </a:sp3d>
        </p:spPr>
        <p:txBody>
          <a:bodyPr/>
          <a:lstStyle/>
          <a:p>
            <a:endParaRPr lang="en-GB"/>
          </a:p>
        </p:txBody>
      </p:sp>
      <p:sp>
        <p:nvSpPr>
          <p:cNvPr id="18" name="Shape 16"/>
          <p:cNvSpPr/>
          <p:nvPr/>
        </p:nvSpPr>
        <p:spPr>
          <a:xfrm>
            <a:off x="7132320" y="1572768"/>
            <a:ext cx="530352" cy="530352"/>
          </a:xfrm>
          <a:prstGeom prst="ellipse">
            <a:avLst/>
          </a:prstGeom>
          <a:solidFill>
            <a:srgbClr val="7030A0"/>
          </a:solidFill>
          <a:ln w="12700">
            <a:solidFill>
              <a:srgbClr val="E07B39"/>
            </a:solidFill>
            <a:prstDash val="solid"/>
          </a:ln>
        </p:spPr>
        <p:txBody>
          <a:bodyPr/>
          <a:lstStyle/>
          <a:p>
            <a:endParaRPr lang="en-GB"/>
          </a:p>
        </p:txBody>
      </p:sp>
      <p:sp>
        <p:nvSpPr>
          <p:cNvPr id="19" name="Text 17"/>
          <p:cNvSpPr/>
          <p:nvPr/>
        </p:nvSpPr>
        <p:spPr>
          <a:xfrm>
            <a:off x="7132320" y="1572768"/>
            <a:ext cx="530352" cy="530352"/>
          </a:xfrm>
          <a:prstGeom prst="rect">
            <a:avLst/>
          </a:prstGeom>
          <a:noFill/>
          <a:ln/>
        </p:spPr>
        <p:txBody>
          <a:bodyPr wrap="square" rtlCol="0" anchor="ctr"/>
          <a:lstStyle/>
          <a:p>
            <a:pPr marL="0" indent="0" algn="ctr">
              <a:buNone/>
            </a:pPr>
            <a:r>
              <a:rPr lang="en-US" sz="1800" b="1" dirty="0">
                <a:solidFill>
                  <a:srgbClr val="FFFFFF"/>
                </a:solidFill>
                <a:latin typeface="Arial" panose="020B0604020202020204" pitchFamily="34" charset="0"/>
                <a:ea typeface="Calibri" pitchFamily="34" charset="-122"/>
                <a:cs typeface="Arial" panose="020B0604020202020204" pitchFamily="34" charset="0"/>
              </a:rPr>
              <a:t>✿</a:t>
            </a:r>
            <a:endParaRPr lang="en-US" sz="1800" dirty="0"/>
          </a:p>
        </p:txBody>
      </p:sp>
      <p:sp>
        <p:nvSpPr>
          <p:cNvPr id="20" name="Text 18"/>
          <p:cNvSpPr/>
          <p:nvPr/>
        </p:nvSpPr>
        <p:spPr>
          <a:xfrm>
            <a:off x="6172200" y="2240280"/>
            <a:ext cx="2468880" cy="548640"/>
          </a:xfrm>
          <a:prstGeom prst="rect">
            <a:avLst/>
          </a:prstGeom>
          <a:noFill/>
          <a:ln/>
        </p:spPr>
        <p:txBody>
          <a:bodyPr wrap="square" rtlCol="0" anchor="ctr"/>
          <a:lstStyle/>
          <a:p>
            <a:pPr marL="0" indent="0" algn="ctr">
              <a:buNone/>
            </a:pPr>
            <a:r>
              <a:rPr lang="en-US" b="1" dirty="0">
                <a:latin typeface="Arial" panose="020B0604020202020204" pitchFamily="34" charset="0"/>
                <a:ea typeface="Trebuchet MS" pitchFamily="34" charset="-122"/>
                <a:cs typeface="Arial" panose="020B0604020202020204" pitchFamily="34" charset="0"/>
              </a:rPr>
              <a:t>Your Openness Drives Learning</a:t>
            </a:r>
            <a:endParaRPr lang="en-US" dirty="0"/>
          </a:p>
        </p:txBody>
      </p:sp>
      <p:sp>
        <p:nvSpPr>
          <p:cNvPr id="21" name="Text 19"/>
          <p:cNvSpPr/>
          <p:nvPr/>
        </p:nvSpPr>
        <p:spPr>
          <a:xfrm>
            <a:off x="6172200" y="2761488"/>
            <a:ext cx="2468880" cy="1828800"/>
          </a:xfrm>
          <a:prstGeom prst="rect">
            <a:avLst/>
          </a:prstGeom>
          <a:noFill/>
          <a:ln/>
        </p:spPr>
        <p:txBody>
          <a:bodyPr wrap="square" rtlCol="0" anchor="ctr"/>
          <a:lstStyle/>
          <a:p>
            <a:pPr marL="0" indent="0">
              <a:buNone/>
            </a:pPr>
            <a:r>
              <a:rPr lang="en-US" sz="1400" dirty="0">
                <a:latin typeface="Arial" panose="020B0604020202020204" pitchFamily="34" charset="0"/>
                <a:ea typeface="Calibri" pitchFamily="34" charset="-122"/>
                <a:cs typeface="Arial" panose="020B0604020202020204" pitchFamily="34" charset="0"/>
              </a:rPr>
              <a:t>Every team engaged candidly and thoughtfully with this review. That willingness to reflect openly is itself a hallmark of a good safety culture</a:t>
            </a:r>
            <a:r>
              <a:rPr lang="en-US" sz="1400" dirty="0">
                <a:solidFill>
                  <a:srgbClr val="C5DDE2"/>
                </a:solidFill>
                <a:latin typeface="Arial" panose="020B0604020202020204" pitchFamily="34" charset="0"/>
                <a:ea typeface="Calibri" pitchFamily="34" charset="-122"/>
                <a:cs typeface="Arial" panose="020B0604020202020204" pitchFamily="34" charset="0"/>
              </a:rPr>
              <a:t>.</a:t>
            </a:r>
            <a:endParaRPr lang="en-US" sz="1400" dirty="0"/>
          </a:p>
        </p:txBody>
      </p:sp>
      <p:sp>
        <p:nvSpPr>
          <p:cNvPr id="22" name="Shape 1">
            <a:extLst>
              <a:ext uri="{FF2B5EF4-FFF2-40B4-BE49-F238E27FC236}">
                <a16:creationId xmlns:a16="http://schemas.microsoft.com/office/drawing/2014/main" id="{0710684C-B0D9-74E0-981D-53FE55077940}"/>
              </a:ext>
            </a:extLst>
          </p:cNvPr>
          <p:cNvSpPr/>
          <p:nvPr/>
        </p:nvSpPr>
        <p:spPr>
          <a:xfrm>
            <a:off x="0" y="0"/>
            <a:ext cx="109728" cy="703939"/>
          </a:xfrm>
          <a:prstGeom prst="rect">
            <a:avLst/>
          </a:prstGeom>
          <a:solidFill>
            <a:srgbClr val="C8102E"/>
          </a:solidFill>
          <a:ln w="12700">
            <a:solidFill>
              <a:srgbClr val="C8102E"/>
            </a:solidFill>
            <a:prstDash val="solid"/>
          </a:ln>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9908DE-B65F-BC45-F8D0-7C797B856BA9}"/>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448581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91B13-06CB-CDBE-11BC-A801FB9793E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FB7158F-4813-583B-0940-8DC41EF5D052}"/>
              </a:ext>
            </a:extLst>
          </p:cNvPr>
          <p:cNvSpPr txBox="1"/>
          <p:nvPr/>
        </p:nvSpPr>
        <p:spPr>
          <a:xfrm>
            <a:off x="3075709" y="1433946"/>
            <a:ext cx="4717473" cy="830997"/>
          </a:xfrm>
          <a:prstGeom prst="rect">
            <a:avLst/>
          </a:prstGeom>
          <a:noFill/>
        </p:spPr>
        <p:txBody>
          <a:bodyPr wrap="square" rtlCol="0">
            <a:spAutoFit/>
          </a:bodyPr>
          <a:lstStyle/>
          <a:p>
            <a:r>
              <a:rPr lang="en-US" sz="4800" dirty="0">
                <a:solidFill>
                  <a:schemeClr val="bg1"/>
                </a:solidFill>
              </a:rPr>
              <a:t>Actions</a:t>
            </a:r>
            <a:endParaRPr lang="en-GB" sz="4800" dirty="0">
              <a:solidFill>
                <a:schemeClr val="bg1"/>
              </a:solidFill>
            </a:endParaRPr>
          </a:p>
        </p:txBody>
      </p:sp>
    </p:spTree>
    <p:extLst>
      <p:ext uri="{BB962C8B-B14F-4D97-AF65-F5344CB8AC3E}">
        <p14:creationId xmlns:p14="http://schemas.microsoft.com/office/powerpoint/2010/main" val="705847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09728" y="27432"/>
            <a:ext cx="9034272" cy="594360"/>
          </a:xfrm>
          <a:prstGeom prst="rect">
            <a:avLst/>
          </a:prstGeom>
          <a:solidFill>
            <a:schemeClr val="tx2">
              <a:lumMod val="50000"/>
            </a:schemeClr>
          </a:solidFill>
          <a:ln w="12700">
            <a:noFill/>
            <a:prstDash val="solid"/>
          </a:ln>
        </p:spPr>
        <p:txBody>
          <a:bodyPr/>
          <a:lstStyle/>
          <a:p>
            <a:endParaRPr lang="en-GB"/>
          </a:p>
        </p:txBody>
      </p:sp>
      <p:sp>
        <p:nvSpPr>
          <p:cNvPr id="3" name="Text 1"/>
          <p:cNvSpPr/>
          <p:nvPr/>
        </p:nvSpPr>
        <p:spPr>
          <a:xfrm>
            <a:off x="109727" y="91440"/>
            <a:ext cx="8870721" cy="457200"/>
          </a:xfrm>
          <a:prstGeom prst="rect">
            <a:avLst/>
          </a:prstGeom>
          <a:noFill/>
          <a:ln/>
        </p:spPr>
        <p:txBody>
          <a:bodyPr wrap="square" rtlCol="0" anchor="ctr"/>
          <a:lstStyle/>
          <a:p>
            <a:pPr marL="0" indent="0">
              <a:buNone/>
            </a:pPr>
            <a:r>
              <a:rPr lang="en-US" sz="2000" b="1" dirty="0">
                <a:solidFill>
                  <a:srgbClr val="FFFFFF"/>
                </a:solidFill>
                <a:latin typeface="Arial" panose="020B0604020202020204" pitchFamily="34" charset="0"/>
                <a:ea typeface="Trebuchet MS" pitchFamily="34" charset="-122"/>
                <a:cs typeface="Arial" panose="020B0604020202020204" pitchFamily="34" charset="0"/>
              </a:rPr>
              <a:t>What Welsh Teams Already Do Well</a:t>
            </a:r>
            <a:endParaRPr lang="en-US" sz="2000" dirty="0"/>
          </a:p>
        </p:txBody>
      </p:sp>
      <p:sp>
        <p:nvSpPr>
          <p:cNvPr id="4" name="Shape 2"/>
          <p:cNvSpPr/>
          <p:nvPr/>
        </p:nvSpPr>
        <p:spPr>
          <a:xfrm>
            <a:off x="201168" y="731520"/>
            <a:ext cx="2788920" cy="1920240"/>
          </a:xfrm>
          <a:prstGeom prst="rect">
            <a:avLst/>
          </a:prstGeom>
          <a:solidFill>
            <a:schemeClr val="bg1">
              <a:lumMod val="95000"/>
            </a:schemeClr>
          </a:solidFill>
          <a:ln w="12700">
            <a:solidFill>
              <a:srgbClr val="D0ECD8"/>
            </a:solidFill>
            <a:prstDash val="solid"/>
          </a:ln>
          <a:effectLst>
            <a:outerShdw blurRad="88900" dist="127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5" name="Shape 3"/>
          <p:cNvSpPr/>
          <p:nvPr/>
        </p:nvSpPr>
        <p:spPr>
          <a:xfrm>
            <a:off x="201168" y="73152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sp3d>
        </p:spPr>
        <p:txBody>
          <a:bodyPr/>
          <a:lstStyle/>
          <a:p>
            <a:endParaRPr lang="en-GB"/>
          </a:p>
        </p:txBody>
      </p:sp>
      <p:sp>
        <p:nvSpPr>
          <p:cNvPr id="6" name="Text 4"/>
          <p:cNvSpPr/>
          <p:nvPr/>
        </p:nvSpPr>
        <p:spPr>
          <a:xfrm>
            <a:off x="365760" y="822960"/>
            <a:ext cx="320040" cy="402336"/>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a:t>
            </a:r>
            <a:endParaRPr lang="en-US" sz="2800" dirty="0"/>
          </a:p>
        </p:txBody>
      </p:sp>
      <p:sp>
        <p:nvSpPr>
          <p:cNvPr id="7" name="Text 5"/>
          <p:cNvSpPr/>
          <p:nvPr/>
        </p:nvSpPr>
        <p:spPr>
          <a:xfrm>
            <a:off x="658368" y="822960"/>
            <a:ext cx="2240280" cy="365760"/>
          </a:xfrm>
          <a:prstGeom prst="rect">
            <a:avLst/>
          </a:prstGeom>
          <a:noFill/>
          <a:ln/>
        </p:spPr>
        <p:txBody>
          <a:bodyPr wrap="square" rtlCol="0" anchor="ctr"/>
          <a:lstStyle/>
          <a:p>
            <a:pPr marL="0" indent="0">
              <a:buNone/>
            </a:pPr>
            <a:r>
              <a:rPr lang="en-US" sz="1250" b="1" dirty="0">
                <a:latin typeface="Arial" panose="020B0604020202020204" pitchFamily="34" charset="0"/>
                <a:ea typeface="Trebuchet MS" pitchFamily="34" charset="-122"/>
                <a:cs typeface="Arial" panose="020B0604020202020204" pitchFamily="34" charset="0"/>
              </a:rPr>
              <a:t>  24/7 Services Running</a:t>
            </a:r>
            <a:endParaRPr lang="en-US" sz="1250" dirty="0"/>
          </a:p>
        </p:txBody>
      </p:sp>
      <p:sp>
        <p:nvSpPr>
          <p:cNvPr id="8" name="Text 6"/>
          <p:cNvSpPr/>
          <p:nvPr/>
        </p:nvSpPr>
        <p:spPr>
          <a:xfrm>
            <a:off x="365760" y="1225296"/>
            <a:ext cx="2532888" cy="1325880"/>
          </a:xfrm>
          <a:prstGeom prst="rect">
            <a:avLst/>
          </a:prstGeom>
          <a:noFill/>
          <a:ln/>
        </p:spPr>
        <p:txBody>
          <a:bodyPr wrap="square" rtlCol="0" anchor="ctr"/>
          <a:lstStyle/>
          <a:p>
            <a:r>
              <a:rPr lang="en-GB" sz="1400" dirty="0"/>
              <a:t>All six Health Boards continue to provide safe transfusion services for patients despite ongoing pressures.</a:t>
            </a:r>
            <a:endParaRPr lang="en-US" sz="1400" dirty="0"/>
          </a:p>
        </p:txBody>
      </p:sp>
      <p:sp>
        <p:nvSpPr>
          <p:cNvPr id="9" name="Shape 7"/>
          <p:cNvSpPr/>
          <p:nvPr/>
        </p:nvSpPr>
        <p:spPr>
          <a:xfrm>
            <a:off x="3145536"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10" name="Shape 8"/>
          <p:cNvSpPr/>
          <p:nvPr/>
        </p:nvSpPr>
        <p:spPr>
          <a:xfrm>
            <a:off x="3145536" y="73152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sp3d>
        </p:spPr>
        <p:txBody>
          <a:bodyPr/>
          <a:lstStyle/>
          <a:p>
            <a:endParaRPr lang="en-GB"/>
          </a:p>
        </p:txBody>
      </p:sp>
      <p:sp>
        <p:nvSpPr>
          <p:cNvPr id="11" name="Text 9"/>
          <p:cNvSpPr/>
          <p:nvPr/>
        </p:nvSpPr>
        <p:spPr>
          <a:xfrm>
            <a:off x="3310128" y="82296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a:t>
            </a:r>
            <a:endParaRPr lang="en-US" sz="2800" dirty="0"/>
          </a:p>
        </p:txBody>
      </p:sp>
      <p:sp>
        <p:nvSpPr>
          <p:cNvPr id="12" name="Text 10"/>
          <p:cNvSpPr/>
          <p:nvPr/>
        </p:nvSpPr>
        <p:spPr>
          <a:xfrm>
            <a:off x="3602736" y="822960"/>
            <a:ext cx="2240280" cy="365760"/>
          </a:xfrm>
          <a:prstGeom prst="rect">
            <a:avLst/>
          </a:prstGeom>
          <a:noFill/>
          <a:ln/>
        </p:spPr>
        <p:txBody>
          <a:bodyPr wrap="square" rtlCol="0" anchor="ctr"/>
          <a:lstStyle/>
          <a:p>
            <a:pPr marL="0" indent="0">
              <a:buNone/>
            </a:pPr>
            <a:r>
              <a:rPr lang="en-US" sz="1250" b="1" dirty="0">
                <a:latin typeface="Arial" panose="020B0604020202020204" pitchFamily="34" charset="0"/>
                <a:ea typeface="Trebuchet MS" pitchFamily="34" charset="-122"/>
                <a:cs typeface="Arial" panose="020B0604020202020204" pitchFamily="34" charset="0"/>
              </a:rPr>
              <a:t>Strong TLM Leadership</a:t>
            </a:r>
            <a:endParaRPr lang="en-US" sz="1250" dirty="0"/>
          </a:p>
        </p:txBody>
      </p:sp>
      <p:sp>
        <p:nvSpPr>
          <p:cNvPr id="13" name="Text 11"/>
          <p:cNvSpPr/>
          <p:nvPr/>
        </p:nvSpPr>
        <p:spPr>
          <a:xfrm>
            <a:off x="3310128" y="1225296"/>
            <a:ext cx="2532888" cy="1325880"/>
          </a:xfrm>
          <a:prstGeom prst="rect">
            <a:avLst/>
          </a:prstGeom>
          <a:noFill/>
          <a:ln/>
        </p:spPr>
        <p:txBody>
          <a:bodyPr wrap="square" rtlCol="0" anchor="ctr"/>
          <a:lstStyle/>
          <a:p>
            <a:pPr marL="0" indent="0">
              <a:buNone/>
            </a:pPr>
            <a:r>
              <a:rPr lang="en-US" sz="1400" dirty="0">
                <a:solidFill>
                  <a:srgbClr val="1A2E35"/>
                </a:solidFill>
                <a:latin typeface="Arial" panose="020B0604020202020204" pitchFamily="34" charset="0"/>
                <a:ea typeface="Calibri" pitchFamily="34" charset="-122"/>
                <a:cs typeface="Arial" panose="020B0604020202020204" pitchFamily="34" charset="0"/>
              </a:rPr>
              <a:t>TLMs demonstrate specialist expertise, ownership of quality and safety, and active engagement with national networks.</a:t>
            </a:r>
            <a:endParaRPr lang="en-US" sz="1400" dirty="0"/>
          </a:p>
        </p:txBody>
      </p:sp>
      <p:sp>
        <p:nvSpPr>
          <p:cNvPr id="14" name="Shape 12"/>
          <p:cNvSpPr/>
          <p:nvPr/>
        </p:nvSpPr>
        <p:spPr>
          <a:xfrm>
            <a:off x="6089904" y="73152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15" name="Shape 13"/>
          <p:cNvSpPr/>
          <p:nvPr/>
        </p:nvSpPr>
        <p:spPr>
          <a:xfrm>
            <a:off x="6089904" y="73152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sp3d>
        </p:spPr>
        <p:txBody>
          <a:bodyPr/>
          <a:lstStyle/>
          <a:p>
            <a:endParaRPr lang="en-GB"/>
          </a:p>
        </p:txBody>
      </p:sp>
      <p:sp>
        <p:nvSpPr>
          <p:cNvPr id="16" name="Text 14"/>
          <p:cNvSpPr/>
          <p:nvPr/>
        </p:nvSpPr>
        <p:spPr>
          <a:xfrm>
            <a:off x="6254496" y="82296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a:t>
            </a:r>
            <a:endParaRPr lang="en-US" sz="2800" dirty="0"/>
          </a:p>
        </p:txBody>
      </p:sp>
      <p:sp>
        <p:nvSpPr>
          <p:cNvPr id="17" name="Text 15"/>
          <p:cNvSpPr/>
          <p:nvPr/>
        </p:nvSpPr>
        <p:spPr>
          <a:xfrm>
            <a:off x="6547104" y="822960"/>
            <a:ext cx="2240280" cy="365760"/>
          </a:xfrm>
          <a:prstGeom prst="rect">
            <a:avLst/>
          </a:prstGeom>
          <a:noFill/>
          <a:ln/>
        </p:spPr>
        <p:txBody>
          <a:bodyPr wrap="square" rtlCol="0" anchor="ctr"/>
          <a:lstStyle/>
          <a:p>
            <a:pPr marL="0" indent="0">
              <a:buNone/>
            </a:pPr>
            <a:r>
              <a:rPr lang="en-US" sz="1250" b="1" dirty="0">
                <a:latin typeface="Arial" panose="020B0604020202020204" pitchFamily="34" charset="0"/>
                <a:ea typeface="Trebuchet MS" pitchFamily="34" charset="-122"/>
                <a:cs typeface="Arial" panose="020B0604020202020204" pitchFamily="34" charset="0"/>
              </a:rPr>
              <a:t>Embedded TP Services</a:t>
            </a:r>
            <a:endParaRPr lang="en-US" sz="1250" dirty="0"/>
          </a:p>
        </p:txBody>
      </p:sp>
      <p:sp>
        <p:nvSpPr>
          <p:cNvPr id="18" name="Text 16"/>
          <p:cNvSpPr/>
          <p:nvPr/>
        </p:nvSpPr>
        <p:spPr>
          <a:xfrm>
            <a:off x="6254496" y="1225296"/>
            <a:ext cx="2532888" cy="1325880"/>
          </a:xfrm>
          <a:prstGeom prst="rect">
            <a:avLst/>
          </a:prstGeom>
          <a:noFill/>
          <a:ln/>
        </p:spPr>
        <p:txBody>
          <a:bodyPr wrap="square" rtlCol="0" anchor="ctr"/>
          <a:lstStyle/>
          <a:p>
            <a:pPr marL="0" indent="0">
              <a:buNone/>
            </a:pPr>
            <a:r>
              <a:rPr lang="en-US" sz="1400" dirty="0">
                <a:solidFill>
                  <a:srgbClr val="1A2E35"/>
                </a:solidFill>
                <a:latin typeface="Arial" panose="020B0604020202020204" pitchFamily="34" charset="0"/>
                <a:ea typeface="Calibri" pitchFamily="34" charset="-122"/>
                <a:cs typeface="Arial" panose="020B0604020202020204" pitchFamily="34" charset="0"/>
              </a:rPr>
              <a:t>Transfusion Practitioners are in place across most Health Boards, providing vital haemovigilance and clinical education.</a:t>
            </a:r>
            <a:endParaRPr lang="en-US" sz="1400" dirty="0"/>
          </a:p>
        </p:txBody>
      </p:sp>
      <p:sp>
        <p:nvSpPr>
          <p:cNvPr id="19" name="Shape 17"/>
          <p:cNvSpPr/>
          <p:nvPr/>
        </p:nvSpPr>
        <p:spPr>
          <a:xfrm>
            <a:off x="201168"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20" name="Shape 18"/>
          <p:cNvSpPr/>
          <p:nvPr/>
        </p:nvSpPr>
        <p:spPr>
          <a:xfrm>
            <a:off x="201168" y="283464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sp3d>
        </p:spPr>
        <p:txBody>
          <a:bodyPr/>
          <a:lstStyle/>
          <a:p>
            <a:endParaRPr lang="en-GB"/>
          </a:p>
        </p:txBody>
      </p:sp>
      <p:sp>
        <p:nvSpPr>
          <p:cNvPr id="21" name="Text 19"/>
          <p:cNvSpPr/>
          <p:nvPr/>
        </p:nvSpPr>
        <p:spPr>
          <a:xfrm>
            <a:off x="365760" y="292608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a:t>
            </a:r>
            <a:endParaRPr lang="en-US" sz="2800" dirty="0"/>
          </a:p>
        </p:txBody>
      </p:sp>
      <p:sp>
        <p:nvSpPr>
          <p:cNvPr id="22" name="Text 20"/>
          <p:cNvSpPr/>
          <p:nvPr/>
        </p:nvSpPr>
        <p:spPr>
          <a:xfrm>
            <a:off x="658368" y="2926080"/>
            <a:ext cx="2240280" cy="365760"/>
          </a:xfrm>
          <a:prstGeom prst="rect">
            <a:avLst/>
          </a:prstGeom>
          <a:noFill/>
          <a:ln/>
        </p:spPr>
        <p:txBody>
          <a:bodyPr wrap="square" rtlCol="0" anchor="ctr"/>
          <a:lstStyle/>
          <a:p>
            <a:pPr marL="0" indent="0">
              <a:buNone/>
            </a:pPr>
            <a:r>
              <a:rPr lang="en-US" sz="1250" b="1" dirty="0">
                <a:latin typeface="Arial" panose="020B0604020202020204" pitchFamily="34" charset="0"/>
                <a:ea typeface="Trebuchet MS" pitchFamily="34" charset="-122"/>
                <a:cs typeface="Arial" panose="020B0604020202020204" pitchFamily="34" charset="0"/>
              </a:rPr>
              <a:t>Good Reporting Culture</a:t>
            </a:r>
            <a:endParaRPr lang="en-US" sz="1250" dirty="0"/>
          </a:p>
        </p:txBody>
      </p:sp>
      <p:sp>
        <p:nvSpPr>
          <p:cNvPr id="23" name="Text 21"/>
          <p:cNvSpPr/>
          <p:nvPr/>
        </p:nvSpPr>
        <p:spPr>
          <a:xfrm>
            <a:off x="365760" y="3328416"/>
            <a:ext cx="2532888" cy="1325880"/>
          </a:xfrm>
          <a:prstGeom prst="rect">
            <a:avLst/>
          </a:prstGeom>
          <a:noFill/>
          <a:ln/>
        </p:spPr>
        <p:txBody>
          <a:bodyPr wrap="square" rtlCol="0" anchor="ctr"/>
          <a:lstStyle/>
          <a:p>
            <a:pPr marL="0" indent="0">
              <a:buNone/>
            </a:pPr>
            <a:r>
              <a:rPr lang="en-US" sz="1400" dirty="0">
                <a:latin typeface="Arial" panose="020B0604020202020204" pitchFamily="34" charset="0"/>
                <a:ea typeface="Calibri" pitchFamily="34" charset="-122"/>
                <a:cs typeface="Arial" panose="020B0604020202020204" pitchFamily="34" charset="0"/>
              </a:rPr>
              <a:t>Staff actively identify and report incidents, near misses, and concerns. Years of investment in safety culture are paying off.</a:t>
            </a:r>
            <a:endParaRPr lang="en-US" sz="1400" dirty="0"/>
          </a:p>
        </p:txBody>
      </p:sp>
      <p:sp>
        <p:nvSpPr>
          <p:cNvPr id="24" name="Shape 22"/>
          <p:cNvSpPr/>
          <p:nvPr/>
        </p:nvSpPr>
        <p:spPr>
          <a:xfrm>
            <a:off x="3145536"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25" name="Shape 23"/>
          <p:cNvSpPr/>
          <p:nvPr/>
        </p:nvSpPr>
        <p:spPr>
          <a:xfrm>
            <a:off x="3145536" y="283464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sp3d>
        </p:spPr>
        <p:txBody>
          <a:bodyPr/>
          <a:lstStyle/>
          <a:p>
            <a:endParaRPr lang="en-GB"/>
          </a:p>
        </p:txBody>
      </p:sp>
      <p:sp>
        <p:nvSpPr>
          <p:cNvPr id="26" name="Text 24"/>
          <p:cNvSpPr/>
          <p:nvPr/>
        </p:nvSpPr>
        <p:spPr>
          <a:xfrm>
            <a:off x="3310128" y="292608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a:t>
            </a:r>
            <a:endParaRPr lang="en-US" sz="2800" dirty="0"/>
          </a:p>
        </p:txBody>
      </p:sp>
      <p:sp>
        <p:nvSpPr>
          <p:cNvPr id="27" name="Text 25"/>
          <p:cNvSpPr/>
          <p:nvPr/>
        </p:nvSpPr>
        <p:spPr>
          <a:xfrm>
            <a:off x="3602736" y="2926080"/>
            <a:ext cx="2240280" cy="365760"/>
          </a:xfrm>
          <a:prstGeom prst="rect">
            <a:avLst/>
          </a:prstGeom>
          <a:noFill/>
          <a:ln/>
        </p:spPr>
        <p:txBody>
          <a:bodyPr wrap="square" rtlCol="0" anchor="ctr"/>
          <a:lstStyle/>
          <a:p>
            <a:pPr marL="0" indent="0">
              <a:buNone/>
            </a:pPr>
            <a:r>
              <a:rPr lang="en-US" sz="1250" b="1" dirty="0">
                <a:latin typeface="Arial" panose="020B0604020202020204" pitchFamily="34" charset="0"/>
                <a:ea typeface="Trebuchet MS" pitchFamily="34" charset="-122"/>
                <a:cs typeface="Arial" panose="020B0604020202020204" pitchFamily="34" charset="0"/>
              </a:rPr>
              <a:t>National Collaboration</a:t>
            </a:r>
            <a:endParaRPr lang="en-US" sz="1250" dirty="0"/>
          </a:p>
        </p:txBody>
      </p:sp>
      <p:sp>
        <p:nvSpPr>
          <p:cNvPr id="28" name="Text 26"/>
          <p:cNvSpPr/>
          <p:nvPr/>
        </p:nvSpPr>
        <p:spPr>
          <a:xfrm>
            <a:off x="3310128" y="3328416"/>
            <a:ext cx="2532888" cy="1325880"/>
          </a:xfrm>
          <a:prstGeom prst="rect">
            <a:avLst/>
          </a:prstGeom>
          <a:noFill/>
          <a:ln/>
        </p:spPr>
        <p:txBody>
          <a:bodyPr wrap="square" rtlCol="0" anchor="ctr"/>
          <a:lstStyle/>
          <a:p>
            <a:pPr marL="0" indent="0">
              <a:buNone/>
            </a:pPr>
            <a:r>
              <a:rPr lang="en-US" sz="1400" dirty="0">
                <a:latin typeface="Arial" panose="020B0604020202020204" pitchFamily="34" charset="0"/>
                <a:ea typeface="Calibri" pitchFamily="34" charset="-122"/>
                <a:cs typeface="Arial" panose="020B0604020202020204" pitchFamily="34" charset="0"/>
              </a:rPr>
              <a:t>Active All-Wales TLM Group, Sharing LIMS test scripts</a:t>
            </a:r>
            <a:r>
              <a:rPr lang="en-US" sz="1400" dirty="0">
                <a:solidFill>
                  <a:srgbClr val="1A2E35"/>
                </a:solidFill>
                <a:latin typeface="Arial" panose="020B0604020202020204" pitchFamily="34" charset="0"/>
                <a:ea typeface="Calibri" pitchFamily="34" charset="-122"/>
                <a:cs typeface="Arial" panose="020B0604020202020204" pitchFamily="34" charset="0"/>
              </a:rPr>
              <a:t> and learning.</a:t>
            </a:r>
            <a:endParaRPr lang="en-US" sz="1100" dirty="0"/>
          </a:p>
        </p:txBody>
      </p:sp>
      <p:sp>
        <p:nvSpPr>
          <p:cNvPr id="29" name="Shape 27"/>
          <p:cNvSpPr/>
          <p:nvPr/>
        </p:nvSpPr>
        <p:spPr>
          <a:xfrm>
            <a:off x="6089904" y="2834640"/>
            <a:ext cx="2788920" cy="1920240"/>
          </a:xfrm>
          <a:prstGeom prst="rect">
            <a:avLst/>
          </a:prstGeom>
          <a:solidFill>
            <a:schemeClr val="bg1">
              <a:lumMod val="95000"/>
            </a:schemeClr>
          </a:solidFill>
          <a:ln w="12700">
            <a:solidFill>
              <a:srgbClr val="D0ECD8"/>
            </a:solidFill>
            <a:prstDash val="solid"/>
          </a:ln>
          <a:effectLst>
            <a:outerShdw blurRad="101600" dist="38100" dir="8100000" algn="bl" rotWithShape="0">
              <a:srgbClr val="000000">
                <a:alpha val="10000"/>
              </a:srgbClr>
            </a:outerShdw>
          </a:effectLst>
          <a:scene3d>
            <a:camera prst="orthographicFront"/>
            <a:lightRig rig="threePt" dir="t"/>
          </a:scene3d>
          <a:sp3d extrusionH="127000">
            <a:bevelT w="127000"/>
            <a:bevelB w="127000"/>
          </a:sp3d>
        </p:spPr>
        <p:txBody>
          <a:bodyPr/>
          <a:lstStyle/>
          <a:p>
            <a:endParaRPr lang="en-GB"/>
          </a:p>
        </p:txBody>
      </p:sp>
      <p:sp>
        <p:nvSpPr>
          <p:cNvPr id="30" name="Shape 28"/>
          <p:cNvSpPr/>
          <p:nvPr/>
        </p:nvSpPr>
        <p:spPr>
          <a:xfrm>
            <a:off x="6089904" y="2834640"/>
            <a:ext cx="64008" cy="1920240"/>
          </a:xfrm>
          <a:prstGeom prst="rect">
            <a:avLst/>
          </a:prstGeom>
          <a:solidFill>
            <a:srgbClr val="2A7D52"/>
          </a:solidFill>
          <a:ln w="12700">
            <a:solidFill>
              <a:srgbClr val="2A7D52"/>
            </a:solidFill>
            <a:prstDash val="solid"/>
          </a:ln>
          <a:scene3d>
            <a:camera prst="orthographicFront"/>
            <a:lightRig rig="threePt" dir="t"/>
          </a:scene3d>
          <a:sp3d>
            <a:bevelT w="127000"/>
          </a:sp3d>
        </p:spPr>
        <p:txBody>
          <a:bodyPr/>
          <a:lstStyle/>
          <a:p>
            <a:endParaRPr lang="en-GB"/>
          </a:p>
        </p:txBody>
      </p:sp>
      <p:sp>
        <p:nvSpPr>
          <p:cNvPr id="31" name="Text 29"/>
          <p:cNvSpPr/>
          <p:nvPr/>
        </p:nvSpPr>
        <p:spPr>
          <a:xfrm>
            <a:off x="6254496" y="2926080"/>
            <a:ext cx="320040" cy="320040"/>
          </a:xfrm>
          <a:prstGeom prst="rect">
            <a:avLst/>
          </a:prstGeom>
          <a:noFill/>
          <a:ln/>
        </p:spPr>
        <p:txBody>
          <a:bodyPr wrap="square" rtlCol="0" anchor="ctr"/>
          <a:lstStyle/>
          <a:p>
            <a:pPr marL="0" indent="0">
              <a:buNone/>
            </a:pPr>
            <a:r>
              <a:rPr lang="en-US" sz="2800" b="1" dirty="0">
                <a:solidFill>
                  <a:srgbClr val="2A7D52"/>
                </a:solidFill>
                <a:latin typeface="Arial" panose="020B0604020202020204" pitchFamily="34" charset="0"/>
                <a:ea typeface="Calibri" pitchFamily="34" charset="-122"/>
                <a:cs typeface="Arial" panose="020B0604020202020204" pitchFamily="34" charset="0"/>
              </a:rPr>
              <a:t>✓</a:t>
            </a:r>
            <a:endParaRPr lang="en-US" sz="2800" dirty="0"/>
          </a:p>
        </p:txBody>
      </p:sp>
      <p:sp>
        <p:nvSpPr>
          <p:cNvPr id="32" name="Text 30"/>
          <p:cNvSpPr/>
          <p:nvPr/>
        </p:nvSpPr>
        <p:spPr>
          <a:xfrm>
            <a:off x="6547104" y="2926080"/>
            <a:ext cx="2240280" cy="365760"/>
          </a:xfrm>
          <a:prstGeom prst="rect">
            <a:avLst/>
          </a:prstGeom>
          <a:noFill/>
          <a:ln/>
        </p:spPr>
        <p:txBody>
          <a:bodyPr wrap="square" rtlCol="0" anchor="ctr"/>
          <a:lstStyle/>
          <a:p>
            <a:pPr marL="0" indent="0">
              <a:buNone/>
            </a:pPr>
            <a:r>
              <a:rPr lang="en-US" sz="1250" b="1" dirty="0">
                <a:latin typeface="Arial" panose="020B0604020202020204" pitchFamily="34" charset="0"/>
                <a:ea typeface="Trebuchet MS" pitchFamily="34" charset="-122"/>
                <a:cs typeface="Arial" panose="020B0604020202020204" pitchFamily="34" charset="0"/>
              </a:rPr>
              <a:t>Local Pride &amp; Ownership</a:t>
            </a:r>
            <a:endParaRPr lang="en-US" sz="1250" dirty="0"/>
          </a:p>
        </p:txBody>
      </p:sp>
      <p:sp>
        <p:nvSpPr>
          <p:cNvPr id="33" name="Text 31"/>
          <p:cNvSpPr/>
          <p:nvPr/>
        </p:nvSpPr>
        <p:spPr>
          <a:xfrm>
            <a:off x="6254496" y="3328416"/>
            <a:ext cx="2532888" cy="1325880"/>
          </a:xfrm>
          <a:prstGeom prst="rect">
            <a:avLst/>
          </a:prstGeom>
          <a:noFill/>
          <a:ln/>
        </p:spPr>
        <p:txBody>
          <a:bodyPr wrap="square" rtlCol="0" anchor="ctr"/>
          <a:lstStyle/>
          <a:p>
            <a:pPr marL="0" indent="0">
              <a:buNone/>
            </a:pPr>
            <a:r>
              <a:rPr lang="en-US" sz="1400" dirty="0">
                <a:solidFill>
                  <a:srgbClr val="1A2E35"/>
                </a:solidFill>
                <a:latin typeface="Arial" panose="020B0604020202020204" pitchFamily="34" charset="0"/>
                <a:ea typeface="Calibri" pitchFamily="34" charset="-122"/>
                <a:cs typeface="Arial" panose="020B0604020202020204" pitchFamily="34" charset="0"/>
              </a:rPr>
              <a:t>Staff across all sites expressed genuine commitment to patients and their service — and openness to this review.</a:t>
            </a:r>
            <a:endParaRPr lang="en-US" sz="1400" dirty="0"/>
          </a:p>
        </p:txBody>
      </p:sp>
      <p:sp>
        <p:nvSpPr>
          <p:cNvPr id="34" name="Shape 1">
            <a:extLst>
              <a:ext uri="{FF2B5EF4-FFF2-40B4-BE49-F238E27FC236}">
                <a16:creationId xmlns:a16="http://schemas.microsoft.com/office/drawing/2014/main" id="{D55FC047-D5AA-0E40-B3A3-2C3B442ECEAB}"/>
              </a:ext>
            </a:extLst>
          </p:cNvPr>
          <p:cNvSpPr/>
          <p:nvPr/>
        </p:nvSpPr>
        <p:spPr>
          <a:xfrm>
            <a:off x="0" y="0"/>
            <a:ext cx="109728" cy="594360"/>
          </a:xfrm>
          <a:prstGeom prst="rect">
            <a:avLst/>
          </a:prstGeom>
          <a:solidFill>
            <a:srgbClr val="C8102E"/>
          </a:solidFill>
          <a:ln w="12700">
            <a:solidFill>
              <a:srgbClr val="C8102E"/>
            </a:solidFill>
            <a:prstDash val="solid"/>
          </a:ln>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chemeClr val="tx2">
              <a:lumMod val="50000"/>
            </a:schemeClr>
          </a:solidFill>
          <a:ln w="12700">
            <a:no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Shape 1"/>
          <p:cNvSpPr/>
          <p:nvPr/>
        </p:nvSpPr>
        <p:spPr>
          <a:xfrm>
            <a:off x="0" y="0"/>
            <a:ext cx="109728" cy="65836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256032" y="0"/>
            <a:ext cx="804672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Five Safety Actions</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0" y="0"/>
            <a:ext cx="8961120" cy="6583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Shape 6"/>
          <p:cNvSpPr/>
          <p:nvPr/>
        </p:nvSpPr>
        <p:spPr>
          <a:xfrm>
            <a:off x="320040" y="804672"/>
            <a:ext cx="530352" cy="530352"/>
          </a:xfrm>
          <a:prstGeom prst="rect">
            <a:avLst/>
          </a:prstGeom>
          <a:solidFill>
            <a:srgbClr val="1F3864"/>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Text 7"/>
          <p:cNvSpPr/>
          <p:nvPr/>
        </p:nvSpPr>
        <p:spPr>
          <a:xfrm>
            <a:off x="320040" y="804672"/>
            <a:ext cx="530352"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8"/>
          <p:cNvSpPr/>
          <p:nvPr/>
        </p:nvSpPr>
        <p:spPr>
          <a:xfrm>
            <a:off x="969264" y="804672"/>
            <a:ext cx="530352" cy="530352"/>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1" name="Image 0" descr="preencoded.png"/>
          <p:cNvPicPr>
            <a:picLocks noChangeAspect="1"/>
          </p:cNvPicPr>
          <p:nvPr/>
        </p:nvPicPr>
        <p:blipFill>
          <a:blip r:embed="rId3"/>
          <a:stretch>
            <a:fillRect/>
          </a:stretch>
        </p:blipFill>
        <p:spPr>
          <a:xfrm>
            <a:off x="1005840" y="841248"/>
            <a:ext cx="457200" cy="457200"/>
          </a:xfrm>
          <a:prstGeom prst="rect">
            <a:avLst/>
          </a:prstGeom>
        </p:spPr>
      </p:pic>
      <p:sp>
        <p:nvSpPr>
          <p:cNvPr id="12" name="Text 9"/>
          <p:cNvSpPr/>
          <p:nvPr/>
        </p:nvSpPr>
        <p:spPr>
          <a:xfrm>
            <a:off x="1645920" y="768096"/>
            <a:ext cx="7223760" cy="3108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Protect senior leadership capacity</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Text 10"/>
          <p:cNvSpPr/>
          <p:nvPr/>
        </p:nvSpPr>
        <p:spPr>
          <a:xfrm>
            <a:off x="1645920" y="1078992"/>
            <a:ext cx="72237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Ring-fence core-hours governance, training and oversight time</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Shape 11"/>
          <p:cNvSpPr/>
          <p:nvPr/>
        </p:nvSpPr>
        <p:spPr>
          <a:xfrm>
            <a:off x="320040" y="1499616"/>
            <a:ext cx="530352" cy="530352"/>
          </a:xfrm>
          <a:prstGeom prst="rect">
            <a:avLst/>
          </a:prstGeom>
          <a:solidFill>
            <a:srgbClr val="1F3864"/>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Text 12"/>
          <p:cNvSpPr/>
          <p:nvPr/>
        </p:nvSpPr>
        <p:spPr>
          <a:xfrm>
            <a:off x="320040" y="1499616"/>
            <a:ext cx="530352"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2</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6" name="Shape 13"/>
          <p:cNvSpPr/>
          <p:nvPr/>
        </p:nvSpPr>
        <p:spPr>
          <a:xfrm>
            <a:off x="969264" y="1499616"/>
            <a:ext cx="530352" cy="530352"/>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7" name="Image 1" descr="preencoded.png"/>
          <p:cNvPicPr>
            <a:picLocks noChangeAspect="1"/>
          </p:cNvPicPr>
          <p:nvPr/>
        </p:nvPicPr>
        <p:blipFill>
          <a:blip r:embed="rId4"/>
          <a:stretch>
            <a:fillRect/>
          </a:stretch>
        </p:blipFill>
        <p:spPr>
          <a:xfrm>
            <a:off x="1005840" y="1536192"/>
            <a:ext cx="457200" cy="457200"/>
          </a:xfrm>
          <a:prstGeom prst="rect">
            <a:avLst/>
          </a:prstGeom>
        </p:spPr>
      </p:pic>
      <p:sp>
        <p:nvSpPr>
          <p:cNvPr id="18" name="Text 14"/>
          <p:cNvSpPr/>
          <p:nvPr/>
        </p:nvSpPr>
        <p:spPr>
          <a:xfrm>
            <a:off x="1645920" y="1463040"/>
            <a:ext cx="7223760" cy="3108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Recognise training as a patient safety function</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9" name="Text 15"/>
          <p:cNvSpPr/>
          <p:nvPr/>
        </p:nvSpPr>
        <p:spPr>
          <a:xfrm>
            <a:off x="1645920" y="1773936"/>
            <a:ext cx="72237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Explicitly resource and protect training supervision across all HBs</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Shape 16"/>
          <p:cNvSpPr/>
          <p:nvPr/>
        </p:nvSpPr>
        <p:spPr>
          <a:xfrm>
            <a:off x="320040" y="2194560"/>
            <a:ext cx="530352" cy="530352"/>
          </a:xfrm>
          <a:prstGeom prst="rect">
            <a:avLst/>
          </a:prstGeom>
          <a:solidFill>
            <a:srgbClr val="1F3864"/>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Text 17"/>
          <p:cNvSpPr/>
          <p:nvPr/>
        </p:nvSpPr>
        <p:spPr>
          <a:xfrm>
            <a:off x="320040" y="2194560"/>
            <a:ext cx="530352"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3</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Shape 18"/>
          <p:cNvSpPr/>
          <p:nvPr/>
        </p:nvSpPr>
        <p:spPr>
          <a:xfrm>
            <a:off x="969264" y="2194560"/>
            <a:ext cx="530352" cy="530352"/>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23" name="Image 2" descr="preencoded.png"/>
          <p:cNvPicPr>
            <a:picLocks noChangeAspect="1"/>
          </p:cNvPicPr>
          <p:nvPr/>
        </p:nvPicPr>
        <p:blipFill>
          <a:blip r:embed="rId5"/>
          <a:stretch>
            <a:fillRect/>
          </a:stretch>
        </p:blipFill>
        <p:spPr>
          <a:xfrm>
            <a:off x="1005840" y="2231136"/>
            <a:ext cx="457200" cy="457200"/>
          </a:xfrm>
          <a:prstGeom prst="rect">
            <a:avLst/>
          </a:prstGeom>
        </p:spPr>
      </p:pic>
      <p:sp>
        <p:nvSpPr>
          <p:cNvPr id="24" name="Text 19"/>
          <p:cNvSpPr/>
          <p:nvPr/>
        </p:nvSpPr>
        <p:spPr>
          <a:xfrm>
            <a:off x="1645920" y="2157984"/>
            <a:ext cx="7223760" cy="3108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Strengthen transfusion quality management</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5" name="Text 20"/>
          <p:cNvSpPr/>
          <p:nvPr/>
        </p:nvSpPr>
        <p:spPr>
          <a:xfrm>
            <a:off x="1645920" y="2468880"/>
            <a:ext cx="72237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Ensure QM resource is proportionate to service complexity</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Shape 21"/>
          <p:cNvSpPr/>
          <p:nvPr/>
        </p:nvSpPr>
        <p:spPr>
          <a:xfrm>
            <a:off x="320040" y="2889504"/>
            <a:ext cx="530352" cy="530352"/>
          </a:xfrm>
          <a:prstGeom prst="rect">
            <a:avLst/>
          </a:prstGeom>
          <a:solidFill>
            <a:srgbClr val="1F3864"/>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 22"/>
          <p:cNvSpPr/>
          <p:nvPr/>
        </p:nvSpPr>
        <p:spPr>
          <a:xfrm>
            <a:off x="320040" y="2889504"/>
            <a:ext cx="530352"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4</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8" name="Shape 23"/>
          <p:cNvSpPr/>
          <p:nvPr/>
        </p:nvSpPr>
        <p:spPr>
          <a:xfrm>
            <a:off x="969264" y="2889504"/>
            <a:ext cx="530352" cy="530352"/>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29" name="Image 3" descr="preencoded.png"/>
          <p:cNvPicPr>
            <a:picLocks noChangeAspect="1"/>
          </p:cNvPicPr>
          <p:nvPr/>
        </p:nvPicPr>
        <p:blipFill>
          <a:blip r:embed="rId6"/>
          <a:stretch>
            <a:fillRect/>
          </a:stretch>
        </p:blipFill>
        <p:spPr>
          <a:xfrm>
            <a:off x="1005840" y="2926080"/>
            <a:ext cx="457200" cy="457200"/>
          </a:xfrm>
          <a:prstGeom prst="rect">
            <a:avLst/>
          </a:prstGeom>
        </p:spPr>
      </p:pic>
      <p:sp>
        <p:nvSpPr>
          <p:cNvPr id="30" name="Text 24"/>
          <p:cNvSpPr/>
          <p:nvPr/>
        </p:nvSpPr>
        <p:spPr>
          <a:xfrm>
            <a:off x="1645920" y="2852928"/>
            <a:ext cx="7223760" cy="3108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Formalise OOH advisory support</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1" name="Text 25"/>
          <p:cNvSpPr/>
          <p:nvPr/>
        </p:nvSpPr>
        <p:spPr>
          <a:xfrm>
            <a:off x="1645920" y="3163824"/>
            <a:ext cx="72237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Establish governance, recognition and remuneration for out-of-hours cover</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2" name="Shape 26"/>
          <p:cNvSpPr/>
          <p:nvPr/>
        </p:nvSpPr>
        <p:spPr>
          <a:xfrm>
            <a:off x="320040" y="3584448"/>
            <a:ext cx="530352" cy="530352"/>
          </a:xfrm>
          <a:prstGeom prst="rect">
            <a:avLst/>
          </a:prstGeom>
          <a:solidFill>
            <a:srgbClr val="1F3864"/>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3" name="Text 27"/>
          <p:cNvSpPr/>
          <p:nvPr/>
        </p:nvSpPr>
        <p:spPr>
          <a:xfrm>
            <a:off x="320040" y="3584448"/>
            <a:ext cx="530352" cy="53035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4" name="Shape 28"/>
          <p:cNvSpPr/>
          <p:nvPr/>
        </p:nvSpPr>
        <p:spPr>
          <a:xfrm>
            <a:off x="969264" y="3584448"/>
            <a:ext cx="530352" cy="530352"/>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5" name="Image 4" descr="preencoded.png"/>
          <p:cNvPicPr>
            <a:picLocks noChangeAspect="1"/>
          </p:cNvPicPr>
          <p:nvPr/>
        </p:nvPicPr>
        <p:blipFill>
          <a:blip r:embed="rId7"/>
          <a:stretch>
            <a:fillRect/>
          </a:stretch>
        </p:blipFill>
        <p:spPr>
          <a:xfrm>
            <a:off x="1005840" y="3621024"/>
            <a:ext cx="457200" cy="457200"/>
          </a:xfrm>
          <a:prstGeom prst="rect">
            <a:avLst/>
          </a:prstGeom>
        </p:spPr>
      </p:pic>
      <p:sp>
        <p:nvSpPr>
          <p:cNvPr id="36" name="Text 29"/>
          <p:cNvSpPr/>
          <p:nvPr/>
        </p:nvSpPr>
        <p:spPr>
          <a:xfrm>
            <a:off x="1645920" y="3547872"/>
            <a:ext cx="7223760" cy="3108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Develop workforce resilience metrics</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 name="Text 30"/>
          <p:cNvSpPr/>
          <p:nvPr/>
        </p:nvSpPr>
        <p:spPr>
          <a:xfrm>
            <a:off x="1645920" y="3858768"/>
            <a:ext cx="72237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Make risk visible — embed in rota design and monthly QMS reporting</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E3655A3F-CB03-FAB2-93CF-47852776DB7D}"/>
              </a:ext>
            </a:extLst>
          </p:cNvPr>
          <p:cNvSpPr txBox="1"/>
          <p:nvPr/>
        </p:nvSpPr>
        <p:spPr>
          <a:xfrm>
            <a:off x="850392" y="4460488"/>
            <a:ext cx="7036651" cy="461665"/>
          </a:xfrm>
          <a:prstGeom prst="rect">
            <a:avLst/>
          </a:prstGeom>
          <a:solidFill>
            <a:srgbClr val="FFC000"/>
          </a:solidFill>
          <a:scene3d>
            <a:camera prst="orthographicFront"/>
            <a:lightRig rig="threePt" dir="t"/>
          </a:scene3d>
          <a:sp3d>
            <a:bevelT w="127000"/>
            <a:bevelB w="127000"/>
          </a:sp3d>
        </p:spPr>
        <p:txBody>
          <a:bodyPr wrap="square" rtlCol="0">
            <a:spAutoFit/>
          </a:bodyPr>
          <a:lstStyle/>
          <a:p>
            <a:r>
              <a:rPr lang="en-US" sz="2400" dirty="0">
                <a:solidFill>
                  <a:srgbClr val="C00000"/>
                </a:solidFill>
              </a:rPr>
              <a:t>                     </a:t>
            </a:r>
            <a:r>
              <a:rPr lang="en-US" sz="2400" b="1" dirty="0">
                <a:solidFill>
                  <a:srgbClr val="C00000"/>
                </a:solidFill>
              </a:rPr>
              <a:t>Patient and Staff Safety Requirement</a:t>
            </a:r>
            <a:endParaRPr lang="en-GB" sz="2400" b="1"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chemeClr val="tx2">
              <a:lumMod val="50000"/>
            </a:schemeClr>
          </a:solidFill>
          <a:ln w="12700">
            <a:noFill/>
            <a:prstDash val="solid"/>
          </a:ln>
        </p:spPr>
        <p:txBody>
          <a:bodyPr/>
          <a:lstStyle/>
          <a:p>
            <a:endParaRPr lang="en-GB"/>
          </a:p>
        </p:txBody>
      </p:sp>
      <p:sp>
        <p:nvSpPr>
          <p:cNvPr id="3" name="Shape 1"/>
          <p:cNvSpPr/>
          <p:nvPr/>
        </p:nvSpPr>
        <p:spPr>
          <a:xfrm>
            <a:off x="0" y="0"/>
            <a:ext cx="109728" cy="658368"/>
          </a:xfrm>
          <a:prstGeom prst="rect">
            <a:avLst/>
          </a:prstGeom>
          <a:solidFill>
            <a:srgbClr val="C8102E"/>
          </a:solidFill>
          <a:ln w="12700">
            <a:solidFill>
              <a:srgbClr val="C8102E"/>
            </a:solidFill>
            <a:prstDash val="solid"/>
          </a:ln>
        </p:spPr>
        <p:txBody>
          <a:bodyPr/>
          <a:lstStyle/>
          <a:p>
            <a:endParaRPr lang="en-GB"/>
          </a:p>
        </p:txBody>
      </p:sp>
      <p:sp>
        <p:nvSpPr>
          <p:cNvPr id="4" name="Text 2"/>
          <p:cNvSpPr/>
          <p:nvPr/>
        </p:nvSpPr>
        <p:spPr>
          <a:xfrm>
            <a:off x="256032" y="0"/>
            <a:ext cx="8046720" cy="658368"/>
          </a:xfrm>
          <a:prstGeom prst="rect">
            <a:avLst/>
          </a:prstGeom>
          <a:noFill/>
          <a:ln/>
        </p:spPr>
        <p:txBody>
          <a:bodyPr wrap="square" lIns="0" tIns="0" rIns="0" bIns="0" rtlCol="0" anchor="ctr"/>
          <a:lstStyle/>
          <a:p>
            <a:pPr marL="0" indent="0">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Why This Review Was Undertaken</a:t>
            </a:r>
            <a:endParaRPr lang="en-US" sz="2000" dirty="0"/>
          </a:p>
        </p:txBody>
      </p:sp>
      <p:sp>
        <p:nvSpPr>
          <p:cNvPr id="5" name="Text 3"/>
          <p:cNvSpPr/>
          <p:nvPr/>
        </p:nvSpPr>
        <p:spPr>
          <a:xfrm>
            <a:off x="0" y="0"/>
            <a:ext cx="8961120" cy="658368"/>
          </a:xfrm>
          <a:prstGeom prst="rect">
            <a:avLst/>
          </a:prstGeom>
          <a:noFill/>
          <a:ln/>
        </p:spPr>
        <p:txBody>
          <a:bodyPr wrap="square" lIns="0" tIns="0" rIns="0" bIns="0" rtlCol="0" anchor="ctr"/>
          <a:lstStyle/>
          <a:p>
            <a:pPr marL="0" indent="0" algn="r">
              <a:buNone/>
            </a:pPr>
            <a:endParaRPr lang="en-US" sz="1000" dirty="0"/>
          </a:p>
        </p:txBody>
      </p:sp>
      <p:sp>
        <p:nvSpPr>
          <p:cNvPr id="8" name="Text 6"/>
          <p:cNvSpPr/>
          <p:nvPr/>
        </p:nvSpPr>
        <p:spPr>
          <a:xfrm>
            <a:off x="320040" y="868680"/>
            <a:ext cx="4572000" cy="384048"/>
          </a:xfrm>
          <a:prstGeom prst="rect">
            <a:avLst/>
          </a:prstGeom>
          <a:noFill/>
          <a:ln/>
        </p:spPr>
        <p:txBody>
          <a:bodyPr wrap="square" rtlCol="0" anchor="ctr"/>
          <a:lstStyle/>
          <a:p>
            <a:pPr marL="0" indent="0">
              <a:buNone/>
            </a:pPr>
            <a:endParaRPr lang="en-US" sz="1700" dirty="0"/>
          </a:p>
        </p:txBody>
      </p:sp>
      <p:grpSp>
        <p:nvGrpSpPr>
          <p:cNvPr id="6" name="Group 5">
            <a:extLst>
              <a:ext uri="{FF2B5EF4-FFF2-40B4-BE49-F238E27FC236}">
                <a16:creationId xmlns:a16="http://schemas.microsoft.com/office/drawing/2014/main" id="{A6242F24-2A20-A076-10CB-ACBF0532B4D6}"/>
              </a:ext>
            </a:extLst>
          </p:cNvPr>
          <p:cNvGrpSpPr/>
          <p:nvPr/>
        </p:nvGrpSpPr>
        <p:grpSpPr>
          <a:xfrm>
            <a:off x="704504" y="850392"/>
            <a:ext cx="1783080" cy="1719072"/>
            <a:chOff x="5120640" y="804672"/>
            <a:chExt cx="1783080" cy="1719072"/>
          </a:xfrm>
        </p:grpSpPr>
        <p:sp>
          <p:nvSpPr>
            <p:cNvPr id="12" name="Shape 10"/>
            <p:cNvSpPr/>
            <p:nvPr/>
          </p:nvSpPr>
          <p:spPr>
            <a:xfrm>
              <a:off x="5120640" y="804672"/>
              <a:ext cx="1783080" cy="1719072"/>
            </a:xfrm>
            <a:prstGeom prst="rect">
              <a:avLst/>
            </a:prstGeom>
            <a:solidFill>
              <a:srgbClr val="C8102E"/>
            </a:solidFill>
            <a:ln w="12700">
              <a:solidFill>
                <a:srgbClr val="C8102E"/>
              </a:solidFill>
              <a:prstDash val="solid"/>
            </a:ln>
            <a:effectLst>
              <a:outerShdw blurRad="63500" dist="25400" dir="8100000" algn="bl" rotWithShape="0">
                <a:srgbClr val="000000">
                  <a:alpha val="12000"/>
                </a:srgbClr>
              </a:outerShdw>
            </a:effectLst>
            <a:scene3d>
              <a:camera prst="orthographicFront"/>
              <a:lightRig rig="threePt" dir="t"/>
            </a:scene3d>
            <a:sp3d extrusionH="254000">
              <a:bevelT h="127000"/>
              <a:bevelB h="127000"/>
            </a:sp3d>
          </p:spPr>
          <p:txBody>
            <a:bodyPr/>
            <a:lstStyle/>
            <a:p>
              <a:endParaRPr lang="en-GB"/>
            </a:p>
          </p:txBody>
        </p:sp>
        <p:pic>
          <p:nvPicPr>
            <p:cNvPr id="13" name="Image 0" descr="preencoded.png"/>
            <p:cNvPicPr>
              <a:picLocks noChangeAspect="1"/>
            </p:cNvPicPr>
            <p:nvPr/>
          </p:nvPicPr>
          <p:blipFill>
            <a:blip r:embed="rId3"/>
            <a:stretch>
              <a:fillRect/>
            </a:stretch>
          </p:blipFill>
          <p:spPr>
            <a:xfrm>
              <a:off x="5779008" y="932688"/>
              <a:ext cx="457200" cy="457200"/>
            </a:xfrm>
            <a:prstGeom prst="rect">
              <a:avLst/>
            </a:prstGeom>
            <a:scene3d>
              <a:camera prst="orthographicFront"/>
              <a:lightRig rig="threePt" dir="t"/>
            </a:scene3d>
            <a:sp3d extrusionH="254000">
              <a:bevelT h="127000"/>
              <a:bevelB h="127000"/>
            </a:sp3d>
          </p:spPr>
        </p:pic>
        <p:sp>
          <p:nvSpPr>
            <p:cNvPr id="14" name="Text 11"/>
            <p:cNvSpPr/>
            <p:nvPr/>
          </p:nvSpPr>
          <p:spPr>
            <a:xfrm>
              <a:off x="5120640" y="1426464"/>
              <a:ext cx="1783080" cy="566928"/>
            </a:xfrm>
            <a:prstGeom prst="rect">
              <a:avLst/>
            </a:prstGeom>
            <a:noFill/>
            <a:ln/>
            <a:scene3d>
              <a:camera prst="orthographicFront"/>
              <a:lightRig rig="threePt" dir="t"/>
            </a:scene3d>
            <a:sp3d extrusionH="254000">
              <a:bevelT h="127000"/>
              <a:bevelB h="127000"/>
            </a:sp3d>
          </p:spPr>
          <p:txBody>
            <a:bodyPr wrap="square" rtlCol="0" anchor="ctr"/>
            <a:lstStyle/>
            <a:p>
              <a:pPr marL="0" indent="0" algn="ctr">
                <a:buNone/>
              </a:pPr>
              <a:r>
                <a:rPr lang="en-US" sz="1200" b="1" dirty="0">
                  <a:solidFill>
                    <a:srgbClr val="FFFFFF"/>
                  </a:solidFill>
                  <a:latin typeface="Arial" panose="020B0604020202020204" pitchFamily="34" charset="0"/>
                  <a:ea typeface="Calibri" pitchFamily="34" charset="-122"/>
                  <a:cs typeface="Arial" panose="020B0604020202020204" pitchFamily="34" charset="0"/>
                </a:rPr>
                <a:t>Infected Blood</a:t>
              </a:r>
              <a:endParaRPr lang="en-US" sz="1200" dirty="0"/>
            </a:p>
            <a:p>
              <a:pPr marL="0" indent="0" algn="ctr">
                <a:buNone/>
              </a:pPr>
              <a:r>
                <a:rPr lang="en-US" sz="1200" b="1" dirty="0">
                  <a:solidFill>
                    <a:srgbClr val="FFFFFF"/>
                  </a:solidFill>
                  <a:latin typeface="Arial" panose="020B0604020202020204" pitchFamily="34" charset="0"/>
                  <a:ea typeface="Calibri" pitchFamily="34" charset="-122"/>
                  <a:cs typeface="Arial" panose="020B0604020202020204" pitchFamily="34" charset="0"/>
                </a:rPr>
                <a:t>Inquiry (IBI)</a:t>
              </a:r>
              <a:endParaRPr lang="en-US" sz="1200" dirty="0"/>
            </a:p>
          </p:txBody>
        </p:sp>
        <p:sp>
          <p:nvSpPr>
            <p:cNvPr id="15" name="Text 12"/>
            <p:cNvSpPr/>
            <p:nvPr/>
          </p:nvSpPr>
          <p:spPr>
            <a:xfrm>
              <a:off x="5120640" y="1993392"/>
              <a:ext cx="1783080" cy="402336"/>
            </a:xfrm>
            <a:prstGeom prst="rect">
              <a:avLst/>
            </a:prstGeom>
            <a:noFill/>
            <a:ln/>
            <a:scene3d>
              <a:camera prst="orthographicFront"/>
              <a:lightRig rig="threePt" dir="t"/>
            </a:scene3d>
            <a:sp3d extrusionH="254000">
              <a:bevelT h="127000"/>
              <a:bevelB h="127000"/>
            </a:sp3d>
          </p:spPr>
          <p:txBody>
            <a:bodyPr wrap="square" rtlCol="0" anchor="ctr"/>
            <a:lstStyle/>
            <a:p>
              <a:pPr marL="0" indent="0" algn="ctr">
                <a:buNone/>
              </a:pPr>
              <a:r>
                <a:rPr lang="en-US" sz="950" dirty="0">
                  <a:solidFill>
                    <a:srgbClr val="E8E8FF"/>
                  </a:solidFill>
                  <a:latin typeface="Arial" panose="020B0604020202020204" pitchFamily="34" charset="0"/>
                  <a:ea typeface="Calibri" pitchFamily="34" charset="-122"/>
                  <a:cs typeface="Arial" panose="020B0604020202020204" pitchFamily="34" charset="0"/>
                </a:rPr>
                <a:t>Driving this commission</a:t>
              </a:r>
              <a:endParaRPr lang="en-US" sz="950" dirty="0"/>
            </a:p>
          </p:txBody>
        </p:sp>
      </p:grpSp>
      <p:sp>
        <p:nvSpPr>
          <p:cNvPr id="16" name="Shape 13"/>
          <p:cNvSpPr/>
          <p:nvPr/>
        </p:nvSpPr>
        <p:spPr>
          <a:xfrm>
            <a:off x="2697480" y="875746"/>
            <a:ext cx="1783080" cy="1719072"/>
          </a:xfrm>
          <a:prstGeom prst="rect">
            <a:avLst/>
          </a:prstGeom>
          <a:solidFill>
            <a:srgbClr val="2E5EA3"/>
          </a:solidFill>
          <a:ln w="12700">
            <a:solidFill>
              <a:srgbClr val="2E5EA3"/>
            </a:solidFill>
            <a:prstDash val="solid"/>
          </a:ln>
          <a:effectLst>
            <a:outerShdw blurRad="63500" dist="25400" dir="8100000" algn="bl" rotWithShape="0">
              <a:srgbClr val="000000">
                <a:alpha val="12000"/>
              </a:srgbClr>
            </a:outerShdw>
          </a:effectLst>
          <a:scene3d>
            <a:camera prst="orthographicFront"/>
            <a:lightRig rig="threePt" dir="t"/>
          </a:scene3d>
          <a:sp3d extrusionH="254000">
            <a:bevelT h="127000"/>
            <a:bevelB h="127000"/>
          </a:sp3d>
        </p:spPr>
        <p:txBody>
          <a:bodyPr/>
          <a:lstStyle/>
          <a:p>
            <a:endParaRPr lang="en-GB"/>
          </a:p>
        </p:txBody>
      </p:sp>
      <p:grpSp>
        <p:nvGrpSpPr>
          <p:cNvPr id="7" name="Group 6">
            <a:extLst>
              <a:ext uri="{FF2B5EF4-FFF2-40B4-BE49-F238E27FC236}">
                <a16:creationId xmlns:a16="http://schemas.microsoft.com/office/drawing/2014/main" id="{B3215052-9CF3-554A-45C3-42CAB8AA3649}"/>
              </a:ext>
            </a:extLst>
          </p:cNvPr>
          <p:cNvGrpSpPr/>
          <p:nvPr/>
        </p:nvGrpSpPr>
        <p:grpSpPr>
          <a:xfrm>
            <a:off x="2688128" y="1014910"/>
            <a:ext cx="1783080" cy="1463040"/>
            <a:chOff x="7040880" y="932688"/>
            <a:chExt cx="1783080" cy="1463040"/>
          </a:xfrm>
        </p:grpSpPr>
        <p:pic>
          <p:nvPicPr>
            <p:cNvPr id="17" name="Image 1" descr="preencoded.png"/>
            <p:cNvPicPr>
              <a:picLocks noChangeAspect="1"/>
            </p:cNvPicPr>
            <p:nvPr/>
          </p:nvPicPr>
          <p:blipFill>
            <a:blip r:embed="rId4"/>
            <a:stretch>
              <a:fillRect/>
            </a:stretch>
          </p:blipFill>
          <p:spPr>
            <a:xfrm>
              <a:off x="7699248" y="932688"/>
              <a:ext cx="457200" cy="457200"/>
            </a:xfrm>
            <a:prstGeom prst="rect">
              <a:avLst/>
            </a:prstGeom>
          </p:spPr>
        </p:pic>
        <p:sp>
          <p:nvSpPr>
            <p:cNvPr id="18" name="Text 14"/>
            <p:cNvSpPr/>
            <p:nvPr/>
          </p:nvSpPr>
          <p:spPr>
            <a:xfrm>
              <a:off x="7040880" y="1426464"/>
              <a:ext cx="1783080" cy="566928"/>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Calibri" pitchFamily="34" charset="-122"/>
                  <a:cs typeface="Arial" panose="020B0604020202020204" pitchFamily="34" charset="0"/>
                </a:rPr>
                <a:t>SHOT</a:t>
              </a:r>
              <a:endParaRPr lang="en-US" sz="1200" dirty="0"/>
            </a:p>
            <a:p>
              <a:pPr marL="0" indent="0" algn="ctr">
                <a:buNone/>
              </a:pPr>
              <a:r>
                <a:rPr lang="en-US" sz="1200" b="1" dirty="0">
                  <a:solidFill>
                    <a:srgbClr val="FFFFFF"/>
                  </a:solidFill>
                  <a:latin typeface="Arial" panose="020B0604020202020204" pitchFamily="34" charset="0"/>
                  <a:ea typeface="Calibri" pitchFamily="34" charset="-122"/>
                  <a:cs typeface="Arial" panose="020B0604020202020204" pitchFamily="34" charset="0"/>
                </a:rPr>
                <a:t>Haemovigilance</a:t>
              </a:r>
              <a:endParaRPr lang="en-US" sz="1200" dirty="0"/>
            </a:p>
          </p:txBody>
        </p:sp>
        <p:sp>
          <p:nvSpPr>
            <p:cNvPr id="19" name="Text 15"/>
            <p:cNvSpPr/>
            <p:nvPr/>
          </p:nvSpPr>
          <p:spPr>
            <a:xfrm>
              <a:off x="7040880" y="1993392"/>
              <a:ext cx="1783080" cy="402336"/>
            </a:xfrm>
            <a:prstGeom prst="rect">
              <a:avLst/>
            </a:prstGeom>
            <a:noFill/>
            <a:ln/>
          </p:spPr>
          <p:txBody>
            <a:bodyPr wrap="square" rtlCol="0" anchor="ctr"/>
            <a:lstStyle/>
            <a:p>
              <a:pPr marL="0" indent="0" algn="ctr">
                <a:buNone/>
              </a:pPr>
              <a:r>
                <a:rPr lang="en-US" sz="950" dirty="0">
                  <a:solidFill>
                    <a:srgbClr val="E8E8FF"/>
                  </a:solidFill>
                  <a:latin typeface="Arial" panose="020B0604020202020204" pitchFamily="34" charset="0"/>
                  <a:ea typeface="Calibri" pitchFamily="34" charset="-122"/>
                  <a:cs typeface="Arial" panose="020B0604020202020204" pitchFamily="34" charset="0"/>
                </a:rPr>
                <a:t>Incident trends &amp; risk</a:t>
              </a:r>
              <a:endParaRPr lang="en-US" sz="950" dirty="0"/>
            </a:p>
          </p:txBody>
        </p:sp>
      </p:grpSp>
      <p:sp>
        <p:nvSpPr>
          <p:cNvPr id="20" name="Shape 16"/>
          <p:cNvSpPr/>
          <p:nvPr/>
        </p:nvSpPr>
        <p:spPr>
          <a:xfrm>
            <a:off x="4742393" y="886968"/>
            <a:ext cx="1783080" cy="1719072"/>
          </a:xfrm>
          <a:prstGeom prst="rect">
            <a:avLst/>
          </a:prstGeom>
          <a:solidFill>
            <a:srgbClr val="5B8C5A"/>
          </a:solidFill>
          <a:ln w="12700">
            <a:solidFill>
              <a:srgbClr val="5B8C5A"/>
            </a:solidFill>
            <a:prstDash val="solid"/>
          </a:ln>
          <a:effectLst>
            <a:outerShdw blurRad="63500" dist="25400" dir="8100000" algn="bl" rotWithShape="0">
              <a:srgbClr val="000000">
                <a:alpha val="12000"/>
              </a:srgbClr>
            </a:outerShdw>
          </a:effectLst>
          <a:scene3d>
            <a:camera prst="orthographicFront"/>
            <a:lightRig rig="threePt" dir="t"/>
          </a:scene3d>
          <a:sp3d extrusionH="254000">
            <a:bevelT h="127000"/>
            <a:bevelB h="127000"/>
          </a:sp3d>
        </p:spPr>
        <p:txBody>
          <a:bodyPr/>
          <a:lstStyle/>
          <a:p>
            <a:endParaRPr lang="en-GB"/>
          </a:p>
        </p:txBody>
      </p:sp>
      <p:grpSp>
        <p:nvGrpSpPr>
          <p:cNvPr id="10" name="Group 9">
            <a:extLst>
              <a:ext uri="{FF2B5EF4-FFF2-40B4-BE49-F238E27FC236}">
                <a16:creationId xmlns:a16="http://schemas.microsoft.com/office/drawing/2014/main" id="{DE1D6AAC-7D5D-82AB-4E25-87361C2D8AD2}"/>
              </a:ext>
            </a:extLst>
          </p:cNvPr>
          <p:cNvGrpSpPr/>
          <p:nvPr/>
        </p:nvGrpSpPr>
        <p:grpSpPr>
          <a:xfrm>
            <a:off x="4916562" y="849353"/>
            <a:ext cx="3634740" cy="3440222"/>
            <a:chOff x="5196654" y="875746"/>
            <a:chExt cx="3634740" cy="3440222"/>
          </a:xfrm>
        </p:grpSpPr>
        <p:sp>
          <p:nvSpPr>
            <p:cNvPr id="23" name="Text 18"/>
            <p:cNvSpPr/>
            <p:nvPr/>
          </p:nvSpPr>
          <p:spPr>
            <a:xfrm>
              <a:off x="5196654" y="3913632"/>
              <a:ext cx="1783080" cy="402336"/>
            </a:xfrm>
            <a:prstGeom prst="rect">
              <a:avLst/>
            </a:prstGeom>
            <a:noFill/>
            <a:ln/>
          </p:spPr>
          <p:txBody>
            <a:bodyPr wrap="square" rtlCol="0" anchor="ctr"/>
            <a:lstStyle/>
            <a:p>
              <a:pPr marL="0" indent="0" algn="ctr">
                <a:buNone/>
              </a:pPr>
              <a:r>
                <a:rPr lang="en-US" sz="950" dirty="0">
                  <a:solidFill>
                    <a:srgbClr val="E8E8FF"/>
                  </a:solidFill>
                  <a:latin typeface="Arial" panose="020B0604020202020204" pitchFamily="34" charset="0"/>
                  <a:ea typeface="Calibri" pitchFamily="34" charset="-122"/>
                  <a:cs typeface="Arial" panose="020B0604020202020204" pitchFamily="34" charset="0"/>
                </a:rPr>
                <a:t>Regulatory standards</a:t>
              </a:r>
              <a:endParaRPr lang="en-US" sz="950" dirty="0"/>
            </a:p>
          </p:txBody>
        </p:sp>
        <p:sp>
          <p:nvSpPr>
            <p:cNvPr id="24" name="Shape 19"/>
            <p:cNvSpPr/>
            <p:nvPr/>
          </p:nvSpPr>
          <p:spPr>
            <a:xfrm>
              <a:off x="7048314" y="875746"/>
              <a:ext cx="1783080" cy="1719072"/>
            </a:xfrm>
            <a:prstGeom prst="rect">
              <a:avLst/>
            </a:prstGeom>
            <a:solidFill>
              <a:srgbClr val="7B5EA7"/>
            </a:solidFill>
            <a:ln w="12700">
              <a:solidFill>
                <a:srgbClr val="7B5EA7"/>
              </a:solidFill>
              <a:prstDash val="solid"/>
            </a:ln>
            <a:effectLst>
              <a:outerShdw blurRad="63500" dist="25400" dir="8100000" algn="bl" rotWithShape="0">
                <a:srgbClr val="000000">
                  <a:alpha val="12000"/>
                </a:srgbClr>
              </a:outerShdw>
            </a:effectLst>
            <a:scene3d>
              <a:camera prst="orthographicFront"/>
              <a:lightRig rig="threePt" dir="t"/>
            </a:scene3d>
            <a:sp3d extrusionH="254000">
              <a:bevelT h="127000"/>
              <a:bevelB h="127000"/>
            </a:sp3d>
          </p:spPr>
          <p:txBody>
            <a:bodyPr/>
            <a:lstStyle/>
            <a:p>
              <a:endParaRPr lang="en-GB"/>
            </a:p>
          </p:txBody>
        </p:sp>
        <p:pic>
          <p:nvPicPr>
            <p:cNvPr id="25" name="Image 3" descr="preencoded.png"/>
            <p:cNvPicPr>
              <a:picLocks noChangeAspect="1"/>
            </p:cNvPicPr>
            <p:nvPr/>
          </p:nvPicPr>
          <p:blipFill>
            <a:blip r:embed="rId5"/>
            <a:stretch>
              <a:fillRect/>
            </a:stretch>
          </p:blipFill>
          <p:spPr>
            <a:xfrm>
              <a:off x="7699248" y="1003762"/>
              <a:ext cx="457200" cy="457200"/>
            </a:xfrm>
            <a:prstGeom prst="rect">
              <a:avLst/>
            </a:prstGeom>
          </p:spPr>
        </p:pic>
        <p:sp>
          <p:nvSpPr>
            <p:cNvPr id="26" name="Text 20"/>
            <p:cNvSpPr/>
            <p:nvPr/>
          </p:nvSpPr>
          <p:spPr>
            <a:xfrm>
              <a:off x="7040880" y="1497538"/>
              <a:ext cx="1783080" cy="566928"/>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Calibri" pitchFamily="34" charset="-122"/>
                  <a:cs typeface="Arial" panose="020B0604020202020204" pitchFamily="34" charset="0"/>
                </a:rPr>
                <a:t>UKTLC</a:t>
              </a:r>
              <a:endParaRPr lang="en-US" sz="1200" dirty="0"/>
            </a:p>
            <a:p>
              <a:pPr marL="0" indent="0" algn="ctr">
                <a:buNone/>
              </a:pPr>
              <a:r>
                <a:rPr lang="en-US" sz="1200" b="1" dirty="0">
                  <a:solidFill>
                    <a:srgbClr val="FFFFFF"/>
                  </a:solidFill>
                  <a:latin typeface="Arial" panose="020B0604020202020204" pitchFamily="34" charset="0"/>
                  <a:ea typeface="Calibri" pitchFamily="34" charset="-122"/>
                  <a:cs typeface="Arial" panose="020B0604020202020204" pitchFamily="34" charset="0"/>
                </a:rPr>
                <a:t>Standards</a:t>
              </a:r>
              <a:endParaRPr lang="en-US" sz="1200" dirty="0"/>
            </a:p>
          </p:txBody>
        </p:sp>
        <p:sp>
          <p:nvSpPr>
            <p:cNvPr id="27" name="Text 21"/>
            <p:cNvSpPr/>
            <p:nvPr/>
          </p:nvSpPr>
          <p:spPr>
            <a:xfrm>
              <a:off x="7040880" y="2064466"/>
              <a:ext cx="1783080" cy="402336"/>
            </a:xfrm>
            <a:prstGeom prst="rect">
              <a:avLst/>
            </a:prstGeom>
            <a:noFill/>
            <a:ln/>
          </p:spPr>
          <p:txBody>
            <a:bodyPr wrap="square" rtlCol="0" anchor="ctr"/>
            <a:lstStyle/>
            <a:p>
              <a:pPr marL="0" indent="0" algn="ctr">
                <a:buNone/>
              </a:pPr>
              <a:r>
                <a:rPr lang="en-US" sz="950" dirty="0">
                  <a:solidFill>
                    <a:srgbClr val="E8E8FF"/>
                  </a:solidFill>
                  <a:latin typeface="Arial" panose="020B0604020202020204" pitchFamily="34" charset="0"/>
                  <a:ea typeface="Calibri" pitchFamily="34" charset="-122"/>
                  <a:cs typeface="Arial" panose="020B0604020202020204" pitchFamily="34" charset="0"/>
                </a:rPr>
                <a:t>Laboratory benchmarks</a:t>
              </a:r>
              <a:endParaRPr lang="en-US" sz="950" dirty="0"/>
            </a:p>
          </p:txBody>
        </p:sp>
      </p:grpSp>
      <p:sp>
        <p:nvSpPr>
          <p:cNvPr id="29" name="TextBox 28">
            <a:extLst>
              <a:ext uri="{FF2B5EF4-FFF2-40B4-BE49-F238E27FC236}">
                <a16:creationId xmlns:a16="http://schemas.microsoft.com/office/drawing/2014/main" id="{E9F08A3A-5EC6-44D5-C44B-15803820D4E5}"/>
              </a:ext>
            </a:extLst>
          </p:cNvPr>
          <p:cNvSpPr txBox="1"/>
          <p:nvPr/>
        </p:nvSpPr>
        <p:spPr>
          <a:xfrm>
            <a:off x="312605" y="3072310"/>
            <a:ext cx="8498885" cy="769441"/>
          </a:xfrm>
          <a:prstGeom prst="rect">
            <a:avLst/>
          </a:prstGeom>
          <a:noFill/>
        </p:spPr>
        <p:txBody>
          <a:bodyPr wrap="square">
            <a:spAutoFit/>
          </a:bodyPr>
          <a:lstStyle/>
          <a:p>
            <a:pPr algn="ctr"/>
            <a:r>
              <a:rPr lang="en-US" sz="2000" i="1" dirty="0">
                <a:solidFill>
                  <a:schemeClr val="tx2">
                    <a:lumMod val="50000"/>
                  </a:schemeClr>
                </a:solidFill>
                <a:latin typeface="Arial" panose="020B0604020202020204" pitchFamily="34" charset="0"/>
                <a:ea typeface="Georgia" pitchFamily="34" charset="-122"/>
                <a:cs typeface="Arial" panose="020B0604020202020204" pitchFamily="34" charset="0"/>
              </a:rPr>
              <a:t>It was an opportunity to understand what is needed to sustain safe transfusion services into the future- not a search for failure</a:t>
            </a:r>
            <a:r>
              <a:rPr lang="en-US" sz="2400" i="1" dirty="0">
                <a:solidFill>
                  <a:schemeClr val="tx2">
                    <a:lumMod val="50000"/>
                  </a:schemeClr>
                </a:solidFill>
                <a:latin typeface="Arial" panose="020B0604020202020204" pitchFamily="34" charset="0"/>
                <a:ea typeface="Georgia" pitchFamily="34" charset="-122"/>
                <a:cs typeface="Arial" panose="020B0604020202020204" pitchFamily="34" charset="0"/>
              </a:rPr>
              <a:t>.</a:t>
            </a:r>
            <a:endParaRPr lang="en-GB" sz="2400" dirty="0">
              <a:solidFill>
                <a:schemeClr val="tx2">
                  <a:lumMod val="50000"/>
                </a:schemeClr>
              </a:solidFill>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511B4912-3E6B-DED0-D577-C99F458795E7}"/>
              </a:ext>
            </a:extLst>
          </p:cNvPr>
          <p:cNvPicPr>
            <a:picLocks noChangeAspect="1"/>
          </p:cNvPicPr>
          <p:nvPr/>
        </p:nvPicPr>
        <p:blipFill>
          <a:blip r:embed="rId6"/>
          <a:stretch>
            <a:fillRect/>
          </a:stretch>
        </p:blipFill>
        <p:spPr>
          <a:xfrm>
            <a:off x="5451258" y="1024108"/>
            <a:ext cx="457240" cy="457240"/>
          </a:xfrm>
          <a:prstGeom prst="rect">
            <a:avLst/>
          </a:prstGeom>
        </p:spPr>
      </p:pic>
      <p:pic>
        <p:nvPicPr>
          <p:cNvPr id="32" name="Picture 31">
            <a:extLst>
              <a:ext uri="{FF2B5EF4-FFF2-40B4-BE49-F238E27FC236}">
                <a16:creationId xmlns:a16="http://schemas.microsoft.com/office/drawing/2014/main" id="{730A6941-FA06-02CC-89CB-A6357230A0B3}"/>
              </a:ext>
            </a:extLst>
          </p:cNvPr>
          <p:cNvPicPr>
            <a:picLocks noChangeAspect="1"/>
          </p:cNvPicPr>
          <p:nvPr/>
        </p:nvPicPr>
        <p:blipFill>
          <a:blip r:embed="rId7"/>
          <a:stretch>
            <a:fillRect/>
          </a:stretch>
        </p:blipFill>
        <p:spPr>
          <a:xfrm>
            <a:off x="4743840" y="1463015"/>
            <a:ext cx="1780186" cy="566977"/>
          </a:xfrm>
          <a:prstGeom prst="rect">
            <a:avLst/>
          </a:prstGeom>
        </p:spPr>
      </p:pic>
      <p:pic>
        <p:nvPicPr>
          <p:cNvPr id="34" name="Picture 33">
            <a:extLst>
              <a:ext uri="{FF2B5EF4-FFF2-40B4-BE49-F238E27FC236}">
                <a16:creationId xmlns:a16="http://schemas.microsoft.com/office/drawing/2014/main" id="{8BEE6638-766A-25A2-43AC-DFE669C901C8}"/>
              </a:ext>
            </a:extLst>
          </p:cNvPr>
          <p:cNvPicPr>
            <a:picLocks noChangeAspect="1"/>
          </p:cNvPicPr>
          <p:nvPr/>
        </p:nvPicPr>
        <p:blipFill>
          <a:blip r:embed="rId8"/>
          <a:stretch>
            <a:fillRect/>
          </a:stretch>
        </p:blipFill>
        <p:spPr>
          <a:xfrm>
            <a:off x="4723309" y="2071190"/>
            <a:ext cx="1780186" cy="40237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0">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chemeClr val="tx2">
              <a:lumMod val="50000"/>
            </a:schemeClr>
          </a:solidFill>
          <a:ln w="12700">
            <a:noFill/>
            <a:prstDash val="solid"/>
          </a:ln>
        </p:spPr>
        <p:txBody>
          <a:bodyPr/>
          <a:lstStyle/>
          <a:p>
            <a:endParaRPr lang="en-GB"/>
          </a:p>
        </p:txBody>
      </p:sp>
      <p:sp>
        <p:nvSpPr>
          <p:cNvPr id="3" name="Text 1"/>
          <p:cNvSpPr/>
          <p:nvPr/>
        </p:nvSpPr>
        <p:spPr>
          <a:xfrm>
            <a:off x="73152" y="0"/>
            <a:ext cx="8659368" cy="548640"/>
          </a:xfrm>
          <a:prstGeom prst="rect">
            <a:avLst/>
          </a:prstGeom>
          <a:noFill/>
          <a:ln/>
        </p:spPr>
        <p:txBody>
          <a:bodyPr wrap="square" rtlCol="0" anchor="ctr"/>
          <a:lstStyle/>
          <a:p>
            <a:pPr marL="0" indent="0">
              <a:buNone/>
            </a:pPr>
            <a:r>
              <a:rPr lang="en-US" b="1" dirty="0">
                <a:solidFill>
                  <a:srgbClr val="FFFFFF"/>
                </a:solidFill>
                <a:latin typeface="Arial" panose="020B0604020202020204" pitchFamily="34" charset="0"/>
                <a:ea typeface="Trebuchet MS" pitchFamily="34" charset="-122"/>
                <a:cs typeface="Arial" panose="020B0604020202020204" pitchFamily="34" charset="0"/>
              </a:rPr>
              <a:t>Lab Team Actions:  Simple Steps With Real Impact</a:t>
            </a:r>
            <a:endParaRPr lang="en-US" dirty="0"/>
          </a:p>
        </p:txBody>
      </p:sp>
      <p:sp>
        <p:nvSpPr>
          <p:cNvPr id="5" name="Shape 3"/>
          <p:cNvSpPr/>
          <p:nvPr/>
        </p:nvSpPr>
        <p:spPr>
          <a:xfrm>
            <a:off x="292422" y="1121105"/>
            <a:ext cx="4251960" cy="1211933"/>
          </a:xfrm>
          <a:prstGeom prst="rect">
            <a:avLst/>
          </a:prstGeom>
          <a:solidFill>
            <a:srgbClr val="FFFFFF"/>
          </a:solidFill>
          <a:ln w="12700">
            <a:solidFill>
              <a:srgbClr val="D0F5EC"/>
            </a:solidFill>
            <a:prstDash val="solid"/>
          </a:ln>
          <a:effectLst>
            <a:outerShdw blurRad="88900" dist="38100" dir="7500000" algn="bl" rotWithShape="0">
              <a:srgbClr val="000000">
                <a:alpha val="10000"/>
              </a:srgbClr>
            </a:outerShdw>
          </a:effectLst>
          <a:scene3d>
            <a:camera prst="orthographicFront"/>
            <a:lightRig rig="threePt" dir="t"/>
          </a:scene3d>
          <a:sp3d>
            <a:bevelT w="127000"/>
            <a:bevelB w="127000"/>
          </a:sp3d>
        </p:spPr>
        <p:txBody>
          <a:bodyPr/>
          <a:lstStyle/>
          <a:p>
            <a:endParaRPr lang="en-GB"/>
          </a:p>
        </p:txBody>
      </p:sp>
      <p:sp>
        <p:nvSpPr>
          <p:cNvPr id="6" name="Shape 4"/>
          <p:cNvSpPr/>
          <p:nvPr/>
        </p:nvSpPr>
        <p:spPr>
          <a:xfrm>
            <a:off x="228600" y="1113412"/>
            <a:ext cx="45719" cy="1227526"/>
          </a:xfrm>
          <a:prstGeom prst="rect">
            <a:avLst/>
          </a:prstGeom>
          <a:solidFill>
            <a:srgbClr val="02A882"/>
          </a:solidFill>
          <a:ln w="12700">
            <a:solidFill>
              <a:srgbClr val="02A882"/>
            </a:solidFill>
            <a:prstDash val="solid"/>
          </a:ln>
          <a:scene3d>
            <a:camera prst="orthographicFront"/>
            <a:lightRig rig="threePt" dir="t"/>
          </a:scene3d>
          <a:sp3d>
            <a:bevelT w="127000"/>
          </a:sp3d>
        </p:spPr>
        <p:txBody>
          <a:bodyPr/>
          <a:lstStyle/>
          <a:p>
            <a:endParaRPr lang="en-GB"/>
          </a:p>
        </p:txBody>
      </p:sp>
      <p:sp>
        <p:nvSpPr>
          <p:cNvPr id="7" name="Shape 5"/>
          <p:cNvSpPr/>
          <p:nvPr/>
        </p:nvSpPr>
        <p:spPr>
          <a:xfrm>
            <a:off x="304317" y="1147572"/>
            <a:ext cx="365760" cy="365760"/>
          </a:xfrm>
          <a:prstGeom prst="ellipse">
            <a:avLst/>
          </a:prstGeom>
          <a:solidFill>
            <a:srgbClr val="02A882"/>
          </a:solidFill>
          <a:ln w="12700">
            <a:solidFill>
              <a:srgbClr val="02A882"/>
            </a:solidFill>
            <a:prstDash val="solid"/>
          </a:ln>
          <a:scene3d>
            <a:camera prst="orthographicFront"/>
            <a:lightRig rig="threePt" dir="t"/>
          </a:scene3d>
          <a:sp3d>
            <a:bevelT w="50800"/>
          </a:sp3d>
        </p:spPr>
        <p:txBody>
          <a:bodyPr/>
          <a:lstStyle/>
          <a:p>
            <a:endParaRPr lang="en-GB"/>
          </a:p>
        </p:txBody>
      </p:sp>
      <p:sp>
        <p:nvSpPr>
          <p:cNvPr id="8" name="Text 6"/>
          <p:cNvSpPr/>
          <p:nvPr/>
        </p:nvSpPr>
        <p:spPr>
          <a:xfrm>
            <a:off x="296585" y="1130195"/>
            <a:ext cx="365760" cy="365760"/>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Trebuchet MS" pitchFamily="34" charset="-122"/>
                <a:cs typeface="Arial" panose="020B0604020202020204" pitchFamily="34" charset="0"/>
              </a:rPr>
              <a:t>1</a:t>
            </a:r>
            <a:endParaRPr lang="en-US" sz="1200" dirty="0"/>
          </a:p>
        </p:txBody>
      </p:sp>
      <p:sp>
        <p:nvSpPr>
          <p:cNvPr id="9" name="Text 7"/>
          <p:cNvSpPr/>
          <p:nvPr/>
        </p:nvSpPr>
        <p:spPr>
          <a:xfrm>
            <a:off x="758952" y="1121106"/>
            <a:ext cx="3566160" cy="41148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Redesign your rota to make time visible</a:t>
            </a:r>
            <a:endParaRPr lang="en-US" sz="1400" dirty="0"/>
          </a:p>
        </p:txBody>
      </p:sp>
      <p:sp>
        <p:nvSpPr>
          <p:cNvPr id="10" name="Text 8"/>
          <p:cNvSpPr/>
          <p:nvPr/>
        </p:nvSpPr>
        <p:spPr>
          <a:xfrm>
            <a:off x="420809" y="1610712"/>
            <a:ext cx="3995928" cy="502920"/>
          </a:xfrm>
          <a:prstGeom prst="rect">
            <a:avLst/>
          </a:prstGeom>
          <a:noFill/>
          <a:ln/>
        </p:spPr>
        <p:txBody>
          <a:bodyPr wrap="square" rtlCol="0" anchor="ctr"/>
          <a:lstStyle/>
          <a:p>
            <a:pPr marL="0" indent="0">
              <a:buNone/>
            </a:pPr>
            <a:r>
              <a:rPr lang="en-US" sz="1100" dirty="0">
                <a:latin typeface="Arial" panose="020B0604020202020204" pitchFamily="34" charset="0"/>
                <a:ea typeface="Calibri" pitchFamily="34" charset="-122"/>
                <a:cs typeface="Arial" panose="020B0604020202020204" pitchFamily="34" charset="0"/>
              </a:rPr>
              <a:t>Split leadership, training, trainer,  QMS, and bench time as separate rota entries. What gets named gets protected — and what's visible can be managed.</a:t>
            </a:r>
            <a:endParaRPr lang="en-US" sz="1100" dirty="0"/>
          </a:p>
        </p:txBody>
      </p:sp>
      <p:sp>
        <p:nvSpPr>
          <p:cNvPr id="11" name="Shape 9"/>
          <p:cNvSpPr/>
          <p:nvPr/>
        </p:nvSpPr>
        <p:spPr>
          <a:xfrm>
            <a:off x="4727448" y="1113412"/>
            <a:ext cx="4251960" cy="1195448"/>
          </a:xfrm>
          <a:prstGeom prst="rect">
            <a:avLst/>
          </a:prstGeom>
          <a:solidFill>
            <a:srgbClr val="FFFFFF"/>
          </a:solidFill>
          <a:ln w="12700">
            <a:solidFill>
              <a:srgbClr val="D0F5EC"/>
            </a:solidFill>
            <a:prstDash val="solid"/>
          </a:ln>
          <a:effectLst>
            <a:outerShdw blurRad="101600" dist="38100" dir="8100000" algn="bl" rotWithShape="0">
              <a:srgbClr val="000000">
                <a:alpha val="10000"/>
              </a:srgbClr>
            </a:outerShdw>
          </a:effectLst>
          <a:scene3d>
            <a:camera prst="orthographicFront"/>
            <a:lightRig rig="threePt" dir="t"/>
          </a:scene3d>
          <a:sp3d>
            <a:bevelT w="133350"/>
            <a:bevelB w="127000"/>
          </a:sp3d>
        </p:spPr>
        <p:txBody>
          <a:bodyPr/>
          <a:lstStyle/>
          <a:p>
            <a:endParaRPr lang="en-GB"/>
          </a:p>
        </p:txBody>
      </p:sp>
      <p:sp>
        <p:nvSpPr>
          <p:cNvPr id="12" name="Shape 10"/>
          <p:cNvSpPr/>
          <p:nvPr/>
        </p:nvSpPr>
        <p:spPr>
          <a:xfrm>
            <a:off x="4690872" y="1101852"/>
            <a:ext cx="64008" cy="1207008"/>
          </a:xfrm>
          <a:prstGeom prst="rect">
            <a:avLst/>
          </a:prstGeom>
          <a:solidFill>
            <a:srgbClr val="02A882"/>
          </a:solidFill>
          <a:ln w="12700">
            <a:solidFill>
              <a:srgbClr val="02A882"/>
            </a:solidFill>
            <a:prstDash val="solid"/>
          </a:ln>
          <a:scene3d>
            <a:camera prst="orthographicFront"/>
            <a:lightRig rig="threePt" dir="t"/>
          </a:scene3d>
          <a:sp3d>
            <a:bevelT w="127000"/>
          </a:sp3d>
        </p:spPr>
        <p:txBody>
          <a:bodyPr/>
          <a:lstStyle/>
          <a:p>
            <a:endParaRPr lang="en-GB"/>
          </a:p>
        </p:txBody>
      </p:sp>
      <p:sp>
        <p:nvSpPr>
          <p:cNvPr id="13" name="Shape 11"/>
          <p:cNvSpPr/>
          <p:nvPr/>
        </p:nvSpPr>
        <p:spPr>
          <a:xfrm>
            <a:off x="4782684" y="1128998"/>
            <a:ext cx="365760" cy="365760"/>
          </a:xfrm>
          <a:prstGeom prst="ellipse">
            <a:avLst/>
          </a:prstGeom>
          <a:solidFill>
            <a:srgbClr val="02A882"/>
          </a:solidFill>
          <a:ln w="12700">
            <a:solidFill>
              <a:srgbClr val="02A882"/>
            </a:solidFill>
            <a:prstDash val="solid"/>
          </a:ln>
          <a:scene3d>
            <a:camera prst="orthographicFront"/>
            <a:lightRig rig="threePt" dir="t"/>
          </a:scene3d>
          <a:sp3d>
            <a:bevelT w="50800"/>
          </a:sp3d>
        </p:spPr>
        <p:txBody>
          <a:bodyPr/>
          <a:lstStyle/>
          <a:p>
            <a:endParaRPr lang="en-GB"/>
          </a:p>
        </p:txBody>
      </p:sp>
      <p:sp>
        <p:nvSpPr>
          <p:cNvPr id="14" name="Text 12"/>
          <p:cNvSpPr/>
          <p:nvPr/>
        </p:nvSpPr>
        <p:spPr>
          <a:xfrm>
            <a:off x="4776737" y="1154144"/>
            <a:ext cx="365760" cy="292608"/>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Trebuchet MS" pitchFamily="34" charset="-122"/>
                <a:cs typeface="Arial" panose="020B0604020202020204" pitchFamily="34" charset="0"/>
              </a:rPr>
              <a:t>2</a:t>
            </a:r>
            <a:endParaRPr lang="en-US" sz="1200" dirty="0"/>
          </a:p>
        </p:txBody>
      </p:sp>
      <p:sp>
        <p:nvSpPr>
          <p:cNvPr id="15" name="Text 13"/>
          <p:cNvSpPr/>
          <p:nvPr/>
        </p:nvSpPr>
        <p:spPr>
          <a:xfrm>
            <a:off x="5184648" y="1143000"/>
            <a:ext cx="3794760" cy="411480"/>
          </a:xfrm>
          <a:prstGeom prst="rect">
            <a:avLst/>
          </a:prstGeom>
          <a:noFill/>
          <a:ln/>
        </p:spPr>
        <p:txBody>
          <a:bodyPr wrap="square" rtlCol="0" anchor="ctr"/>
          <a:lstStyle/>
          <a:p>
            <a:r>
              <a:rPr lang="en-GB" sz="1400" b="1" dirty="0"/>
              <a:t>Place staffing risks on the corporate risk register</a:t>
            </a:r>
            <a:endParaRPr lang="en-US" sz="1400" b="1" dirty="0"/>
          </a:p>
        </p:txBody>
      </p:sp>
      <p:sp>
        <p:nvSpPr>
          <p:cNvPr id="16" name="Text 14"/>
          <p:cNvSpPr/>
          <p:nvPr/>
        </p:nvSpPr>
        <p:spPr>
          <a:xfrm>
            <a:off x="4855464" y="1719072"/>
            <a:ext cx="3995928" cy="502920"/>
          </a:xfrm>
          <a:prstGeom prst="rect">
            <a:avLst/>
          </a:prstGeom>
          <a:noFill/>
          <a:ln/>
        </p:spPr>
        <p:txBody>
          <a:bodyPr wrap="square" rtlCol="0" anchor="ctr"/>
          <a:lstStyle/>
          <a:p>
            <a:pPr marL="0" indent="0">
              <a:buNone/>
            </a:pPr>
            <a:endParaRPr lang="en-US" sz="1100" b="1" i="1" dirty="0"/>
          </a:p>
        </p:txBody>
      </p:sp>
      <p:sp>
        <p:nvSpPr>
          <p:cNvPr id="17" name="Shape 15"/>
          <p:cNvSpPr/>
          <p:nvPr/>
        </p:nvSpPr>
        <p:spPr>
          <a:xfrm>
            <a:off x="228600" y="2432304"/>
            <a:ext cx="4251960" cy="1115568"/>
          </a:xfrm>
          <a:prstGeom prst="rect">
            <a:avLst/>
          </a:prstGeom>
          <a:solidFill>
            <a:srgbClr val="FFFFFF"/>
          </a:solidFill>
          <a:ln w="12700">
            <a:solidFill>
              <a:srgbClr val="D0F5EC"/>
            </a:solidFill>
            <a:prstDash val="solid"/>
          </a:ln>
          <a:effectLst>
            <a:outerShdw blurRad="101600" dist="38100" dir="8100000" algn="bl" rotWithShape="0">
              <a:srgbClr val="000000">
                <a:alpha val="10000"/>
              </a:srgbClr>
            </a:outerShdw>
          </a:effectLst>
          <a:scene3d>
            <a:camera prst="orthographicFront"/>
            <a:lightRig rig="threePt" dir="t"/>
          </a:scene3d>
          <a:sp3d>
            <a:bevelT w="127000"/>
            <a:bevelB w="127000"/>
          </a:sp3d>
        </p:spPr>
        <p:txBody>
          <a:bodyPr/>
          <a:lstStyle/>
          <a:p>
            <a:endParaRPr lang="en-GB"/>
          </a:p>
        </p:txBody>
      </p:sp>
      <p:sp>
        <p:nvSpPr>
          <p:cNvPr id="18" name="Shape 16"/>
          <p:cNvSpPr/>
          <p:nvPr/>
        </p:nvSpPr>
        <p:spPr>
          <a:xfrm>
            <a:off x="228600" y="2432304"/>
            <a:ext cx="64008" cy="1115568"/>
          </a:xfrm>
          <a:prstGeom prst="rect">
            <a:avLst/>
          </a:prstGeom>
          <a:solidFill>
            <a:srgbClr val="02A882"/>
          </a:solidFill>
          <a:ln w="12700">
            <a:solidFill>
              <a:srgbClr val="02A882"/>
            </a:solidFill>
            <a:prstDash val="solid"/>
          </a:ln>
          <a:scene3d>
            <a:camera prst="orthographicFront"/>
            <a:lightRig rig="threePt" dir="t"/>
          </a:scene3d>
          <a:sp3d>
            <a:bevelT w="127000"/>
          </a:sp3d>
        </p:spPr>
        <p:txBody>
          <a:bodyPr/>
          <a:lstStyle/>
          <a:p>
            <a:endParaRPr lang="en-GB"/>
          </a:p>
        </p:txBody>
      </p:sp>
      <p:sp>
        <p:nvSpPr>
          <p:cNvPr id="19" name="Shape 17"/>
          <p:cNvSpPr/>
          <p:nvPr/>
        </p:nvSpPr>
        <p:spPr>
          <a:xfrm>
            <a:off x="320040" y="2421004"/>
            <a:ext cx="365760" cy="365760"/>
          </a:xfrm>
          <a:prstGeom prst="ellipse">
            <a:avLst/>
          </a:prstGeom>
          <a:solidFill>
            <a:srgbClr val="02A882"/>
          </a:solidFill>
          <a:ln w="12700">
            <a:solidFill>
              <a:srgbClr val="02A882"/>
            </a:solidFill>
            <a:prstDash val="solid"/>
          </a:ln>
          <a:scene3d>
            <a:camera prst="orthographicFront"/>
            <a:lightRig rig="threePt" dir="t"/>
          </a:scene3d>
          <a:sp3d>
            <a:bevelT w="50800"/>
          </a:sp3d>
        </p:spPr>
        <p:txBody>
          <a:bodyPr/>
          <a:lstStyle/>
          <a:p>
            <a:endParaRPr lang="en-GB"/>
          </a:p>
        </p:txBody>
      </p:sp>
      <p:sp>
        <p:nvSpPr>
          <p:cNvPr id="20" name="Text 18"/>
          <p:cNvSpPr/>
          <p:nvPr/>
        </p:nvSpPr>
        <p:spPr>
          <a:xfrm>
            <a:off x="356616" y="2432304"/>
            <a:ext cx="256032" cy="384048"/>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Trebuchet MS" pitchFamily="34" charset="-122"/>
                <a:cs typeface="Arial" panose="020B0604020202020204" pitchFamily="34" charset="0"/>
              </a:rPr>
              <a:t>3</a:t>
            </a:r>
            <a:endParaRPr lang="en-US" sz="1200" dirty="0"/>
          </a:p>
        </p:txBody>
      </p:sp>
      <p:sp>
        <p:nvSpPr>
          <p:cNvPr id="21" name="Text 19"/>
          <p:cNvSpPr/>
          <p:nvPr/>
        </p:nvSpPr>
        <p:spPr>
          <a:xfrm>
            <a:off x="822960" y="2390152"/>
            <a:ext cx="3566160" cy="41148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Document every LIMS workaround</a:t>
            </a:r>
            <a:endParaRPr lang="en-US" sz="1400" dirty="0"/>
          </a:p>
        </p:txBody>
      </p:sp>
      <p:sp>
        <p:nvSpPr>
          <p:cNvPr id="22" name="Text 20"/>
          <p:cNvSpPr/>
          <p:nvPr/>
        </p:nvSpPr>
        <p:spPr>
          <a:xfrm>
            <a:off x="420438" y="2896885"/>
            <a:ext cx="3995928" cy="502920"/>
          </a:xfrm>
          <a:prstGeom prst="rect">
            <a:avLst/>
          </a:prstGeom>
          <a:noFill/>
          <a:ln/>
        </p:spPr>
        <p:txBody>
          <a:bodyPr wrap="square" rtlCol="0" anchor="ctr"/>
          <a:lstStyle/>
          <a:p>
            <a:pPr marL="0" indent="0">
              <a:buNone/>
            </a:pPr>
            <a:r>
              <a:rPr lang="en-US" sz="1100" dirty="0">
                <a:latin typeface="Arial" panose="020B0604020202020204" pitchFamily="34" charset="0"/>
                <a:ea typeface="Calibri" pitchFamily="34" charset="-122"/>
                <a:cs typeface="Arial" panose="020B0604020202020204" pitchFamily="34" charset="0"/>
              </a:rPr>
              <a:t>Every unresolved issue and workaround must be formally recorded. This is not optional — it is your safety record. Risk Assess and escalate for sign-off.</a:t>
            </a:r>
            <a:endParaRPr lang="en-US" sz="1100" dirty="0"/>
          </a:p>
        </p:txBody>
      </p:sp>
      <p:sp>
        <p:nvSpPr>
          <p:cNvPr id="23" name="Shape 21"/>
          <p:cNvSpPr/>
          <p:nvPr/>
        </p:nvSpPr>
        <p:spPr>
          <a:xfrm>
            <a:off x="4690872" y="2432304"/>
            <a:ext cx="4251960" cy="1115568"/>
          </a:xfrm>
          <a:prstGeom prst="rect">
            <a:avLst/>
          </a:prstGeom>
          <a:solidFill>
            <a:srgbClr val="FFFFFF"/>
          </a:solidFill>
          <a:ln w="12700">
            <a:solidFill>
              <a:srgbClr val="D0F5EC"/>
            </a:solidFill>
            <a:prstDash val="solid"/>
          </a:ln>
          <a:effectLst>
            <a:outerShdw blurRad="101600" dist="38100" dir="8100000" algn="bl" rotWithShape="0">
              <a:srgbClr val="000000">
                <a:alpha val="10000"/>
              </a:srgbClr>
            </a:outerShdw>
          </a:effectLst>
          <a:scene3d>
            <a:camera prst="orthographicFront"/>
            <a:lightRig rig="threePt" dir="t"/>
          </a:scene3d>
          <a:sp3d>
            <a:bevelT w="127000"/>
            <a:bevelB w="127000"/>
          </a:sp3d>
        </p:spPr>
        <p:txBody>
          <a:bodyPr/>
          <a:lstStyle/>
          <a:p>
            <a:endParaRPr lang="en-GB"/>
          </a:p>
        </p:txBody>
      </p:sp>
      <p:sp>
        <p:nvSpPr>
          <p:cNvPr id="24" name="Shape 22"/>
          <p:cNvSpPr/>
          <p:nvPr/>
        </p:nvSpPr>
        <p:spPr>
          <a:xfrm>
            <a:off x="4690872" y="2432304"/>
            <a:ext cx="64008" cy="1115568"/>
          </a:xfrm>
          <a:prstGeom prst="rect">
            <a:avLst/>
          </a:prstGeom>
          <a:solidFill>
            <a:srgbClr val="02A882"/>
          </a:solidFill>
          <a:ln w="12700">
            <a:solidFill>
              <a:srgbClr val="02A882"/>
            </a:solidFill>
            <a:prstDash val="solid"/>
          </a:ln>
          <a:scene3d>
            <a:camera prst="orthographicFront"/>
            <a:lightRig rig="threePt" dir="t"/>
          </a:scene3d>
          <a:sp3d>
            <a:bevelT w="127000"/>
          </a:sp3d>
        </p:spPr>
        <p:txBody>
          <a:bodyPr/>
          <a:lstStyle/>
          <a:p>
            <a:endParaRPr lang="en-GB"/>
          </a:p>
        </p:txBody>
      </p:sp>
      <p:sp>
        <p:nvSpPr>
          <p:cNvPr id="25" name="Shape 23"/>
          <p:cNvSpPr/>
          <p:nvPr/>
        </p:nvSpPr>
        <p:spPr>
          <a:xfrm>
            <a:off x="4776737" y="2449365"/>
            <a:ext cx="365760" cy="365760"/>
          </a:xfrm>
          <a:prstGeom prst="ellipse">
            <a:avLst/>
          </a:prstGeom>
          <a:solidFill>
            <a:srgbClr val="02A882"/>
          </a:solidFill>
          <a:ln w="12700">
            <a:solidFill>
              <a:srgbClr val="02A882"/>
            </a:solidFill>
            <a:prstDash val="solid"/>
          </a:ln>
          <a:scene3d>
            <a:camera prst="orthographicFront"/>
            <a:lightRig rig="threePt" dir="t"/>
          </a:scene3d>
          <a:sp3d>
            <a:bevelT w="50800"/>
          </a:sp3d>
        </p:spPr>
        <p:txBody>
          <a:bodyPr/>
          <a:lstStyle/>
          <a:p>
            <a:endParaRPr lang="en-GB"/>
          </a:p>
        </p:txBody>
      </p:sp>
      <p:sp>
        <p:nvSpPr>
          <p:cNvPr id="26" name="Text 24"/>
          <p:cNvSpPr/>
          <p:nvPr/>
        </p:nvSpPr>
        <p:spPr>
          <a:xfrm>
            <a:off x="4776737" y="2468880"/>
            <a:ext cx="365760" cy="273093"/>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Trebuchet MS" pitchFamily="34" charset="-122"/>
                <a:cs typeface="Arial" panose="020B0604020202020204" pitchFamily="34" charset="0"/>
              </a:rPr>
              <a:t>4</a:t>
            </a:r>
            <a:endParaRPr lang="en-US" sz="1200" dirty="0"/>
          </a:p>
        </p:txBody>
      </p:sp>
      <p:sp>
        <p:nvSpPr>
          <p:cNvPr id="27" name="Text 25"/>
          <p:cNvSpPr/>
          <p:nvPr/>
        </p:nvSpPr>
        <p:spPr>
          <a:xfrm>
            <a:off x="5248656" y="2375284"/>
            <a:ext cx="3566160" cy="41148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Use your TLM network</a:t>
            </a:r>
            <a:endParaRPr lang="en-US" sz="1400" dirty="0"/>
          </a:p>
        </p:txBody>
      </p:sp>
      <p:sp>
        <p:nvSpPr>
          <p:cNvPr id="28" name="Text 26"/>
          <p:cNvSpPr/>
          <p:nvPr/>
        </p:nvSpPr>
        <p:spPr>
          <a:xfrm>
            <a:off x="4834890" y="2803825"/>
            <a:ext cx="4201668" cy="713232"/>
          </a:xfrm>
          <a:prstGeom prst="rect">
            <a:avLst/>
          </a:prstGeom>
          <a:noFill/>
          <a:ln/>
        </p:spPr>
        <p:txBody>
          <a:bodyPr wrap="square" rtlCol="0" anchor="ctr"/>
          <a:lstStyle/>
          <a:p>
            <a:pPr marL="0" indent="0">
              <a:buNone/>
            </a:pPr>
            <a:r>
              <a:rPr lang="en-GB" sz="1100" dirty="0">
                <a:latin typeface="Arial" panose="020B0604020202020204" pitchFamily="34" charset="0"/>
                <a:cs typeface="Arial" panose="020B0604020202020204" pitchFamily="34" charset="0"/>
              </a:rPr>
              <a:t>Strengthen networking opportunities through regular attendance at professional meetings, enabling the sharing of knowledge, documents, good practice, and innovative solutions across Health Boards.</a:t>
            </a:r>
            <a:endParaRPr lang="en-US" sz="1100" dirty="0">
              <a:latin typeface="Arial" panose="020B0604020202020204" pitchFamily="34" charset="0"/>
              <a:cs typeface="Arial" panose="020B0604020202020204" pitchFamily="34" charset="0"/>
            </a:endParaRPr>
          </a:p>
        </p:txBody>
      </p:sp>
      <p:sp>
        <p:nvSpPr>
          <p:cNvPr id="29" name="Shape 27"/>
          <p:cNvSpPr/>
          <p:nvPr/>
        </p:nvSpPr>
        <p:spPr>
          <a:xfrm>
            <a:off x="228600" y="3694176"/>
            <a:ext cx="4251960" cy="1115568"/>
          </a:xfrm>
          <a:prstGeom prst="rect">
            <a:avLst/>
          </a:prstGeom>
          <a:solidFill>
            <a:srgbClr val="FFFFFF"/>
          </a:solidFill>
          <a:ln w="12700">
            <a:solidFill>
              <a:srgbClr val="D0F5EC"/>
            </a:solidFill>
            <a:prstDash val="solid"/>
          </a:ln>
          <a:effectLst>
            <a:outerShdw blurRad="101600" dist="38100" dir="8100000" algn="bl" rotWithShape="0">
              <a:srgbClr val="000000">
                <a:alpha val="10000"/>
              </a:srgbClr>
            </a:outerShdw>
          </a:effectLst>
          <a:scene3d>
            <a:camera prst="orthographicFront"/>
            <a:lightRig rig="threePt" dir="t"/>
          </a:scene3d>
          <a:sp3d>
            <a:bevelT w="127000"/>
            <a:bevelB w="127000"/>
          </a:sp3d>
        </p:spPr>
        <p:txBody>
          <a:bodyPr/>
          <a:lstStyle/>
          <a:p>
            <a:endParaRPr lang="en-GB"/>
          </a:p>
        </p:txBody>
      </p:sp>
      <p:sp>
        <p:nvSpPr>
          <p:cNvPr id="30" name="Shape 28"/>
          <p:cNvSpPr/>
          <p:nvPr/>
        </p:nvSpPr>
        <p:spPr>
          <a:xfrm>
            <a:off x="228600" y="3694176"/>
            <a:ext cx="64008" cy="1115568"/>
          </a:xfrm>
          <a:prstGeom prst="rect">
            <a:avLst/>
          </a:prstGeom>
          <a:solidFill>
            <a:srgbClr val="02A882"/>
          </a:solidFill>
          <a:ln w="12700">
            <a:solidFill>
              <a:srgbClr val="02A882"/>
            </a:solidFill>
            <a:prstDash val="solid"/>
          </a:ln>
          <a:scene3d>
            <a:camera prst="orthographicFront"/>
            <a:lightRig rig="threePt" dir="t"/>
          </a:scene3d>
          <a:sp3d>
            <a:bevelT w="127000"/>
          </a:sp3d>
        </p:spPr>
        <p:txBody>
          <a:bodyPr/>
          <a:lstStyle/>
          <a:p>
            <a:endParaRPr lang="en-GB"/>
          </a:p>
        </p:txBody>
      </p:sp>
      <p:sp>
        <p:nvSpPr>
          <p:cNvPr id="31" name="Shape 29"/>
          <p:cNvSpPr/>
          <p:nvPr/>
        </p:nvSpPr>
        <p:spPr>
          <a:xfrm>
            <a:off x="310896" y="3723857"/>
            <a:ext cx="365760" cy="365760"/>
          </a:xfrm>
          <a:prstGeom prst="ellipse">
            <a:avLst/>
          </a:prstGeom>
          <a:solidFill>
            <a:srgbClr val="02A882"/>
          </a:solidFill>
          <a:ln w="12700">
            <a:solidFill>
              <a:srgbClr val="02A882"/>
            </a:solidFill>
            <a:prstDash val="solid"/>
          </a:ln>
          <a:scene3d>
            <a:camera prst="orthographicFront"/>
            <a:lightRig rig="threePt" dir="t"/>
          </a:scene3d>
          <a:sp3d>
            <a:bevelT w="50800"/>
          </a:sp3d>
        </p:spPr>
        <p:txBody>
          <a:bodyPr/>
          <a:lstStyle/>
          <a:p>
            <a:endParaRPr lang="en-GB"/>
          </a:p>
        </p:txBody>
      </p:sp>
      <p:sp>
        <p:nvSpPr>
          <p:cNvPr id="32" name="Text 30"/>
          <p:cNvSpPr/>
          <p:nvPr/>
        </p:nvSpPr>
        <p:spPr>
          <a:xfrm>
            <a:off x="356616" y="3803904"/>
            <a:ext cx="256032" cy="228600"/>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Trebuchet MS" pitchFamily="34" charset="-122"/>
                <a:cs typeface="Arial" panose="020B0604020202020204" pitchFamily="34" charset="0"/>
              </a:rPr>
              <a:t>5</a:t>
            </a:r>
            <a:endParaRPr lang="en-US" sz="1200" dirty="0"/>
          </a:p>
        </p:txBody>
      </p:sp>
      <p:sp>
        <p:nvSpPr>
          <p:cNvPr id="33" name="Text 31"/>
          <p:cNvSpPr/>
          <p:nvPr/>
        </p:nvSpPr>
        <p:spPr>
          <a:xfrm>
            <a:off x="822960" y="3639238"/>
            <a:ext cx="3566160" cy="411480"/>
          </a:xfrm>
          <a:prstGeom prst="rect">
            <a:avLst/>
          </a:prstGeom>
          <a:noFill/>
          <a:ln/>
        </p:spPr>
        <p:txBody>
          <a:bodyPr wrap="square" rtlCol="0" anchor="ctr"/>
          <a:lstStyle/>
          <a:p>
            <a:pPr marL="0" indent="0">
              <a:buNone/>
            </a:pPr>
            <a:r>
              <a:rPr lang="en-US" sz="1400" b="1" dirty="0">
                <a:latin typeface="Arial" panose="020B0604020202020204" pitchFamily="34" charset="0"/>
                <a:ea typeface="Trebuchet MS" pitchFamily="34" charset="-122"/>
                <a:cs typeface="Arial" panose="020B0604020202020204" pitchFamily="34" charset="0"/>
              </a:rPr>
              <a:t>Build a resilience tracker</a:t>
            </a:r>
            <a:endParaRPr lang="en-US" sz="1400" dirty="0"/>
          </a:p>
        </p:txBody>
      </p:sp>
      <p:sp>
        <p:nvSpPr>
          <p:cNvPr id="34" name="Text 32"/>
          <p:cNvSpPr/>
          <p:nvPr/>
        </p:nvSpPr>
        <p:spPr>
          <a:xfrm>
            <a:off x="438188" y="3993017"/>
            <a:ext cx="3995928" cy="626438"/>
          </a:xfrm>
          <a:prstGeom prst="rect">
            <a:avLst/>
          </a:prstGeom>
          <a:noFill/>
          <a:ln/>
        </p:spPr>
        <p:txBody>
          <a:bodyPr wrap="square" rtlCol="0" anchor="ctr"/>
          <a:lstStyle/>
          <a:p>
            <a:r>
              <a:rPr lang="en-GB" sz="1100" dirty="0">
                <a:latin typeface="Arial" panose="020B0604020202020204" pitchFamily="34" charset="0"/>
                <a:cs typeface="Arial" panose="020B0604020202020204" pitchFamily="34" charset="0"/>
              </a:rPr>
              <a:t>Develop simple workforce resilience metrics to make pressures visible and support timely action.</a:t>
            </a:r>
            <a:endParaRPr lang="en-US" sz="1100" dirty="0">
              <a:latin typeface="Arial" panose="020B0604020202020204" pitchFamily="34" charset="0"/>
              <a:cs typeface="Arial" panose="020B0604020202020204" pitchFamily="34" charset="0"/>
            </a:endParaRPr>
          </a:p>
        </p:txBody>
      </p:sp>
      <p:sp>
        <p:nvSpPr>
          <p:cNvPr id="35" name="Shape 33"/>
          <p:cNvSpPr/>
          <p:nvPr/>
        </p:nvSpPr>
        <p:spPr>
          <a:xfrm>
            <a:off x="4705629" y="3694176"/>
            <a:ext cx="4251960" cy="1115568"/>
          </a:xfrm>
          <a:prstGeom prst="rect">
            <a:avLst/>
          </a:prstGeom>
          <a:solidFill>
            <a:srgbClr val="FFFFFF"/>
          </a:solidFill>
          <a:ln w="12700">
            <a:solidFill>
              <a:srgbClr val="D0F5EC"/>
            </a:solidFill>
            <a:prstDash val="solid"/>
          </a:ln>
          <a:effectLst>
            <a:outerShdw blurRad="101600" dist="38100" dir="8100000" algn="bl" rotWithShape="0">
              <a:srgbClr val="000000">
                <a:alpha val="10000"/>
              </a:srgbClr>
            </a:outerShdw>
          </a:effectLst>
          <a:scene3d>
            <a:camera prst="orthographicFront"/>
            <a:lightRig rig="threePt" dir="t"/>
          </a:scene3d>
          <a:sp3d>
            <a:bevelT w="127000"/>
            <a:bevelB w="127000"/>
          </a:sp3d>
        </p:spPr>
        <p:txBody>
          <a:bodyPr/>
          <a:lstStyle/>
          <a:p>
            <a:endParaRPr lang="en-GB"/>
          </a:p>
        </p:txBody>
      </p:sp>
      <p:sp>
        <p:nvSpPr>
          <p:cNvPr id="36" name="Shape 34"/>
          <p:cNvSpPr/>
          <p:nvPr/>
        </p:nvSpPr>
        <p:spPr>
          <a:xfrm>
            <a:off x="4690872" y="3694176"/>
            <a:ext cx="64008" cy="1115568"/>
          </a:xfrm>
          <a:prstGeom prst="rect">
            <a:avLst/>
          </a:prstGeom>
          <a:solidFill>
            <a:srgbClr val="02A882"/>
          </a:solidFill>
          <a:ln w="12700">
            <a:solidFill>
              <a:srgbClr val="02A882"/>
            </a:solidFill>
            <a:prstDash val="solid"/>
          </a:ln>
          <a:scene3d>
            <a:camera prst="orthographicFront"/>
            <a:lightRig rig="threePt" dir="t"/>
          </a:scene3d>
          <a:sp3d>
            <a:bevelT w="127000"/>
          </a:sp3d>
        </p:spPr>
        <p:txBody>
          <a:bodyPr/>
          <a:lstStyle/>
          <a:p>
            <a:endParaRPr lang="en-GB"/>
          </a:p>
        </p:txBody>
      </p:sp>
      <p:sp>
        <p:nvSpPr>
          <p:cNvPr id="37" name="Shape 35"/>
          <p:cNvSpPr/>
          <p:nvPr/>
        </p:nvSpPr>
        <p:spPr>
          <a:xfrm>
            <a:off x="4782684" y="3712464"/>
            <a:ext cx="365760" cy="365760"/>
          </a:xfrm>
          <a:prstGeom prst="ellipse">
            <a:avLst/>
          </a:prstGeom>
          <a:solidFill>
            <a:srgbClr val="02A882"/>
          </a:solidFill>
          <a:ln w="12700">
            <a:solidFill>
              <a:srgbClr val="02A882"/>
            </a:solidFill>
            <a:prstDash val="solid"/>
          </a:ln>
          <a:scene3d>
            <a:camera prst="orthographicFront"/>
            <a:lightRig rig="threePt" dir="t"/>
          </a:scene3d>
          <a:sp3d>
            <a:bevelT w="50800"/>
          </a:sp3d>
        </p:spPr>
        <p:txBody>
          <a:bodyPr/>
          <a:lstStyle/>
          <a:p>
            <a:endParaRPr lang="en-GB"/>
          </a:p>
        </p:txBody>
      </p:sp>
      <p:sp>
        <p:nvSpPr>
          <p:cNvPr id="38" name="Text 36"/>
          <p:cNvSpPr/>
          <p:nvPr/>
        </p:nvSpPr>
        <p:spPr>
          <a:xfrm>
            <a:off x="4818888" y="3803904"/>
            <a:ext cx="286995" cy="210598"/>
          </a:xfrm>
          <a:prstGeom prst="rect">
            <a:avLst/>
          </a:prstGeom>
          <a:noFill/>
          <a:ln/>
        </p:spPr>
        <p:txBody>
          <a:bodyPr wrap="square" rtlCol="0" anchor="ctr"/>
          <a:lstStyle/>
          <a:p>
            <a:pPr marL="0" indent="0" algn="ctr">
              <a:buNone/>
            </a:pPr>
            <a:r>
              <a:rPr lang="en-US" sz="1200" b="1" dirty="0">
                <a:solidFill>
                  <a:srgbClr val="FFFFFF"/>
                </a:solidFill>
                <a:latin typeface="Arial" panose="020B0604020202020204" pitchFamily="34" charset="0"/>
                <a:ea typeface="Trebuchet MS" pitchFamily="34" charset="-122"/>
                <a:cs typeface="Arial" panose="020B0604020202020204" pitchFamily="34" charset="0"/>
              </a:rPr>
              <a:t>6</a:t>
            </a:r>
            <a:endParaRPr lang="en-US" sz="1200" dirty="0"/>
          </a:p>
        </p:txBody>
      </p:sp>
      <p:sp>
        <p:nvSpPr>
          <p:cNvPr id="39" name="Text 37"/>
          <p:cNvSpPr/>
          <p:nvPr/>
        </p:nvSpPr>
        <p:spPr>
          <a:xfrm>
            <a:off x="5248656" y="3639238"/>
            <a:ext cx="3566160" cy="460619"/>
          </a:xfrm>
          <a:prstGeom prst="rect">
            <a:avLst/>
          </a:prstGeom>
          <a:noFill/>
          <a:ln/>
        </p:spPr>
        <p:txBody>
          <a:bodyPr wrap="square" rtlCol="0" anchor="ctr"/>
          <a:lstStyle/>
          <a:p>
            <a:pPr marL="0" indent="0">
              <a:buNone/>
            </a:pPr>
            <a:r>
              <a:rPr lang="en-US" sz="1400" b="1" dirty="0">
                <a:latin typeface="Arial" panose="020B0604020202020204" pitchFamily="34" charset="0"/>
                <a:cs typeface="Arial" panose="020B0604020202020204" pitchFamily="34" charset="0"/>
              </a:rPr>
              <a:t>Strengthening QMS oversight</a:t>
            </a:r>
            <a:endParaRPr lang="en-US" sz="1400" dirty="0"/>
          </a:p>
        </p:txBody>
      </p:sp>
      <p:sp>
        <p:nvSpPr>
          <p:cNvPr id="40" name="Text 38"/>
          <p:cNvSpPr/>
          <p:nvPr/>
        </p:nvSpPr>
        <p:spPr>
          <a:xfrm>
            <a:off x="4937760" y="4168437"/>
            <a:ext cx="3995928" cy="502920"/>
          </a:xfrm>
          <a:prstGeom prst="rect">
            <a:avLst/>
          </a:prstGeom>
          <a:noFill/>
          <a:ln/>
        </p:spPr>
        <p:txBody>
          <a:bodyPr wrap="square" rtlCol="0" anchor="ctr"/>
          <a:lstStyle/>
          <a:p>
            <a:r>
              <a:rPr lang="en-GB" sz="1100" dirty="0">
                <a:latin typeface="Arial" panose="020B0604020202020204" pitchFamily="34" charset="0"/>
                <a:cs typeface="Arial" panose="020B0604020202020204" pitchFamily="34" charset="0"/>
              </a:rPr>
              <a:t>Integrate and cross-reference all quality, audit, incident, and risk management systems to provide a clear and complete view of service pressures, risks, and patient safety concerns.</a:t>
            </a:r>
            <a:endParaRPr lang="en-US" sz="1100" dirty="0">
              <a:latin typeface="Arial" panose="020B0604020202020204" pitchFamily="34" charset="0"/>
              <a:cs typeface="Arial" panose="020B0604020202020204" pitchFamily="34" charset="0"/>
            </a:endParaRPr>
          </a:p>
        </p:txBody>
      </p:sp>
      <p:sp>
        <p:nvSpPr>
          <p:cNvPr id="4" name="Shape 1">
            <a:extLst>
              <a:ext uri="{FF2B5EF4-FFF2-40B4-BE49-F238E27FC236}">
                <a16:creationId xmlns:a16="http://schemas.microsoft.com/office/drawing/2014/main" id="{DDDD22DA-6096-49D5-B377-73CBAFDD7309}"/>
              </a:ext>
            </a:extLst>
          </p:cNvPr>
          <p:cNvSpPr/>
          <p:nvPr/>
        </p:nvSpPr>
        <p:spPr>
          <a:xfrm>
            <a:off x="0" y="0"/>
            <a:ext cx="73152" cy="594359"/>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1" name="TextBox 40">
            <a:extLst>
              <a:ext uri="{FF2B5EF4-FFF2-40B4-BE49-F238E27FC236}">
                <a16:creationId xmlns:a16="http://schemas.microsoft.com/office/drawing/2014/main" id="{940AB057-737A-1ACD-2B88-BB3A703AEC60}"/>
              </a:ext>
            </a:extLst>
          </p:cNvPr>
          <p:cNvSpPr txBox="1"/>
          <p:nvPr/>
        </p:nvSpPr>
        <p:spPr>
          <a:xfrm>
            <a:off x="4791456" y="1705867"/>
            <a:ext cx="4288536" cy="430887"/>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Ensure risks have clear actions, executive oversight, regular review, and linkage to incidents, errors, and near-misses</a:t>
            </a:r>
            <a:r>
              <a:rPr lang="en-GB" sz="1100" dirty="0"/>
              <a:t>.</a:t>
            </a:r>
            <a:endParaRPr lang="en-GB" sz="1100" dirty="0">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6F9FA"/>
        </a:solidFill>
        <a:effectLst/>
      </p:bgPr>
    </p:bg>
    <p:spTree>
      <p:nvGrpSpPr>
        <p:cNvPr id="1" name=""/>
        <p:cNvGrpSpPr/>
        <p:nvPr/>
      </p:nvGrpSpPr>
      <p:grpSpPr>
        <a:xfrm>
          <a:off x="0" y="0"/>
          <a:ext cx="0" cy="0"/>
          <a:chOff x="0" y="0"/>
          <a:chExt cx="0" cy="0"/>
        </a:xfrm>
      </p:grpSpPr>
      <p:sp>
        <p:nvSpPr>
          <p:cNvPr id="2" name="Shape 0"/>
          <p:cNvSpPr/>
          <p:nvPr/>
        </p:nvSpPr>
        <p:spPr>
          <a:xfrm>
            <a:off x="0" y="0"/>
            <a:ext cx="9144000" cy="713232"/>
          </a:xfrm>
          <a:prstGeom prst="rect">
            <a:avLst/>
          </a:prstGeom>
          <a:solidFill>
            <a:schemeClr val="tx2">
              <a:lumMod val="50000"/>
            </a:schemeClr>
          </a:solidFill>
          <a:ln w="12700">
            <a:no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Shape 1"/>
          <p:cNvSpPr/>
          <p:nvPr/>
        </p:nvSpPr>
        <p:spPr>
          <a:xfrm>
            <a:off x="0" y="0"/>
            <a:ext cx="91440" cy="713232"/>
          </a:xfrm>
          <a:prstGeom prst="rect">
            <a:avLst/>
          </a:prstGeom>
          <a:solidFill>
            <a:srgbClr val="C00000"/>
          </a:solidFill>
          <a:ln w="12700">
            <a:no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228600" y="64008"/>
            <a:ext cx="86868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pitchFamily="34" charset="0"/>
                <a:ea typeface="Georgia" pitchFamily="34" charset="-122"/>
                <a:cs typeface="Arial" panose="020B0604020202020204" pitchFamily="34" charset="0"/>
              </a:rPr>
              <a:t> What Success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Georgia" pitchFamily="34" charset="-122"/>
                <a:cs typeface="Arial" panose="020B0604020202020204" pitchFamily="34" charset="0"/>
              </a:rPr>
              <a:t>Looks Like  —  The Markers of a Resilient Service</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Shape 3"/>
          <p:cNvSpPr/>
          <p:nvPr/>
        </p:nvSpPr>
        <p:spPr>
          <a:xfrm>
            <a:off x="256032" y="868680"/>
            <a:ext cx="2779776" cy="1755648"/>
          </a:xfrm>
          <a:prstGeom prst="rect">
            <a:avLst/>
          </a:prstGeom>
          <a:solidFill>
            <a:schemeClr val="accent6">
              <a:lumMod val="40000"/>
              <a:lumOff val="60000"/>
            </a:schemeClr>
          </a:solidFill>
          <a:ln w="12700">
            <a:solidFill>
              <a:srgbClr val="D5E9EC"/>
            </a:solidFill>
            <a:prstDash val="solid"/>
          </a:ln>
          <a:effectLst>
            <a:outerShdw blurRad="50800" dist="12700" dir="8100000" algn="bl" rotWithShape="0">
              <a:srgbClr val="000000">
                <a:alpha val="7000"/>
              </a:srgbClr>
            </a:outerShdw>
          </a:effectLst>
          <a:scene3d>
            <a:camera prst="orthographicFront"/>
            <a:lightRig rig="threePt" dir="t"/>
          </a:scene3d>
          <a:sp3d extrusionH="63500">
            <a:bevelT w="127000"/>
            <a:bevelB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Shape 4"/>
          <p:cNvSpPr/>
          <p:nvPr/>
        </p:nvSpPr>
        <p:spPr>
          <a:xfrm>
            <a:off x="256032" y="868680"/>
            <a:ext cx="2779776" cy="54864"/>
          </a:xfrm>
          <a:prstGeom prst="rect">
            <a:avLst/>
          </a:prstGeom>
          <a:solidFill>
            <a:srgbClr val="0B6E78"/>
          </a:solidFill>
          <a:ln w="12700">
            <a:solidFill>
              <a:srgbClr val="0B6E78"/>
            </a:solidFill>
            <a:prstDash val="solid"/>
          </a:ln>
          <a:scene3d>
            <a:camera prst="orthographicFront"/>
            <a:lightRig rig="threePt" dir="t"/>
          </a:scene3d>
          <a:sp3d>
            <a:bevelT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 5"/>
          <p:cNvSpPr/>
          <p:nvPr/>
        </p:nvSpPr>
        <p:spPr>
          <a:xfrm>
            <a:off x="365760" y="996696"/>
            <a:ext cx="256032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546A">
                    <a:lumMod val="50000"/>
                  </a:srgbClr>
                </a:solidFill>
                <a:effectLst/>
                <a:uLnTx/>
                <a:uFillTx/>
                <a:latin typeface="Arial" panose="020B0604020202020204" pitchFamily="34" charset="0"/>
                <a:ea typeface="Calibri" pitchFamily="34" charset="-122"/>
                <a:cs typeface="Arial" panose="020B0604020202020204" pitchFamily="34" charset="0"/>
              </a:rPr>
              <a:t>Protected Senior Time</a:t>
            </a:r>
            <a:endParaRPr kumimoji="0" lang="en-US" sz="1600" b="0" i="0" u="none" strike="noStrike" kern="1200" cap="none" spc="0" normalizeH="0" baseline="0" noProof="0" dirty="0">
              <a:ln>
                <a:noFill/>
              </a:ln>
              <a:solidFill>
                <a:srgbClr val="44546A">
                  <a:lumMod val="50000"/>
                </a:srgbClr>
              </a:solidFill>
              <a:effectLst/>
              <a:uLnTx/>
              <a:uFillTx/>
              <a:latin typeface="Arial" panose="020B0604020202020204" pitchFamily="34" charset="0"/>
              <a:ea typeface="+mn-ea"/>
              <a:cs typeface="+mn-cs"/>
            </a:endParaRPr>
          </a:p>
        </p:txBody>
      </p:sp>
      <p:sp>
        <p:nvSpPr>
          <p:cNvPr id="8" name="Text 6"/>
          <p:cNvSpPr/>
          <p:nvPr/>
        </p:nvSpPr>
        <p:spPr>
          <a:xfrm>
            <a:off x="365760" y="1371600"/>
            <a:ext cx="2560320" cy="11704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Senior BMS and TLMs have dedicated, rota-visible time for supervision, haemovigilance, quality management, and governance — not absorbed by bench cover</a:t>
            </a:r>
            <a:r>
              <a:rPr kumimoji="0" lang="en-US" sz="12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a:t>
            </a:r>
            <a:endParaRPr kumimoji="0" lang="en-US" sz="1200" b="0" i="0" u="none" strike="noStrike" kern="1200" cap="none" spc="0" normalizeH="0" baseline="0" noProof="0" dirty="0">
              <a:ln>
                <a:noFill/>
              </a:ln>
              <a:effectLst/>
              <a:uLnTx/>
              <a:uFillTx/>
              <a:latin typeface="Arial" panose="020B0604020202020204" pitchFamily="34" charset="0"/>
              <a:ea typeface="+mn-ea"/>
              <a:cs typeface="+mn-cs"/>
            </a:endParaRPr>
          </a:p>
        </p:txBody>
      </p:sp>
      <p:sp>
        <p:nvSpPr>
          <p:cNvPr id="9" name="Shape 7"/>
          <p:cNvSpPr/>
          <p:nvPr/>
        </p:nvSpPr>
        <p:spPr>
          <a:xfrm>
            <a:off x="3163824" y="868680"/>
            <a:ext cx="2779776" cy="1755648"/>
          </a:xfrm>
          <a:prstGeom prst="rect">
            <a:avLst/>
          </a:prstGeom>
          <a:solidFill>
            <a:schemeClr val="accent5">
              <a:lumMod val="20000"/>
              <a:lumOff val="80000"/>
            </a:schemeClr>
          </a:solidFill>
          <a:ln w="12700">
            <a:solidFill>
              <a:srgbClr val="D5E9EC"/>
            </a:solidFill>
            <a:prstDash val="solid"/>
          </a:ln>
          <a:effectLst>
            <a:outerShdw blurRad="50800" dist="12700" dir="8100000" algn="bl" rotWithShape="0">
              <a:srgbClr val="000000">
                <a:alpha val="7000"/>
              </a:srgbClr>
            </a:outerShdw>
          </a:effectLst>
          <a:scene3d>
            <a:camera prst="orthographicFront"/>
            <a:lightRig rig="threePt" dir="t"/>
          </a:scene3d>
          <a:sp3d extrusionH="63500">
            <a:bevelT w="127000"/>
            <a:bevelB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8"/>
          <p:cNvSpPr/>
          <p:nvPr/>
        </p:nvSpPr>
        <p:spPr>
          <a:xfrm>
            <a:off x="3163824" y="868680"/>
            <a:ext cx="2779776" cy="54864"/>
          </a:xfrm>
          <a:prstGeom prst="rect">
            <a:avLst/>
          </a:prstGeom>
          <a:solidFill>
            <a:srgbClr val="0B6E78"/>
          </a:solidFill>
          <a:ln w="12700">
            <a:solidFill>
              <a:srgbClr val="0B6E78"/>
            </a:solidFill>
            <a:prstDash val="solid"/>
          </a:ln>
          <a:scene3d>
            <a:camera prst="orthographicFront"/>
            <a:lightRig rig="threePt" dir="t"/>
          </a:scene3d>
          <a:sp3d>
            <a:bevelT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Text 9"/>
          <p:cNvSpPr/>
          <p:nvPr/>
        </p:nvSpPr>
        <p:spPr>
          <a:xfrm>
            <a:off x="3273552" y="996696"/>
            <a:ext cx="256032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546A">
                    <a:lumMod val="50000"/>
                  </a:srgbClr>
                </a:solidFill>
                <a:effectLst/>
                <a:uLnTx/>
                <a:uFillTx/>
                <a:latin typeface="Arial" panose="020B0604020202020204" pitchFamily="34" charset="0"/>
                <a:ea typeface="Calibri" pitchFamily="34" charset="-122"/>
                <a:cs typeface="Arial" panose="020B0604020202020204" pitchFamily="34" charset="0"/>
              </a:rPr>
              <a:t>Workforce Metrics In Use</a:t>
            </a:r>
            <a:endParaRPr kumimoji="0" lang="en-US" sz="1600" b="0" i="0" u="none" strike="noStrike" kern="1200" cap="none" spc="0" normalizeH="0" baseline="0" noProof="0" dirty="0">
              <a:ln>
                <a:noFill/>
              </a:ln>
              <a:solidFill>
                <a:srgbClr val="44546A">
                  <a:lumMod val="50000"/>
                </a:srgbClr>
              </a:solidFill>
              <a:effectLst/>
              <a:uLnTx/>
              <a:uFillTx/>
              <a:latin typeface="Arial" panose="020B0604020202020204" pitchFamily="34" charset="0"/>
              <a:ea typeface="+mn-ea"/>
              <a:cs typeface="+mn-cs"/>
            </a:endParaRPr>
          </a:p>
        </p:txBody>
      </p:sp>
      <p:sp>
        <p:nvSpPr>
          <p:cNvPr id="12" name="Text 10"/>
          <p:cNvSpPr/>
          <p:nvPr/>
        </p:nvSpPr>
        <p:spPr>
          <a:xfrm>
            <a:off x="3273552" y="1371600"/>
            <a:ext cx="2560320" cy="11704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Monthly resilience metrics are embedded in the QMS and reviewed at governance level — enabling proactive response to emerging pressures before they reach patients. </a:t>
            </a:r>
            <a:endParaRPr kumimoji="0" lang="en-US" sz="1100" b="0" i="0" u="none" strike="noStrike" kern="1200" cap="none" spc="0" normalizeH="0" baseline="0" noProof="0" dirty="0">
              <a:ln>
                <a:noFill/>
              </a:ln>
              <a:effectLst/>
              <a:uLnTx/>
              <a:uFillTx/>
              <a:latin typeface="Arial" panose="020B0604020202020204" pitchFamily="34" charset="0"/>
              <a:ea typeface="+mn-ea"/>
              <a:cs typeface="+mn-cs"/>
            </a:endParaRPr>
          </a:p>
        </p:txBody>
      </p:sp>
      <p:sp>
        <p:nvSpPr>
          <p:cNvPr id="13" name="Shape 11"/>
          <p:cNvSpPr/>
          <p:nvPr/>
        </p:nvSpPr>
        <p:spPr>
          <a:xfrm>
            <a:off x="6071616" y="868680"/>
            <a:ext cx="2779776" cy="1755648"/>
          </a:xfrm>
          <a:prstGeom prst="rect">
            <a:avLst/>
          </a:prstGeom>
          <a:solidFill>
            <a:schemeClr val="accent4">
              <a:lumMod val="20000"/>
              <a:lumOff val="80000"/>
            </a:schemeClr>
          </a:solidFill>
          <a:ln w="12700">
            <a:solidFill>
              <a:srgbClr val="D5E9EC"/>
            </a:solidFill>
            <a:prstDash val="solid"/>
          </a:ln>
          <a:effectLst>
            <a:outerShdw blurRad="50800" dist="12700" dir="8100000" algn="bl" rotWithShape="0">
              <a:srgbClr val="000000">
                <a:alpha val="7000"/>
              </a:srgbClr>
            </a:outerShdw>
          </a:effectLst>
          <a:scene3d>
            <a:camera prst="orthographicFront"/>
            <a:lightRig rig="threePt" dir="t"/>
          </a:scene3d>
          <a:sp3d extrusionH="69850">
            <a:bevelT w="127000"/>
            <a:bevelB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Shape 12"/>
          <p:cNvSpPr/>
          <p:nvPr/>
        </p:nvSpPr>
        <p:spPr>
          <a:xfrm>
            <a:off x="6071616" y="868680"/>
            <a:ext cx="2779776" cy="54864"/>
          </a:xfrm>
          <a:prstGeom prst="rect">
            <a:avLst/>
          </a:prstGeom>
          <a:solidFill>
            <a:srgbClr val="0B6E78"/>
          </a:solidFill>
          <a:ln w="12700">
            <a:solidFill>
              <a:srgbClr val="0B6E78"/>
            </a:solidFill>
            <a:prstDash val="solid"/>
          </a:ln>
          <a:scene3d>
            <a:camera prst="orthographicFront"/>
            <a:lightRig rig="threePt" dir="t"/>
          </a:scene3d>
          <a:sp3d>
            <a:bevelT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Text 13"/>
          <p:cNvSpPr/>
          <p:nvPr/>
        </p:nvSpPr>
        <p:spPr>
          <a:xfrm>
            <a:off x="6181344" y="996696"/>
            <a:ext cx="2706624"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546A">
                    <a:lumMod val="50000"/>
                  </a:srgbClr>
                </a:solidFill>
                <a:effectLst/>
                <a:uLnTx/>
                <a:uFillTx/>
                <a:latin typeface="Arial" panose="020B0604020202020204" pitchFamily="34" charset="0"/>
                <a:ea typeface="Calibri" pitchFamily="34" charset="-122"/>
                <a:cs typeface="Arial" panose="020B0604020202020204" pitchFamily="34" charset="0"/>
              </a:rPr>
              <a:t>Dedicated Digital Resource</a:t>
            </a:r>
            <a:endParaRPr kumimoji="0" lang="en-US" sz="1600" b="0" i="0" u="none" strike="noStrike" kern="1200" cap="none" spc="0" normalizeH="0" baseline="0" noProof="0" dirty="0">
              <a:ln>
                <a:noFill/>
              </a:ln>
              <a:solidFill>
                <a:srgbClr val="44546A">
                  <a:lumMod val="50000"/>
                </a:srgbClr>
              </a:solidFill>
              <a:effectLst/>
              <a:uLnTx/>
              <a:uFillTx/>
              <a:latin typeface="Arial" panose="020B0604020202020204" pitchFamily="34" charset="0"/>
              <a:ea typeface="+mn-ea"/>
              <a:cs typeface="+mn-cs"/>
            </a:endParaRPr>
          </a:p>
        </p:txBody>
      </p:sp>
      <p:sp>
        <p:nvSpPr>
          <p:cNvPr id="16" name="Text 14"/>
          <p:cNvSpPr/>
          <p:nvPr/>
        </p:nvSpPr>
        <p:spPr>
          <a:xfrm>
            <a:off x="6181344" y="1371600"/>
            <a:ext cx="2560320" cy="11704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Every Health Board has a permanent, protected senior BMS post for digital governance — recognised as a core part of the modern transfusion workforce, not a temporary project role</a:t>
            </a:r>
            <a:r>
              <a:rPr kumimoji="0" lang="en-US" sz="12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a:t>
            </a:r>
            <a:endParaRPr kumimoji="0" lang="en-US" sz="1200" b="0" i="0" u="none" strike="noStrike" kern="1200" cap="none" spc="0" normalizeH="0" baseline="0" noProof="0" dirty="0">
              <a:ln>
                <a:noFill/>
              </a:ln>
              <a:effectLst/>
              <a:uLnTx/>
              <a:uFillTx/>
              <a:latin typeface="Arial" panose="020B0604020202020204" pitchFamily="34" charset="0"/>
              <a:ea typeface="+mn-ea"/>
              <a:cs typeface="+mn-cs"/>
            </a:endParaRPr>
          </a:p>
        </p:txBody>
      </p:sp>
      <p:sp>
        <p:nvSpPr>
          <p:cNvPr id="17" name="Shape 15"/>
          <p:cNvSpPr/>
          <p:nvPr/>
        </p:nvSpPr>
        <p:spPr>
          <a:xfrm>
            <a:off x="256032" y="2788920"/>
            <a:ext cx="2779776" cy="1755648"/>
          </a:xfrm>
          <a:prstGeom prst="rect">
            <a:avLst/>
          </a:prstGeom>
          <a:solidFill>
            <a:schemeClr val="accent2">
              <a:lumMod val="20000"/>
              <a:lumOff val="80000"/>
            </a:schemeClr>
          </a:solidFill>
          <a:ln w="12700">
            <a:solidFill>
              <a:srgbClr val="D5E9EC"/>
            </a:solidFill>
            <a:prstDash val="solid"/>
          </a:ln>
          <a:effectLst>
            <a:outerShdw blurRad="50800" dist="12700" dir="8100000" algn="bl" rotWithShape="0">
              <a:srgbClr val="000000">
                <a:alpha val="7000"/>
              </a:srgbClr>
            </a:outerShdw>
          </a:effectLst>
          <a:scene3d>
            <a:camera prst="orthographicFront"/>
            <a:lightRig rig="threePt" dir="t"/>
          </a:scene3d>
          <a:sp3d extrusionH="63500">
            <a:bevelT w="127000"/>
            <a:bevelB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Shape 16"/>
          <p:cNvSpPr/>
          <p:nvPr/>
        </p:nvSpPr>
        <p:spPr>
          <a:xfrm>
            <a:off x="256032" y="2788920"/>
            <a:ext cx="2779776" cy="54864"/>
          </a:xfrm>
          <a:prstGeom prst="rect">
            <a:avLst/>
          </a:prstGeom>
          <a:solidFill>
            <a:srgbClr val="0B6E78"/>
          </a:solidFill>
          <a:ln w="12700">
            <a:solidFill>
              <a:srgbClr val="0B6E78"/>
            </a:solidFill>
            <a:prstDash val="solid"/>
          </a:ln>
          <a:scene3d>
            <a:camera prst="orthographicFront"/>
            <a:lightRig rig="threePt" dir="t"/>
          </a:scene3d>
          <a:sp3d>
            <a:bevelT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9" name="Text 17"/>
          <p:cNvSpPr/>
          <p:nvPr/>
        </p:nvSpPr>
        <p:spPr>
          <a:xfrm>
            <a:off x="365760" y="2916936"/>
            <a:ext cx="2843784"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546A">
                    <a:lumMod val="50000"/>
                  </a:srgbClr>
                </a:solidFill>
                <a:effectLst/>
                <a:uLnTx/>
                <a:uFillTx/>
                <a:latin typeface="Arial" panose="020B0604020202020204" pitchFamily="34" charset="0"/>
                <a:ea typeface="Calibri" pitchFamily="34" charset="-122"/>
                <a:cs typeface="Arial" panose="020B0604020202020204" pitchFamily="34" charset="0"/>
              </a:rPr>
              <a:t>Dedicated Quality Management</a:t>
            </a:r>
            <a:endParaRPr kumimoji="0" lang="en-US" sz="1600" b="0" i="0" u="none" strike="noStrike" kern="1200" cap="none" spc="0" normalizeH="0" baseline="0" noProof="0" dirty="0">
              <a:ln>
                <a:noFill/>
              </a:ln>
              <a:solidFill>
                <a:srgbClr val="44546A">
                  <a:lumMod val="50000"/>
                </a:srgbClr>
              </a:solidFill>
              <a:effectLst/>
              <a:uLnTx/>
              <a:uFillTx/>
              <a:latin typeface="Arial" panose="020B0604020202020204" pitchFamily="34" charset="0"/>
              <a:ea typeface="+mn-ea"/>
              <a:cs typeface="+mn-cs"/>
            </a:endParaRPr>
          </a:p>
        </p:txBody>
      </p:sp>
      <p:sp>
        <p:nvSpPr>
          <p:cNvPr id="20" name="Text 18"/>
          <p:cNvSpPr/>
          <p:nvPr/>
        </p:nvSpPr>
        <p:spPr>
          <a:xfrm>
            <a:off x="365760" y="3291840"/>
            <a:ext cx="2560320" cy="11704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A standalone transfusion-experienced Quality Manager at each Health Board — not a shared pathology role — with direct access to governance and haemovigilance systems</a:t>
            </a:r>
            <a:r>
              <a:rPr kumimoji="0" lang="en-US" sz="12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a:t>
            </a:r>
            <a:endParaRPr kumimoji="0" lang="en-US" sz="1200" b="0" i="0" u="none" strike="noStrike" kern="1200" cap="none" spc="0" normalizeH="0" baseline="0" noProof="0" dirty="0">
              <a:ln>
                <a:noFill/>
              </a:ln>
              <a:effectLst/>
              <a:uLnTx/>
              <a:uFillTx/>
              <a:latin typeface="Arial" panose="020B0604020202020204" pitchFamily="34" charset="0"/>
              <a:ea typeface="+mn-ea"/>
              <a:cs typeface="+mn-cs"/>
            </a:endParaRPr>
          </a:p>
        </p:txBody>
      </p:sp>
      <p:sp>
        <p:nvSpPr>
          <p:cNvPr id="21" name="Shape 19"/>
          <p:cNvSpPr/>
          <p:nvPr/>
        </p:nvSpPr>
        <p:spPr>
          <a:xfrm>
            <a:off x="3163824" y="2788920"/>
            <a:ext cx="2779776" cy="1755648"/>
          </a:xfrm>
          <a:prstGeom prst="rect">
            <a:avLst/>
          </a:prstGeom>
          <a:solidFill>
            <a:schemeClr val="accent3">
              <a:lumMod val="20000"/>
              <a:lumOff val="80000"/>
            </a:schemeClr>
          </a:solidFill>
          <a:ln w="12700">
            <a:solidFill>
              <a:srgbClr val="D5E9EC"/>
            </a:solidFill>
            <a:prstDash val="solid"/>
          </a:ln>
          <a:effectLst>
            <a:outerShdw blurRad="50800" dist="12700" dir="8100000" algn="bl" rotWithShape="0">
              <a:srgbClr val="000000">
                <a:alpha val="7000"/>
              </a:srgbClr>
            </a:outerShdw>
          </a:effectLst>
          <a:scene3d>
            <a:camera prst="orthographicFront"/>
            <a:lightRig rig="threePt" dir="t"/>
          </a:scene3d>
          <a:sp3d extrusionH="63500">
            <a:bevelT w="127000"/>
            <a:bevelB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Shape 20"/>
          <p:cNvSpPr/>
          <p:nvPr/>
        </p:nvSpPr>
        <p:spPr>
          <a:xfrm>
            <a:off x="3163824" y="2788920"/>
            <a:ext cx="2779776" cy="54864"/>
          </a:xfrm>
          <a:prstGeom prst="rect">
            <a:avLst/>
          </a:prstGeom>
          <a:solidFill>
            <a:srgbClr val="0B6E78"/>
          </a:solidFill>
          <a:ln w="12700">
            <a:solidFill>
              <a:srgbClr val="0B6E78"/>
            </a:solidFill>
            <a:prstDash val="solid"/>
          </a:ln>
          <a:scene3d>
            <a:camera prst="orthographicFront"/>
            <a:lightRig rig="threePt" dir="t"/>
          </a:scene3d>
          <a:sp3d>
            <a:bevelT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3" name="Text 21"/>
          <p:cNvSpPr/>
          <p:nvPr/>
        </p:nvSpPr>
        <p:spPr>
          <a:xfrm>
            <a:off x="3273552" y="2916936"/>
            <a:ext cx="256032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546A">
                    <a:lumMod val="50000"/>
                  </a:srgbClr>
                </a:solidFill>
                <a:effectLst/>
                <a:uLnTx/>
                <a:uFillTx/>
                <a:latin typeface="Arial" panose="020B0604020202020204" pitchFamily="34" charset="0"/>
                <a:ea typeface="Calibri" pitchFamily="34" charset="-122"/>
                <a:cs typeface="Arial" panose="020B0604020202020204" pitchFamily="34" charset="0"/>
              </a:rPr>
              <a:t>Formal OOH Advisory</a:t>
            </a:r>
            <a:endParaRPr kumimoji="0" lang="en-US" sz="1600" b="0" i="0" u="none" strike="noStrike" kern="1200" cap="none" spc="0" normalizeH="0" baseline="0" noProof="0" dirty="0">
              <a:ln>
                <a:noFill/>
              </a:ln>
              <a:solidFill>
                <a:srgbClr val="44546A">
                  <a:lumMod val="50000"/>
                </a:srgbClr>
              </a:solidFill>
              <a:effectLst/>
              <a:uLnTx/>
              <a:uFillTx/>
              <a:latin typeface="Arial" panose="020B0604020202020204" pitchFamily="34" charset="0"/>
              <a:ea typeface="+mn-ea"/>
              <a:cs typeface="+mn-cs"/>
            </a:endParaRPr>
          </a:p>
        </p:txBody>
      </p:sp>
      <p:sp>
        <p:nvSpPr>
          <p:cNvPr id="24" name="Text 22"/>
          <p:cNvSpPr/>
          <p:nvPr/>
        </p:nvSpPr>
        <p:spPr>
          <a:xfrm>
            <a:off x="3273552" y="3291840"/>
            <a:ext cx="2560320" cy="11704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Out-of-hours technical advisory arrangements are documented, consistently applied, and visible to governance — replacing informal individual reliance with a systematic framework.</a:t>
            </a:r>
            <a:endParaRPr kumimoji="0" lang="en-US" sz="1100" b="0" i="0" u="none" strike="noStrike" kern="1200" cap="none" spc="0" normalizeH="0" baseline="0" noProof="0" dirty="0">
              <a:ln>
                <a:noFill/>
              </a:ln>
              <a:effectLst/>
              <a:uLnTx/>
              <a:uFillTx/>
              <a:latin typeface="Arial" panose="020B0604020202020204" pitchFamily="34" charset="0"/>
              <a:ea typeface="+mn-ea"/>
              <a:cs typeface="+mn-cs"/>
            </a:endParaRPr>
          </a:p>
        </p:txBody>
      </p:sp>
      <p:sp>
        <p:nvSpPr>
          <p:cNvPr id="25" name="Shape 23"/>
          <p:cNvSpPr/>
          <p:nvPr/>
        </p:nvSpPr>
        <p:spPr>
          <a:xfrm>
            <a:off x="6071616" y="2788920"/>
            <a:ext cx="2779776" cy="1755648"/>
          </a:xfrm>
          <a:prstGeom prst="rect">
            <a:avLst/>
          </a:prstGeom>
          <a:solidFill>
            <a:srgbClr val="FFCCFF"/>
          </a:solidFill>
          <a:ln w="12700">
            <a:solidFill>
              <a:srgbClr val="D5E9EC"/>
            </a:solidFill>
            <a:prstDash val="solid"/>
          </a:ln>
          <a:effectLst>
            <a:outerShdw blurRad="50800" dist="12700" dir="8100000" algn="bl" rotWithShape="0">
              <a:srgbClr val="000000">
                <a:alpha val="7000"/>
              </a:srgbClr>
            </a:outerShdw>
          </a:effectLst>
          <a:scene3d>
            <a:camera prst="orthographicFront"/>
            <a:lightRig rig="threePt" dir="t"/>
          </a:scene3d>
          <a:sp3d extrusionH="63500">
            <a:bevelT w="127000"/>
            <a:bevelB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Shape 24"/>
          <p:cNvSpPr/>
          <p:nvPr/>
        </p:nvSpPr>
        <p:spPr>
          <a:xfrm>
            <a:off x="6071616" y="2788920"/>
            <a:ext cx="2779776" cy="54864"/>
          </a:xfrm>
          <a:prstGeom prst="rect">
            <a:avLst/>
          </a:prstGeom>
          <a:solidFill>
            <a:srgbClr val="0B6E78"/>
          </a:solidFill>
          <a:ln w="12700">
            <a:solidFill>
              <a:srgbClr val="0B6E78"/>
            </a:solidFill>
            <a:prstDash val="solid"/>
          </a:ln>
          <a:scene3d>
            <a:camera prst="orthographicFront"/>
            <a:lightRig rig="threePt" dir="t"/>
          </a:scene3d>
          <a:sp3d>
            <a:bevelT w="127000"/>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 25"/>
          <p:cNvSpPr/>
          <p:nvPr/>
        </p:nvSpPr>
        <p:spPr>
          <a:xfrm>
            <a:off x="6181344" y="2916936"/>
            <a:ext cx="2734056"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4546A">
                    <a:lumMod val="50000"/>
                  </a:srgbClr>
                </a:solidFill>
                <a:effectLst/>
                <a:uLnTx/>
                <a:uFillTx/>
                <a:latin typeface="Arial" panose="020B0604020202020204" pitchFamily="34" charset="0"/>
                <a:ea typeface="Calibri" pitchFamily="34" charset="-122"/>
                <a:cs typeface="Arial" panose="020B0604020202020204" pitchFamily="34" charset="0"/>
              </a:rPr>
              <a:t>Executive Visibility of Risk</a:t>
            </a:r>
            <a:endParaRPr kumimoji="0" lang="en-US" sz="1600" b="0" i="0" u="none" strike="noStrike" kern="1200" cap="none" spc="0" normalizeH="0" baseline="0" noProof="0" dirty="0">
              <a:ln>
                <a:noFill/>
              </a:ln>
              <a:solidFill>
                <a:srgbClr val="44546A">
                  <a:lumMod val="50000"/>
                </a:srgbClr>
              </a:solidFill>
              <a:effectLst/>
              <a:uLnTx/>
              <a:uFillTx/>
              <a:latin typeface="Arial" panose="020B0604020202020204" pitchFamily="34" charset="0"/>
              <a:ea typeface="+mn-ea"/>
              <a:cs typeface="+mn-cs"/>
            </a:endParaRPr>
          </a:p>
        </p:txBody>
      </p:sp>
      <p:sp>
        <p:nvSpPr>
          <p:cNvPr id="28" name="Text 26"/>
          <p:cNvSpPr/>
          <p:nvPr/>
        </p:nvSpPr>
        <p:spPr>
          <a:xfrm>
            <a:off x="6181344" y="3143611"/>
            <a:ext cx="2560320" cy="11704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All transfusion staffing risks are recorded on corporate risk registers with documented mitigations, review dates, and regular executive-level oversight</a:t>
            </a:r>
            <a:r>
              <a:rPr kumimoji="0" lang="en-US" sz="1100" b="0" i="0" u="none" strike="noStrike" kern="1200" cap="none" spc="0" normalizeH="0" baseline="0" noProof="0" dirty="0">
                <a:ln>
                  <a:noFill/>
                </a:ln>
                <a:solidFill>
                  <a:srgbClr val="475669"/>
                </a:solidFill>
                <a:effectLst/>
                <a:uLnTx/>
                <a:uFillTx/>
                <a:latin typeface="Arial" panose="020B0604020202020204" pitchFamily="34" charset="0"/>
                <a:ea typeface="Calibri" pitchFamily="34" charset="-122"/>
                <a:cs typeface="Arial" panose="020B0604020202020204" pitchFamily="34" charset="0"/>
              </a:rPr>
              <a:t>.</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5" name="Text 3"/>
          <p:cNvSpPr/>
          <p:nvPr/>
        </p:nvSpPr>
        <p:spPr>
          <a:xfrm>
            <a:off x="548640" y="960120"/>
            <a:ext cx="8394638" cy="995060"/>
          </a:xfrm>
          <a:prstGeom prst="rect">
            <a:avLst/>
          </a:prstGeom>
          <a:noFill/>
          <a:ln/>
        </p:spPr>
        <p:txBody>
          <a:bodyPr wrap="square" rtlCol="0" anchor="ctr"/>
          <a:lstStyle/>
          <a:p>
            <a:pPr marL="0" indent="0" algn="ctr">
              <a:buNone/>
            </a:pPr>
            <a:endParaRPr lang="en-US" sz="1500" dirty="0">
              <a:latin typeface="Arial" panose="020B0604020202020204" pitchFamily="34" charset="0"/>
              <a:cs typeface="Arial" panose="020B0604020202020204" pitchFamily="34" charset="0"/>
            </a:endParaRPr>
          </a:p>
        </p:txBody>
      </p:sp>
      <p:sp>
        <p:nvSpPr>
          <p:cNvPr id="8" name="Text 6"/>
          <p:cNvSpPr/>
          <p:nvPr/>
        </p:nvSpPr>
        <p:spPr>
          <a:xfrm>
            <a:off x="594360" y="1457650"/>
            <a:ext cx="7955280" cy="1730671"/>
          </a:xfrm>
          <a:prstGeom prst="rect">
            <a:avLst/>
          </a:prstGeom>
          <a:solidFill>
            <a:schemeClr val="tx2">
              <a:lumMod val="20000"/>
              <a:lumOff val="80000"/>
            </a:schemeClr>
          </a:solidFill>
          <a:ln/>
          <a:scene3d>
            <a:camera prst="orthographicFront"/>
            <a:lightRig rig="threePt" dir="t"/>
          </a:scene3d>
          <a:sp3d extrusionH="107950" contourW="107950">
            <a:bevelT w="133350" h="190500"/>
            <a:bevelB w="120650" h="190500"/>
          </a:sp3d>
        </p:spPr>
        <p:txBody>
          <a:bodyPr wrap="square" rtlCol="0" anchor="ctr"/>
          <a:lstStyle/>
          <a:p>
            <a:pPr algn="ctr"/>
            <a:r>
              <a:rPr lang="en-GB" i="1" dirty="0">
                <a:solidFill>
                  <a:schemeClr val="accent5">
                    <a:lumMod val="75000"/>
                  </a:schemeClr>
                </a:solidFill>
              </a:rPr>
              <a:t>Transfusion services continue to function because of the dedication, professionalism, and commitment of their staff. The task now is not to ask more of them, but to provide the capacity, support, and resilience that allows them to continue delivering safe care</a:t>
            </a:r>
            <a:r>
              <a:rPr lang="en-GB" sz="2000" i="1" dirty="0">
                <a:solidFill>
                  <a:schemeClr val="accent5">
                    <a:lumMod val="75000"/>
                  </a:schemeClr>
                </a:solidFill>
              </a:rPr>
              <a:t>.</a:t>
            </a:r>
            <a:endParaRPr lang="en-US" sz="2000" i="1" dirty="0">
              <a:solidFill>
                <a:schemeClr val="accent5">
                  <a:lumMod val="75000"/>
                </a:schemeClr>
              </a:solidFill>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502920" y="822960"/>
            <a:ext cx="8247070" cy="18288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Questions &amp;</a:t>
            </a:r>
            <a:r>
              <a:rPr lang="en-US" sz="3600" dirty="0">
                <a:solidFill>
                  <a:prstClr val="black"/>
                </a:solidFill>
                <a:latin typeface="Arial" panose="020B0604020202020204" pitchFamily="34" charset="0"/>
              </a:rPr>
              <a:t> </a:t>
            </a:r>
            <a:r>
              <a:rPr kumimoji="0" lang="en-US" sz="36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Discussion</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Text 9"/>
          <p:cNvSpPr/>
          <p:nvPr/>
        </p:nvSpPr>
        <p:spPr>
          <a:xfrm>
            <a:off x="502920" y="4809744"/>
            <a:ext cx="8503920" cy="274320"/>
          </a:xfrm>
          <a:prstGeom prst="rect">
            <a:avLst/>
          </a:prstGeom>
          <a:noFill/>
          <a:ln/>
        </p:spPr>
        <p:txBody>
          <a:bodyPr wrap="square" lIns="0" tIns="0" rIns="0" bIns="0" rtlCol="0" anchor="ctr"/>
          <a:lstStyle/>
          <a:p>
            <a:pPr lvl="0">
              <a:defRPr/>
            </a:pPr>
            <a:r>
              <a:rPr kumimoji="0" lang="en-US" sz="800" b="0" i="0" u="none" strike="noStrike" kern="1200" cap="none" spc="0" normalizeH="0" baseline="0" noProof="0" dirty="0">
                <a:ln>
                  <a:noFill/>
                </a:ln>
                <a:solidFill>
                  <a:srgbClr val="6888AA"/>
                </a:solidFill>
                <a:effectLst/>
                <a:uLnTx/>
                <a:uFillTx/>
                <a:latin typeface="Arial" panose="020B0604020202020204" pitchFamily="34" charset="0"/>
                <a:ea typeface="Calibri" pitchFamily="34" charset="-122"/>
                <a:cs typeface="Arial" panose="020B0604020202020204" pitchFamily="34" charset="0"/>
              </a:rPr>
              <a:t>Rashmi Rook</a:t>
            </a:r>
            <a:r>
              <a:rPr lang="en-US" sz="800" dirty="0">
                <a:solidFill>
                  <a:srgbClr val="6888AA"/>
                </a:solidFill>
                <a:latin typeface="Arial" panose="020B0604020202020204" pitchFamily="34" charset="0"/>
                <a:ea typeface="Calibri" pitchFamily="34" charset="-122"/>
                <a:cs typeface="Arial" panose="020B0604020202020204" pitchFamily="34" charset="0"/>
              </a:rPr>
              <a:t>   </a:t>
            </a:r>
            <a:r>
              <a:rPr kumimoji="0" lang="en-US" sz="800" b="0" i="0" u="none" strike="noStrike" kern="1200" cap="none" spc="0" normalizeH="0" baseline="0" noProof="0" dirty="0">
                <a:ln>
                  <a:noFill/>
                </a:ln>
                <a:solidFill>
                  <a:srgbClr val="6888AA"/>
                </a:solidFill>
                <a:effectLst/>
                <a:uLnTx/>
                <a:uFillTx/>
                <a:latin typeface="Arial" panose="020B0604020202020204" pitchFamily="34" charset="0"/>
                <a:ea typeface="Calibri" pitchFamily="34" charset="-122"/>
                <a:cs typeface="Arial" panose="020B0604020202020204" pitchFamily="34" charset="0"/>
              </a:rPr>
              <a:t>|  Independent Transfusion &amp; </a:t>
            </a:r>
            <a:r>
              <a:rPr lang="en-US" sz="800" dirty="0">
                <a:solidFill>
                  <a:srgbClr val="6888AA"/>
                </a:solidFill>
                <a:latin typeface="Arial" panose="020B0604020202020204" pitchFamily="34" charset="0"/>
                <a:ea typeface="Calibri" pitchFamily="34" charset="-122"/>
                <a:cs typeface="Arial" panose="020B0604020202020204" pitchFamily="34" charset="0"/>
              </a:rPr>
              <a:t>Quality </a:t>
            </a:r>
            <a:r>
              <a:rPr kumimoji="0" lang="en-US" sz="800" b="0" i="0" u="none" strike="noStrike" kern="1200" cap="none" spc="0" normalizeH="0" baseline="0" noProof="0" dirty="0">
                <a:ln>
                  <a:noFill/>
                </a:ln>
                <a:solidFill>
                  <a:srgbClr val="6888AA"/>
                </a:solidFill>
                <a:effectLst/>
                <a:uLnTx/>
                <a:uFillTx/>
                <a:latin typeface="Arial" panose="020B0604020202020204" pitchFamily="34" charset="0"/>
                <a:ea typeface="Calibri" pitchFamily="34" charset="-122"/>
                <a:cs typeface="Arial" panose="020B0604020202020204" pitchFamily="34" charset="0"/>
              </a:rPr>
              <a:t>Advisor</a:t>
            </a: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A27BD-6063-9D59-3209-6E495B4A66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2AC925-0BB1-A517-A3BE-9DD0E210967B}"/>
              </a:ext>
            </a:extLst>
          </p:cNvPr>
          <p:cNvSpPr txBox="1"/>
          <p:nvPr/>
        </p:nvSpPr>
        <p:spPr>
          <a:xfrm>
            <a:off x="109728" y="119410"/>
            <a:ext cx="8328055" cy="400110"/>
          </a:xfrm>
          <a:prstGeom prst="rect">
            <a:avLst/>
          </a:prstGeom>
          <a:noFill/>
        </p:spPr>
        <p:txBody>
          <a:bodyPr wrap="square">
            <a:spAutoFit/>
          </a:bodyPr>
          <a:lstStyle/>
          <a:p>
            <a:pPr>
              <a:defRPr sz="2800" b="1"/>
            </a:pPr>
            <a:r>
              <a:rPr lang="en-US" sz="2000" dirty="0">
                <a:solidFill>
                  <a:schemeClr val="bg1"/>
                </a:solidFill>
                <a:latin typeface="Arial" panose="020B0604020202020204" pitchFamily="34" charset="0"/>
                <a:cs typeface="Arial" panose="020B0604020202020204" pitchFamily="34" charset="0"/>
              </a:rPr>
              <a:t>Regulations &amp; Standards - Transfusion Staffing &amp; Capacity</a:t>
            </a:r>
            <a:endParaRPr sz="2000" dirty="0">
              <a:solidFill>
                <a:schemeClr val="bg1"/>
              </a:solidFill>
              <a:latin typeface="Arial" panose="020B0604020202020204" pitchFamily="34" charset="0"/>
              <a:cs typeface="Arial" panose="020B0604020202020204" pitchFamily="34" charset="0"/>
            </a:endParaRPr>
          </a:p>
        </p:txBody>
      </p:sp>
      <p:sp>
        <p:nvSpPr>
          <p:cNvPr id="14" name="Rounded Rectangle 13">
            <a:extLst>
              <a:ext uri="{FF2B5EF4-FFF2-40B4-BE49-F238E27FC236}">
                <a16:creationId xmlns:a16="http://schemas.microsoft.com/office/drawing/2014/main" id="{7EC62C39-5638-3399-D0E6-08C63F60AE1C}"/>
              </a:ext>
            </a:extLst>
          </p:cNvPr>
          <p:cNvSpPr/>
          <p:nvPr/>
        </p:nvSpPr>
        <p:spPr>
          <a:xfrm>
            <a:off x="4572000" y="2465097"/>
            <a:ext cx="3551139" cy="1393874"/>
          </a:xfrm>
          <a:prstGeom prst="roundRect">
            <a:avLst/>
          </a:prstGeom>
          <a:solidFill>
            <a:schemeClr val="bg1">
              <a:lumMod val="95000"/>
            </a:schemeClr>
          </a:solidFill>
          <a:ln>
            <a:solidFill>
              <a:srgbClr val="A0A0A0"/>
            </a:solidFill>
          </a:ln>
          <a:scene3d>
            <a:camera prst="orthographicFront"/>
            <a:lightRig rig="threePt" dir="t"/>
          </a:scene3d>
          <a:sp3d extrusionH="254000" contourW="38100">
            <a:bevelT w="133350" h="38100"/>
            <a:bevelB w="127000" h="25400"/>
          </a:sp3d>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pPr>
            <a:r>
              <a:rPr lang="en-US" sz="1400" dirty="0">
                <a:solidFill>
                  <a:srgbClr val="C00000"/>
                </a:solidFill>
                <a:latin typeface="Arial" panose="020B0604020202020204" pitchFamily="34" charset="0"/>
                <a:cs typeface="Arial" panose="020B0604020202020204" pitchFamily="34" charset="0"/>
              </a:rPr>
              <a:t>UKTLC </a:t>
            </a:r>
          </a:p>
          <a:p>
            <a:pPr>
              <a:defRPr sz="2200" b="1"/>
            </a:pPr>
            <a:r>
              <a:rPr lang="en-GB" sz="1000" i="1" dirty="0">
                <a:solidFill>
                  <a:schemeClr val="tx1"/>
                </a:solidFill>
                <a:latin typeface="Arial" panose="020B0604020202020204" pitchFamily="34" charset="0"/>
                <a:cs typeface="Arial" panose="020B0604020202020204" pitchFamily="34" charset="0"/>
              </a:rPr>
              <a:t>Appropriate staffing levels will be in place to ensure the safe and effective delivery of all transfusion service activities.</a:t>
            </a:r>
            <a:endParaRPr lang="en-US" sz="1000" i="1" dirty="0">
              <a:solidFill>
                <a:schemeClr val="tx1"/>
              </a:solidFill>
              <a:latin typeface="Arial" panose="020B0604020202020204" pitchFamily="34" charset="0"/>
              <a:cs typeface="Arial" panose="020B0604020202020204" pitchFamily="34" charset="0"/>
            </a:endParaRPr>
          </a:p>
          <a:p>
            <a:pPr algn="ctr">
              <a:defRPr sz="2200" b="1"/>
            </a:pPr>
            <a:endParaRPr sz="1350" dirty="0">
              <a:solidFill>
                <a:schemeClr val="tx1"/>
              </a:solidFill>
            </a:endParaRPr>
          </a:p>
        </p:txBody>
      </p:sp>
      <p:sp>
        <p:nvSpPr>
          <p:cNvPr id="16" name="Shape 1">
            <a:extLst>
              <a:ext uri="{FF2B5EF4-FFF2-40B4-BE49-F238E27FC236}">
                <a16:creationId xmlns:a16="http://schemas.microsoft.com/office/drawing/2014/main" id="{C3DCC743-A329-8632-39C0-754FD47D4359}"/>
              </a:ext>
            </a:extLst>
          </p:cNvPr>
          <p:cNvSpPr/>
          <p:nvPr/>
        </p:nvSpPr>
        <p:spPr>
          <a:xfrm>
            <a:off x="45720" y="16889"/>
            <a:ext cx="64008" cy="518019"/>
          </a:xfrm>
          <a:prstGeom prst="rect">
            <a:avLst/>
          </a:prstGeom>
          <a:solidFill>
            <a:srgbClr val="C8102E"/>
          </a:solidFill>
          <a:ln w="12700">
            <a:solidFill>
              <a:srgbClr val="C8102E"/>
            </a:solidFill>
            <a:prstDash val="solid"/>
          </a:ln>
        </p:spPr>
        <p:txBody>
          <a:bodyPr/>
          <a:lstStyle/>
          <a:p>
            <a:endParaRPr lang="en-GB"/>
          </a:p>
        </p:txBody>
      </p:sp>
      <p:sp>
        <p:nvSpPr>
          <p:cNvPr id="17" name="Shape 1">
            <a:extLst>
              <a:ext uri="{FF2B5EF4-FFF2-40B4-BE49-F238E27FC236}">
                <a16:creationId xmlns:a16="http://schemas.microsoft.com/office/drawing/2014/main" id="{47EE7761-C3D8-4AEC-C3A2-89862B7B28E3}"/>
              </a:ext>
            </a:extLst>
          </p:cNvPr>
          <p:cNvSpPr/>
          <p:nvPr/>
        </p:nvSpPr>
        <p:spPr>
          <a:xfrm>
            <a:off x="0" y="1"/>
            <a:ext cx="109728" cy="534908"/>
          </a:xfrm>
          <a:prstGeom prst="rect">
            <a:avLst/>
          </a:prstGeom>
          <a:solidFill>
            <a:srgbClr val="C8102E"/>
          </a:solidFill>
          <a:ln w="12700">
            <a:solidFill>
              <a:srgbClr val="C8102E"/>
            </a:solidFill>
            <a:prstDash val="solid"/>
          </a:ln>
        </p:spPr>
        <p:txBody>
          <a:bodyPr/>
          <a:lstStyle/>
          <a:p>
            <a:endParaRPr lang="en-GB"/>
          </a:p>
        </p:txBody>
      </p:sp>
      <p:sp>
        <p:nvSpPr>
          <p:cNvPr id="19" name="Rounded Rectangle 13">
            <a:extLst>
              <a:ext uri="{FF2B5EF4-FFF2-40B4-BE49-F238E27FC236}">
                <a16:creationId xmlns:a16="http://schemas.microsoft.com/office/drawing/2014/main" id="{A3ADE2D2-7FFD-0F12-EA9E-A51ACE8E9AAF}"/>
              </a:ext>
            </a:extLst>
          </p:cNvPr>
          <p:cNvSpPr/>
          <p:nvPr/>
        </p:nvSpPr>
        <p:spPr>
          <a:xfrm>
            <a:off x="683513" y="631613"/>
            <a:ext cx="3492166" cy="1677927"/>
          </a:xfrm>
          <a:prstGeom prst="roundRect">
            <a:avLst/>
          </a:prstGeom>
          <a:solidFill>
            <a:schemeClr val="accent3">
              <a:lumMod val="20000"/>
              <a:lumOff val="80000"/>
            </a:schemeClr>
          </a:solidFill>
          <a:ln>
            <a:solidFill>
              <a:srgbClr val="A0A0A0"/>
            </a:solidFill>
          </a:ln>
          <a:scene3d>
            <a:camera prst="orthographicFront"/>
            <a:lightRig rig="threePt" dir="t"/>
          </a:scene3d>
          <a:sp3d extrusionH="254000" contourW="38100">
            <a:bevelT w="127000" h="38100"/>
            <a:bevelB w="127000" h="25400"/>
          </a:sp3d>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pPr>
            <a:r>
              <a:rPr lang="en-US" sz="1400" dirty="0">
                <a:solidFill>
                  <a:srgbClr val="C00000"/>
                </a:solidFill>
                <a:latin typeface="Arial" panose="020B0604020202020204" pitchFamily="34" charset="0"/>
                <a:cs typeface="Arial" panose="020B0604020202020204" pitchFamily="34" charset="0"/>
              </a:rPr>
              <a:t>Blood Safety &amp; Quality</a:t>
            </a:r>
          </a:p>
          <a:p>
            <a:pPr algn="ctr">
              <a:defRPr sz="2200" b="1"/>
            </a:pPr>
            <a:r>
              <a:rPr lang="en-US" sz="1400" dirty="0">
                <a:solidFill>
                  <a:srgbClr val="C00000"/>
                </a:solidFill>
                <a:latin typeface="Arial" panose="020B0604020202020204" pitchFamily="34" charset="0"/>
                <a:cs typeface="Arial" panose="020B0604020202020204" pitchFamily="34" charset="0"/>
              </a:rPr>
              <a:t>Regulations Act, 2005</a:t>
            </a:r>
          </a:p>
          <a:p>
            <a:pPr>
              <a:defRPr sz="2200" b="1"/>
            </a:pPr>
            <a:r>
              <a:rPr lang="en-US" sz="1000" dirty="0">
                <a:solidFill>
                  <a:schemeClr val="tx1"/>
                </a:solidFill>
                <a:latin typeface="Arial" panose="020B0604020202020204" pitchFamily="34" charset="0"/>
                <a:cs typeface="Arial" panose="020B0604020202020204" pitchFamily="34" charset="0"/>
              </a:rPr>
              <a:t>2.1 The Organisation should have an adequate number of personnel with the necessary qualifications and experience….… The responsibilities placed on any one individual should not be so extensive as to present any risk to quality.</a:t>
            </a:r>
            <a:endParaRPr sz="1000" dirty="0">
              <a:solidFill>
                <a:schemeClr val="tx1"/>
              </a:solidFill>
              <a:latin typeface="Arial" panose="020B0604020202020204" pitchFamily="34" charset="0"/>
              <a:cs typeface="Arial" panose="020B0604020202020204" pitchFamily="34" charset="0"/>
            </a:endParaRPr>
          </a:p>
        </p:txBody>
      </p:sp>
      <p:sp>
        <p:nvSpPr>
          <p:cNvPr id="20" name="Rounded Rectangle 13">
            <a:extLst>
              <a:ext uri="{FF2B5EF4-FFF2-40B4-BE49-F238E27FC236}">
                <a16:creationId xmlns:a16="http://schemas.microsoft.com/office/drawing/2014/main" id="{B85D396D-F561-E904-2749-78FF21732FAA}"/>
              </a:ext>
            </a:extLst>
          </p:cNvPr>
          <p:cNvSpPr/>
          <p:nvPr/>
        </p:nvSpPr>
        <p:spPr>
          <a:xfrm>
            <a:off x="683514" y="2465097"/>
            <a:ext cx="3514724" cy="1393874"/>
          </a:xfrm>
          <a:prstGeom prst="roundRect">
            <a:avLst/>
          </a:prstGeom>
          <a:solidFill>
            <a:schemeClr val="bg1">
              <a:lumMod val="95000"/>
            </a:schemeClr>
          </a:solidFill>
          <a:ln>
            <a:solidFill>
              <a:srgbClr val="A0A0A0"/>
            </a:solidFill>
          </a:ln>
          <a:scene3d>
            <a:camera prst="orthographicFront"/>
            <a:lightRig rig="threePt" dir="t"/>
          </a:scene3d>
          <a:sp3d extrusionH="254000" contourW="38100">
            <a:bevelT w="127000" h="38100"/>
            <a:bevelB w="127000" h="25400"/>
          </a:sp3d>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pPr>
            <a:r>
              <a:rPr lang="en-US" sz="1600" dirty="0">
                <a:solidFill>
                  <a:srgbClr val="0070C0"/>
                </a:solidFill>
              </a:rPr>
              <a:t> </a:t>
            </a:r>
            <a:r>
              <a:rPr lang="en-US" sz="1400" dirty="0">
                <a:solidFill>
                  <a:srgbClr val="C00000"/>
                </a:solidFill>
                <a:latin typeface="Arial" panose="020B0604020202020204" pitchFamily="34" charset="0"/>
                <a:cs typeface="Arial" panose="020B0604020202020204" pitchFamily="34" charset="0"/>
              </a:rPr>
              <a:t>SHOT</a:t>
            </a:r>
            <a:r>
              <a:rPr lang="en-US" sz="1600" dirty="0">
                <a:solidFill>
                  <a:srgbClr val="C00000"/>
                </a:solidFill>
              </a:rPr>
              <a:t>  </a:t>
            </a:r>
            <a:r>
              <a:rPr lang="en-US" sz="1200" dirty="0">
                <a:solidFill>
                  <a:srgbClr val="C00000"/>
                </a:solidFill>
              </a:rPr>
              <a:t>(Safety Standard 3)</a:t>
            </a:r>
          </a:p>
          <a:p>
            <a:r>
              <a:rPr lang="en-GB" sz="1000" b="1" dirty="0">
                <a:solidFill>
                  <a:schemeClr val="tx1"/>
                </a:solidFill>
                <a:latin typeface="Arial" panose="020B0604020202020204" pitchFamily="34" charset="0"/>
                <a:cs typeface="Arial" panose="020B0604020202020204" pitchFamily="34" charset="0"/>
              </a:rPr>
              <a:t>Adequate numbers of appropriately trained and supported staff are available to deliver safe transfusions, prioritising staff wellbeing and professional development.</a:t>
            </a:r>
          </a:p>
        </p:txBody>
      </p:sp>
      <p:sp>
        <p:nvSpPr>
          <p:cNvPr id="4" name="Rounded Rectangle 13">
            <a:extLst>
              <a:ext uri="{FF2B5EF4-FFF2-40B4-BE49-F238E27FC236}">
                <a16:creationId xmlns:a16="http://schemas.microsoft.com/office/drawing/2014/main" id="{FD135281-1420-7CF9-A9E1-9448B1115BB3}"/>
              </a:ext>
            </a:extLst>
          </p:cNvPr>
          <p:cNvSpPr/>
          <p:nvPr/>
        </p:nvSpPr>
        <p:spPr>
          <a:xfrm>
            <a:off x="683513" y="4106946"/>
            <a:ext cx="7697840" cy="791097"/>
          </a:xfrm>
          <a:prstGeom prst="roundRect">
            <a:avLst/>
          </a:prstGeom>
          <a:solidFill>
            <a:schemeClr val="accent4">
              <a:lumMod val="20000"/>
              <a:lumOff val="80000"/>
            </a:schemeClr>
          </a:solidFill>
          <a:ln>
            <a:solidFill>
              <a:srgbClr val="A0A0A0"/>
            </a:solidFill>
          </a:ln>
          <a:scene3d>
            <a:camera prst="orthographicFront"/>
            <a:lightRig rig="threePt" dir="t"/>
          </a:scene3d>
          <a:sp3d extrusionH="254000" contourW="88900">
            <a:bevelT w="133350" h="38100"/>
            <a:bevelB w="127000" h="25400"/>
          </a:sp3d>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pPr>
            <a:endParaRPr lang="en-US" sz="1600" dirty="0">
              <a:solidFill>
                <a:srgbClr val="C00000"/>
              </a:solidFill>
            </a:endParaRPr>
          </a:p>
          <a:p>
            <a:pPr algn="ctr">
              <a:defRPr sz="2200" b="1"/>
            </a:pPr>
            <a:r>
              <a:rPr lang="en-US" sz="1600" dirty="0">
                <a:solidFill>
                  <a:srgbClr val="C00000"/>
                </a:solidFill>
                <a:latin typeface="Arial" panose="020B0604020202020204" pitchFamily="34" charset="0"/>
                <a:cs typeface="Arial" panose="020B0604020202020204" pitchFamily="34" charset="0"/>
              </a:rPr>
              <a:t>IBI</a:t>
            </a:r>
            <a:r>
              <a:rPr lang="en-US" sz="1600" dirty="0">
                <a:solidFill>
                  <a:srgbClr val="C00000"/>
                </a:solidFill>
              </a:rPr>
              <a:t> </a:t>
            </a:r>
            <a:r>
              <a:rPr lang="en-US" sz="1200" dirty="0">
                <a:solidFill>
                  <a:srgbClr val="C00000"/>
                </a:solidFill>
              </a:rPr>
              <a:t>(7c)</a:t>
            </a:r>
          </a:p>
          <a:p>
            <a:pPr algn="ctr">
              <a:defRPr sz="2200" b="1"/>
            </a:pPr>
            <a:r>
              <a:rPr lang="en-GB" sz="1200" i="1" dirty="0">
                <a:solidFill>
                  <a:schemeClr val="tx1"/>
                </a:solidFill>
                <a:latin typeface="Arial" panose="020B0604020202020204" pitchFamily="34" charset="0"/>
                <a:cs typeface="Arial" panose="020B0604020202020204" pitchFamily="34" charset="0"/>
              </a:rPr>
              <a:t>Transfusion laboratories should be staffed (and resourced) adequately to meet the requirements of their functions</a:t>
            </a:r>
            <a:endParaRPr lang="en-US" sz="1200" i="1" dirty="0">
              <a:solidFill>
                <a:schemeClr val="tx1"/>
              </a:solidFill>
              <a:latin typeface="Arial" panose="020B0604020202020204" pitchFamily="34" charset="0"/>
              <a:cs typeface="Arial" panose="020B0604020202020204" pitchFamily="34" charset="0"/>
            </a:endParaRPr>
          </a:p>
          <a:p>
            <a:pPr algn="ctr">
              <a:defRPr sz="2200" b="1"/>
            </a:pPr>
            <a:endParaRPr sz="1350" dirty="0">
              <a:solidFill>
                <a:schemeClr val="tx1"/>
              </a:solidFill>
            </a:endParaRPr>
          </a:p>
        </p:txBody>
      </p:sp>
      <p:sp>
        <p:nvSpPr>
          <p:cNvPr id="5" name="Rounded Rectangle 13">
            <a:extLst>
              <a:ext uri="{FF2B5EF4-FFF2-40B4-BE49-F238E27FC236}">
                <a16:creationId xmlns:a16="http://schemas.microsoft.com/office/drawing/2014/main" id="{7E4A140B-8DA5-78A3-9C33-AB66FA19B069}"/>
              </a:ext>
            </a:extLst>
          </p:cNvPr>
          <p:cNvSpPr/>
          <p:nvPr/>
        </p:nvSpPr>
        <p:spPr>
          <a:xfrm>
            <a:off x="4572000" y="631613"/>
            <a:ext cx="3551139" cy="1677927"/>
          </a:xfrm>
          <a:prstGeom prst="roundRect">
            <a:avLst/>
          </a:prstGeom>
          <a:solidFill>
            <a:schemeClr val="bg1">
              <a:lumMod val="95000"/>
            </a:schemeClr>
          </a:solidFill>
          <a:ln>
            <a:solidFill>
              <a:srgbClr val="A0A0A0"/>
            </a:solidFill>
          </a:ln>
          <a:scene3d>
            <a:camera prst="orthographicFront"/>
            <a:lightRig rig="threePt" dir="t"/>
          </a:scene3d>
          <a:sp3d extrusionH="254000" contourW="38100">
            <a:bevelT w="127000" h="38100"/>
            <a:bevelB w="127000" h="25400"/>
          </a:sp3d>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pPr>
            <a:r>
              <a:rPr lang="en-US" sz="1400" dirty="0">
                <a:solidFill>
                  <a:srgbClr val="C00000"/>
                </a:solidFill>
                <a:latin typeface="Arial" panose="020B0604020202020204" pitchFamily="34" charset="0"/>
                <a:cs typeface="Arial" panose="020B0604020202020204" pitchFamily="34" charset="0"/>
              </a:rPr>
              <a:t>ISO 15189 : 2022 / UKAS</a:t>
            </a:r>
          </a:p>
          <a:p>
            <a:pPr algn="ctr">
              <a:defRPr sz="2200" b="1"/>
            </a:pPr>
            <a:endParaRPr lang="en-US" sz="1400" dirty="0">
              <a:solidFill>
                <a:srgbClr val="C00000"/>
              </a:solidFill>
              <a:latin typeface="Arial" panose="020B0604020202020204" pitchFamily="34" charset="0"/>
              <a:cs typeface="Arial" panose="020B0604020202020204" pitchFamily="34" charset="0"/>
            </a:endParaRPr>
          </a:p>
          <a:p>
            <a:pPr>
              <a:defRPr sz="2200" b="1"/>
            </a:pPr>
            <a:r>
              <a:rPr lang="en-GB" sz="1000" dirty="0">
                <a:solidFill>
                  <a:schemeClr val="tx1"/>
                </a:solidFill>
              </a:rPr>
              <a:t>International standard for quality and competence in medical laboratories.</a:t>
            </a:r>
            <a:endParaRPr sz="1350" dirty="0">
              <a:solidFill>
                <a:schemeClr val="tx1"/>
              </a:solidFill>
            </a:endParaRPr>
          </a:p>
        </p:txBody>
      </p:sp>
    </p:spTree>
    <p:extLst>
      <p:ext uri="{BB962C8B-B14F-4D97-AF65-F5344CB8AC3E}">
        <p14:creationId xmlns:p14="http://schemas.microsoft.com/office/powerpoint/2010/main" val="488944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561A78-DA66-DECB-5134-DA6A7D87F302}"/>
              </a:ext>
            </a:extLst>
          </p:cNvPr>
          <p:cNvSpPr txBox="1"/>
          <p:nvPr/>
        </p:nvSpPr>
        <p:spPr>
          <a:xfrm>
            <a:off x="3447418" y="1740753"/>
            <a:ext cx="2403256" cy="830997"/>
          </a:xfrm>
          <a:prstGeom prst="rect">
            <a:avLst/>
          </a:prstGeom>
          <a:noFill/>
        </p:spPr>
        <p:txBody>
          <a:bodyPr wrap="square" rtlCol="0">
            <a:spAutoFit/>
          </a:bodyPr>
          <a:lstStyle/>
          <a:p>
            <a:r>
              <a:rPr lang="en-US" sz="4800" dirty="0">
                <a:solidFill>
                  <a:schemeClr val="bg1"/>
                </a:solidFill>
              </a:rPr>
              <a:t>Method</a:t>
            </a:r>
            <a:endParaRPr lang="en-GB" sz="4800" dirty="0">
              <a:solidFill>
                <a:schemeClr val="bg1"/>
              </a:solidFill>
            </a:endParaRPr>
          </a:p>
        </p:txBody>
      </p:sp>
    </p:spTree>
    <p:extLst>
      <p:ext uri="{BB962C8B-B14F-4D97-AF65-F5344CB8AC3E}">
        <p14:creationId xmlns:p14="http://schemas.microsoft.com/office/powerpoint/2010/main" val="3687874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728" y="168772"/>
            <a:ext cx="7058599" cy="400110"/>
          </a:xfrm>
          <a:prstGeom prst="rect">
            <a:avLst/>
          </a:prstGeom>
          <a:noFill/>
        </p:spPr>
        <p:txBody>
          <a:bodyPr wrap="none">
            <a:spAutoFit/>
          </a:bodyPr>
          <a:lstStyle/>
          <a:p>
            <a:pPr>
              <a:defRPr sz="2800" b="1"/>
            </a:pPr>
            <a:r>
              <a:rPr sz="2000" dirty="0">
                <a:solidFill>
                  <a:schemeClr val="bg1"/>
                </a:solidFill>
              </a:rPr>
              <a:t>Methodology: A Structured Review of Service Resilience</a:t>
            </a:r>
          </a:p>
        </p:txBody>
      </p:sp>
      <p:sp>
        <p:nvSpPr>
          <p:cNvPr id="3" name="TextBox 2"/>
          <p:cNvSpPr txBox="1"/>
          <p:nvPr/>
        </p:nvSpPr>
        <p:spPr>
          <a:xfrm>
            <a:off x="480060" y="617221"/>
            <a:ext cx="5556329" cy="276999"/>
          </a:xfrm>
          <a:prstGeom prst="rect">
            <a:avLst/>
          </a:prstGeom>
          <a:noFill/>
        </p:spPr>
        <p:txBody>
          <a:bodyPr wrap="none">
            <a:spAutoFit/>
          </a:bodyPr>
          <a:lstStyle/>
          <a:p>
            <a:pPr>
              <a:defRPr sz="1600" b="0"/>
            </a:pPr>
            <a:r>
              <a:rPr sz="1200" dirty="0">
                <a:solidFill>
                  <a:schemeClr val="bg1"/>
                </a:solidFill>
              </a:rPr>
              <a:t>Multiple evidence sources informing a resilience and patient safety assessment</a:t>
            </a:r>
          </a:p>
        </p:txBody>
      </p:sp>
      <p:sp>
        <p:nvSpPr>
          <p:cNvPr id="4" name="Rounded Rectangle 3"/>
          <p:cNvSpPr/>
          <p:nvPr/>
        </p:nvSpPr>
        <p:spPr>
          <a:xfrm>
            <a:off x="342900" y="1234440"/>
            <a:ext cx="1405890" cy="548640"/>
          </a:xfrm>
          <a:prstGeom prst="roundRect">
            <a:avLst/>
          </a:prstGeom>
          <a:solidFill>
            <a:srgbClr val="F0F0F0"/>
          </a:solidFill>
          <a:ln>
            <a:solidFill>
              <a:srgbClr val="A0A0A0"/>
            </a:solidFill>
          </a:ln>
          <a:scene3d>
            <a:camera prst="orthographicFront"/>
            <a:lightRig rig="threePt" dir="t"/>
          </a:scene3d>
          <a:sp3d extrusionH="127000">
            <a:bevelT w="127000"/>
            <a:bevelB w="127000"/>
          </a:sp3d>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pPr>
            <a:r>
              <a:rPr sz="1350" dirty="0">
                <a:solidFill>
                  <a:schemeClr val="tx1"/>
                </a:solidFill>
              </a:rPr>
              <a:t>Questionnaire</a:t>
            </a:r>
          </a:p>
        </p:txBody>
      </p:sp>
      <p:sp>
        <p:nvSpPr>
          <p:cNvPr id="5" name="TextBox 4"/>
          <p:cNvSpPr txBox="1"/>
          <p:nvPr/>
        </p:nvSpPr>
        <p:spPr>
          <a:xfrm>
            <a:off x="1670674" y="1369632"/>
            <a:ext cx="396262" cy="346249"/>
          </a:xfrm>
          <a:prstGeom prst="rect">
            <a:avLst/>
          </a:prstGeom>
          <a:noFill/>
        </p:spPr>
        <p:txBody>
          <a:bodyPr wrap="none">
            <a:spAutoFit/>
          </a:bodyPr>
          <a:lstStyle/>
          <a:p>
            <a:pPr>
              <a:defRPr sz="2200" b="1"/>
            </a:pPr>
            <a:r>
              <a:rPr sz="1650" dirty="0">
                <a:solidFill>
                  <a:schemeClr val="bg1"/>
                </a:solidFill>
              </a:rPr>
              <a:t>→</a:t>
            </a:r>
          </a:p>
        </p:txBody>
      </p:sp>
      <p:sp>
        <p:nvSpPr>
          <p:cNvPr id="6" name="Rounded Rectangle 5"/>
          <p:cNvSpPr/>
          <p:nvPr/>
        </p:nvSpPr>
        <p:spPr>
          <a:xfrm>
            <a:off x="1988820" y="1234440"/>
            <a:ext cx="1371600" cy="548640"/>
          </a:xfrm>
          <a:prstGeom prst="roundRect">
            <a:avLst/>
          </a:prstGeom>
          <a:solidFill>
            <a:srgbClr val="F0F0F0"/>
          </a:solidFill>
          <a:ln>
            <a:solidFill>
              <a:srgbClr val="A0A0A0"/>
            </a:solidFill>
          </a:ln>
          <a:scene3d>
            <a:camera prst="orthographicFront"/>
            <a:lightRig rig="threePt" dir="t"/>
          </a:scene3d>
          <a:sp3d extrusionH="127000">
            <a:bevelT w="127000"/>
            <a:bevelB w="127000"/>
          </a:sp3d>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pPr>
            <a:r>
              <a:rPr sz="1350" dirty="0">
                <a:solidFill>
                  <a:schemeClr val="tx1"/>
                </a:solidFill>
              </a:rPr>
              <a:t>Site Visits</a:t>
            </a:r>
          </a:p>
        </p:txBody>
      </p:sp>
      <p:sp>
        <p:nvSpPr>
          <p:cNvPr id="7" name="TextBox 6"/>
          <p:cNvSpPr txBox="1"/>
          <p:nvPr/>
        </p:nvSpPr>
        <p:spPr>
          <a:xfrm>
            <a:off x="3316594" y="1335635"/>
            <a:ext cx="396262" cy="346249"/>
          </a:xfrm>
          <a:prstGeom prst="rect">
            <a:avLst/>
          </a:prstGeom>
          <a:noFill/>
        </p:spPr>
        <p:txBody>
          <a:bodyPr wrap="none">
            <a:spAutoFit/>
          </a:bodyPr>
          <a:lstStyle/>
          <a:p>
            <a:pPr>
              <a:defRPr sz="2200" b="1"/>
            </a:pPr>
            <a:r>
              <a:rPr sz="1650" dirty="0">
                <a:solidFill>
                  <a:schemeClr val="bg1"/>
                </a:solidFill>
              </a:rPr>
              <a:t>→</a:t>
            </a:r>
          </a:p>
        </p:txBody>
      </p:sp>
      <p:sp>
        <p:nvSpPr>
          <p:cNvPr id="8" name="Rounded Rectangle 7"/>
          <p:cNvSpPr/>
          <p:nvPr/>
        </p:nvSpPr>
        <p:spPr>
          <a:xfrm>
            <a:off x="3634740" y="1234440"/>
            <a:ext cx="1371600" cy="548640"/>
          </a:xfrm>
          <a:prstGeom prst="roundRect">
            <a:avLst/>
          </a:prstGeom>
          <a:solidFill>
            <a:srgbClr val="F0F0F0"/>
          </a:solidFill>
          <a:ln>
            <a:solidFill>
              <a:srgbClr val="A0A0A0"/>
            </a:solidFill>
          </a:ln>
          <a:scene3d>
            <a:camera prst="orthographicFront"/>
            <a:lightRig rig="threePt" dir="t"/>
          </a:scene3d>
          <a:sp3d extrusionH="127000">
            <a:bevelT w="127000"/>
            <a:bevelB w="127000"/>
          </a:sp3d>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pPr>
            <a:r>
              <a:rPr sz="1350" dirty="0">
                <a:solidFill>
                  <a:schemeClr val="tx1"/>
                </a:solidFill>
              </a:rPr>
              <a:t>Document Review</a:t>
            </a:r>
          </a:p>
        </p:txBody>
      </p:sp>
      <p:sp>
        <p:nvSpPr>
          <p:cNvPr id="9" name="TextBox 8"/>
          <p:cNvSpPr txBox="1"/>
          <p:nvPr/>
        </p:nvSpPr>
        <p:spPr>
          <a:xfrm>
            <a:off x="4962514" y="1315455"/>
            <a:ext cx="396262" cy="346249"/>
          </a:xfrm>
          <a:prstGeom prst="rect">
            <a:avLst/>
          </a:prstGeom>
          <a:noFill/>
        </p:spPr>
        <p:txBody>
          <a:bodyPr wrap="none">
            <a:spAutoFit/>
          </a:bodyPr>
          <a:lstStyle/>
          <a:p>
            <a:pPr>
              <a:defRPr sz="2200" b="1"/>
            </a:pPr>
            <a:r>
              <a:rPr sz="1650" dirty="0">
                <a:solidFill>
                  <a:schemeClr val="bg1"/>
                </a:solidFill>
              </a:rPr>
              <a:t>→</a:t>
            </a:r>
          </a:p>
        </p:txBody>
      </p:sp>
      <p:sp>
        <p:nvSpPr>
          <p:cNvPr id="10" name="Rounded Rectangle 9"/>
          <p:cNvSpPr/>
          <p:nvPr/>
        </p:nvSpPr>
        <p:spPr>
          <a:xfrm>
            <a:off x="5280660" y="1234440"/>
            <a:ext cx="1371600" cy="548640"/>
          </a:xfrm>
          <a:prstGeom prst="roundRect">
            <a:avLst/>
          </a:prstGeom>
          <a:solidFill>
            <a:srgbClr val="F0F0F0"/>
          </a:solidFill>
          <a:ln>
            <a:solidFill>
              <a:srgbClr val="A0A0A0"/>
            </a:solidFill>
          </a:ln>
          <a:scene3d>
            <a:camera prst="orthographicFront"/>
            <a:lightRig rig="threePt" dir="t"/>
          </a:scene3d>
          <a:sp3d extrusionH="127000">
            <a:bevelT w="127000"/>
            <a:bevelB w="127000"/>
          </a:sp3d>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pPr>
            <a:r>
              <a:rPr sz="1350" dirty="0">
                <a:solidFill>
                  <a:schemeClr val="tx1"/>
                </a:solidFill>
              </a:rPr>
              <a:t>Assessment</a:t>
            </a:r>
          </a:p>
        </p:txBody>
      </p:sp>
      <p:sp>
        <p:nvSpPr>
          <p:cNvPr id="11" name="TextBox 10"/>
          <p:cNvSpPr txBox="1"/>
          <p:nvPr/>
        </p:nvSpPr>
        <p:spPr>
          <a:xfrm>
            <a:off x="6591289" y="1335634"/>
            <a:ext cx="396262" cy="346249"/>
          </a:xfrm>
          <a:prstGeom prst="rect">
            <a:avLst/>
          </a:prstGeom>
          <a:noFill/>
        </p:spPr>
        <p:txBody>
          <a:bodyPr wrap="none">
            <a:spAutoFit/>
          </a:bodyPr>
          <a:lstStyle/>
          <a:p>
            <a:pPr>
              <a:defRPr sz="2200" b="1"/>
            </a:pPr>
            <a:r>
              <a:rPr sz="1650" dirty="0">
                <a:solidFill>
                  <a:schemeClr val="bg1"/>
                </a:solidFill>
              </a:rPr>
              <a:t>→</a:t>
            </a:r>
          </a:p>
        </p:txBody>
      </p:sp>
      <p:sp>
        <p:nvSpPr>
          <p:cNvPr id="12" name="Rounded Rectangle 11"/>
          <p:cNvSpPr/>
          <p:nvPr/>
        </p:nvSpPr>
        <p:spPr>
          <a:xfrm>
            <a:off x="6926580" y="1234440"/>
            <a:ext cx="1874520" cy="548640"/>
          </a:xfrm>
          <a:prstGeom prst="roundRect">
            <a:avLst/>
          </a:prstGeom>
          <a:solidFill>
            <a:srgbClr val="F0F0F0"/>
          </a:solidFill>
          <a:ln>
            <a:solidFill>
              <a:srgbClr val="A0A0A0"/>
            </a:solidFill>
          </a:ln>
          <a:scene3d>
            <a:camera prst="orthographicFront"/>
            <a:lightRig rig="threePt" dir="t"/>
          </a:scene3d>
          <a:sp3d extrusionH="127000">
            <a:bevelT w="127000"/>
            <a:bevelB w="127000"/>
          </a:sp3d>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pPr>
            <a:r>
              <a:rPr sz="1350" dirty="0">
                <a:solidFill>
                  <a:schemeClr val="tx1"/>
                </a:solidFill>
              </a:rPr>
              <a:t>Recommendations</a:t>
            </a:r>
          </a:p>
        </p:txBody>
      </p:sp>
      <p:sp>
        <p:nvSpPr>
          <p:cNvPr id="13" name="Rounded Rectangle 12"/>
          <p:cNvSpPr/>
          <p:nvPr/>
        </p:nvSpPr>
        <p:spPr>
          <a:xfrm>
            <a:off x="480060" y="2194560"/>
            <a:ext cx="3771900" cy="1920240"/>
          </a:xfrm>
          <a:prstGeom prst="roundRect">
            <a:avLst/>
          </a:prstGeom>
          <a:solidFill>
            <a:srgbClr val="F0F0F0"/>
          </a:solidFill>
          <a:ln>
            <a:solidFill>
              <a:srgbClr val="A0A0A0"/>
            </a:solidFill>
          </a:ln>
          <a:scene3d>
            <a:camera prst="orthographicFront"/>
            <a:lightRig rig="threePt" dir="t"/>
          </a:scene3d>
          <a:sp3d extrusionH="254000" contourW="38100">
            <a:bevelT w="190500" h="63500"/>
            <a:bevelB w="190500" h="63500"/>
          </a:sp3d>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pPr>
            <a:r>
              <a:rPr sz="1650" dirty="0">
                <a:solidFill>
                  <a:schemeClr val="tx1"/>
                </a:solidFill>
              </a:rPr>
              <a:t>Evidence Sources</a:t>
            </a:r>
          </a:p>
          <a:p>
            <a:pPr lvl="1"/>
            <a:r>
              <a:rPr sz="1350" dirty="0">
                <a:solidFill>
                  <a:schemeClr val="tx1"/>
                </a:solidFill>
              </a:rPr>
              <a:t>• Structured HB questionnaire</a:t>
            </a:r>
          </a:p>
          <a:p>
            <a:pPr lvl="1"/>
            <a:r>
              <a:rPr sz="1350" dirty="0">
                <a:solidFill>
                  <a:schemeClr val="tx1"/>
                </a:solidFill>
              </a:rPr>
              <a:t>• </a:t>
            </a:r>
            <a:r>
              <a:rPr sz="1350" dirty="0" err="1">
                <a:solidFill>
                  <a:schemeClr val="tx1"/>
                </a:solidFill>
              </a:rPr>
              <a:t>Rotas</a:t>
            </a:r>
            <a:r>
              <a:rPr sz="1350" dirty="0">
                <a:solidFill>
                  <a:schemeClr val="tx1"/>
                </a:solidFill>
              </a:rPr>
              <a:t> and staffing establishments</a:t>
            </a:r>
          </a:p>
          <a:p>
            <a:pPr lvl="1"/>
            <a:r>
              <a:rPr sz="1350" dirty="0">
                <a:solidFill>
                  <a:schemeClr val="tx1"/>
                </a:solidFill>
              </a:rPr>
              <a:t>• Organograms and quality manuals</a:t>
            </a:r>
          </a:p>
          <a:p>
            <a:pPr lvl="1"/>
            <a:r>
              <a:rPr sz="1350" dirty="0">
                <a:solidFill>
                  <a:schemeClr val="tx1"/>
                </a:solidFill>
              </a:rPr>
              <a:t>• Blood compliance reports</a:t>
            </a:r>
          </a:p>
          <a:p>
            <a:pPr lvl="1"/>
            <a:r>
              <a:rPr sz="1350" dirty="0">
                <a:solidFill>
                  <a:schemeClr val="tx1"/>
                </a:solidFill>
              </a:rPr>
              <a:t>• Risk registers where available</a:t>
            </a:r>
          </a:p>
        </p:txBody>
      </p:sp>
      <p:sp>
        <p:nvSpPr>
          <p:cNvPr id="14" name="Rounded Rectangle 13"/>
          <p:cNvSpPr/>
          <p:nvPr/>
        </p:nvSpPr>
        <p:spPr>
          <a:xfrm>
            <a:off x="4594860" y="2194560"/>
            <a:ext cx="3909060" cy="1920240"/>
          </a:xfrm>
          <a:prstGeom prst="roundRect">
            <a:avLst/>
          </a:prstGeom>
          <a:solidFill>
            <a:srgbClr val="F0F0F0"/>
          </a:solidFill>
          <a:ln>
            <a:solidFill>
              <a:srgbClr val="A0A0A0"/>
            </a:solidFill>
          </a:ln>
          <a:scene3d>
            <a:camera prst="orthographicFront"/>
            <a:lightRig rig="threePt" dir="t"/>
          </a:scene3d>
          <a:sp3d extrusionH="254000" contourW="38100">
            <a:bevelT w="190500" h="63500"/>
            <a:bevelB w="190500" h="63500"/>
          </a:sp3d>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pPr>
            <a:r>
              <a:rPr sz="1650" dirty="0">
                <a:solidFill>
                  <a:schemeClr val="tx1"/>
                </a:solidFill>
              </a:rPr>
              <a:t>Assessment Principles</a:t>
            </a:r>
          </a:p>
          <a:p>
            <a:pPr lvl="1"/>
            <a:r>
              <a:rPr sz="1350" dirty="0">
                <a:solidFill>
                  <a:schemeClr val="tx1"/>
                </a:solidFill>
              </a:rPr>
              <a:t>• Protected senior capacity</a:t>
            </a:r>
          </a:p>
          <a:p>
            <a:pPr lvl="1"/>
            <a:r>
              <a:rPr sz="1350" dirty="0">
                <a:solidFill>
                  <a:schemeClr val="tx1"/>
                </a:solidFill>
              </a:rPr>
              <a:t>• Training &amp; supervision</a:t>
            </a:r>
          </a:p>
          <a:p>
            <a:pPr lvl="1"/>
            <a:r>
              <a:rPr sz="1350" dirty="0">
                <a:solidFill>
                  <a:schemeClr val="tx1"/>
                </a:solidFill>
              </a:rPr>
              <a:t>• Quality Management</a:t>
            </a:r>
          </a:p>
          <a:p>
            <a:pPr lvl="1"/>
            <a:r>
              <a:rPr sz="1350" dirty="0">
                <a:solidFill>
                  <a:schemeClr val="tx1"/>
                </a:solidFill>
              </a:rPr>
              <a:t>• Haemovigilance</a:t>
            </a:r>
          </a:p>
          <a:p>
            <a:pPr lvl="1"/>
            <a:r>
              <a:rPr sz="1350" dirty="0">
                <a:solidFill>
                  <a:schemeClr val="tx1"/>
                </a:solidFill>
              </a:rPr>
              <a:t>• Digital/LIMS</a:t>
            </a:r>
          </a:p>
          <a:p>
            <a:pPr lvl="1"/>
            <a:r>
              <a:rPr sz="1350" dirty="0">
                <a:solidFill>
                  <a:schemeClr val="tx1"/>
                </a:solidFill>
              </a:rPr>
              <a:t>• OOH resilience</a:t>
            </a:r>
          </a:p>
        </p:txBody>
      </p:sp>
      <p:sp>
        <p:nvSpPr>
          <p:cNvPr id="15" name="TextBox 14">
            <a:extLst>
              <a:ext uri="{FF2B5EF4-FFF2-40B4-BE49-F238E27FC236}">
                <a16:creationId xmlns:a16="http://schemas.microsoft.com/office/drawing/2014/main" id="{E28B57FC-17E8-38AF-3E3A-A1AE4C58D9C5}"/>
              </a:ext>
            </a:extLst>
          </p:cNvPr>
          <p:cNvSpPr txBox="1"/>
          <p:nvPr/>
        </p:nvSpPr>
        <p:spPr>
          <a:xfrm>
            <a:off x="1472391" y="4416823"/>
            <a:ext cx="6244937" cy="461665"/>
          </a:xfrm>
          <a:prstGeom prst="rect">
            <a:avLst/>
          </a:prstGeom>
          <a:solidFill>
            <a:schemeClr val="bg1"/>
          </a:solidFill>
          <a:scene3d>
            <a:camera prst="orthographicFront"/>
            <a:lightRig rig="threePt" dir="t"/>
          </a:scene3d>
          <a:sp3d extrusionH="203200" contourW="44450">
            <a:bevelT w="254000" h="152400"/>
            <a:bevelB w="254000" h="152400"/>
          </a:sp3d>
        </p:spPr>
        <p:txBody>
          <a:bodyPr wrap="square" rtlCol="0">
            <a:spAutoFit/>
          </a:bodyPr>
          <a:lstStyle/>
          <a:p>
            <a:r>
              <a:rPr lang="en-US" dirty="0"/>
              <a:t>            </a:t>
            </a:r>
            <a:r>
              <a:rPr lang="en-US" sz="2400" dirty="0">
                <a:solidFill>
                  <a:srgbClr val="7030A0"/>
                </a:solidFill>
              </a:rPr>
              <a:t>Building a picture of the overall service</a:t>
            </a:r>
            <a:endParaRPr lang="en-GB" sz="2400" dirty="0">
              <a:solidFill>
                <a:srgbClr val="7030A0"/>
              </a:solidFill>
            </a:endParaRPr>
          </a:p>
        </p:txBody>
      </p:sp>
      <p:sp>
        <p:nvSpPr>
          <p:cNvPr id="16" name="Shape 1">
            <a:extLst>
              <a:ext uri="{FF2B5EF4-FFF2-40B4-BE49-F238E27FC236}">
                <a16:creationId xmlns:a16="http://schemas.microsoft.com/office/drawing/2014/main" id="{5ACCA75C-D117-547B-8484-5521CE336501}"/>
              </a:ext>
            </a:extLst>
          </p:cNvPr>
          <p:cNvSpPr/>
          <p:nvPr/>
        </p:nvSpPr>
        <p:spPr>
          <a:xfrm>
            <a:off x="58782" y="16890"/>
            <a:ext cx="50945" cy="499094"/>
          </a:xfrm>
          <a:prstGeom prst="rect">
            <a:avLst/>
          </a:prstGeom>
          <a:solidFill>
            <a:srgbClr val="C8102E"/>
          </a:solidFill>
          <a:ln w="12700">
            <a:solidFill>
              <a:srgbClr val="C8102E"/>
            </a:solidFill>
            <a:prstDash val="solid"/>
          </a:ln>
        </p:spPr>
        <p:txBody>
          <a:bodyPr/>
          <a:lstStyle/>
          <a:p>
            <a:endParaRPr lang="en-GB"/>
          </a:p>
        </p:txBody>
      </p:sp>
      <p:sp>
        <p:nvSpPr>
          <p:cNvPr id="17" name="Shape 1">
            <a:extLst>
              <a:ext uri="{FF2B5EF4-FFF2-40B4-BE49-F238E27FC236}">
                <a16:creationId xmlns:a16="http://schemas.microsoft.com/office/drawing/2014/main" id="{5A6886B7-D111-31D2-32EE-B45B93500A71}"/>
              </a:ext>
            </a:extLst>
          </p:cNvPr>
          <p:cNvSpPr/>
          <p:nvPr/>
        </p:nvSpPr>
        <p:spPr>
          <a:xfrm>
            <a:off x="0" y="1"/>
            <a:ext cx="109728" cy="515984"/>
          </a:xfrm>
          <a:prstGeom prst="rect">
            <a:avLst/>
          </a:prstGeom>
          <a:solidFill>
            <a:srgbClr val="C8102E"/>
          </a:solidFill>
          <a:ln w="12700">
            <a:solidFill>
              <a:srgbClr val="C8102E"/>
            </a:solidFill>
            <a:prstDash val="solid"/>
          </a:ln>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107" y="102870"/>
            <a:ext cx="8318188" cy="830997"/>
          </a:xfrm>
          <a:prstGeom prst="rect">
            <a:avLst/>
          </a:prstGeom>
          <a:noFill/>
        </p:spPr>
        <p:txBody>
          <a:bodyPr wrap="square">
            <a:spAutoFit/>
          </a:bodyPr>
          <a:lstStyle/>
          <a:p>
            <a:pPr>
              <a:defRPr sz="2400" b="1">
                <a:solidFill>
                  <a:srgbClr val="122A33"/>
                </a:solidFill>
              </a:defRPr>
            </a:pPr>
            <a:r>
              <a:rPr dirty="0"/>
              <a:t>Protected Senior Capacity Displaced by Routine Operational Work</a:t>
            </a:r>
            <a:r>
              <a:rPr lang="en-US" dirty="0"/>
              <a:t>- </a:t>
            </a:r>
            <a:r>
              <a:rPr lang="en-US" i="1" dirty="0"/>
              <a:t>Example Rota</a:t>
            </a:r>
            <a:endParaRPr i="1" dirty="0"/>
          </a:p>
        </p:txBody>
      </p:sp>
      <p:graphicFrame>
        <p:nvGraphicFramePr>
          <p:cNvPr id="3" name="Table 2"/>
          <p:cNvGraphicFramePr>
            <a:graphicFrameLocks noGrp="1"/>
          </p:cNvGraphicFramePr>
          <p:nvPr>
            <p:extLst>
              <p:ext uri="{D42A27DB-BD31-4B8C-83A1-F6EECF244321}">
                <p14:modId xmlns:p14="http://schemas.microsoft.com/office/powerpoint/2010/main" val="3199803293"/>
              </p:ext>
            </p:extLst>
          </p:nvPr>
        </p:nvGraphicFramePr>
        <p:xfrm>
          <a:off x="176107" y="1072614"/>
          <a:ext cx="8705003" cy="3679675"/>
        </p:xfrm>
        <a:graphic>
          <a:graphicData uri="http://schemas.openxmlformats.org/drawingml/2006/table">
            <a:tbl>
              <a:tblPr firstRow="1" bandRow="1">
                <a:tableStyleId>{5C22544A-7EE6-4342-B048-85BDC9FD1C3A}</a:tableStyleId>
              </a:tblPr>
              <a:tblGrid>
                <a:gridCol w="1709843">
                  <a:extLst>
                    <a:ext uri="{9D8B030D-6E8A-4147-A177-3AD203B41FA5}">
                      <a16:colId xmlns:a16="http://schemas.microsoft.com/office/drawing/2014/main" val="20000"/>
                    </a:ext>
                  </a:extLst>
                </a:gridCol>
                <a:gridCol w="699516">
                  <a:extLst>
                    <a:ext uri="{9D8B030D-6E8A-4147-A177-3AD203B41FA5}">
                      <a16:colId xmlns:a16="http://schemas.microsoft.com/office/drawing/2014/main" val="20001"/>
                    </a:ext>
                  </a:extLst>
                </a:gridCol>
                <a:gridCol w="699516">
                  <a:extLst>
                    <a:ext uri="{9D8B030D-6E8A-4147-A177-3AD203B41FA5}">
                      <a16:colId xmlns:a16="http://schemas.microsoft.com/office/drawing/2014/main" val="20002"/>
                    </a:ext>
                  </a:extLst>
                </a:gridCol>
                <a:gridCol w="699516">
                  <a:extLst>
                    <a:ext uri="{9D8B030D-6E8A-4147-A177-3AD203B41FA5}">
                      <a16:colId xmlns:a16="http://schemas.microsoft.com/office/drawing/2014/main" val="20003"/>
                    </a:ext>
                  </a:extLst>
                </a:gridCol>
                <a:gridCol w="699516">
                  <a:extLst>
                    <a:ext uri="{9D8B030D-6E8A-4147-A177-3AD203B41FA5}">
                      <a16:colId xmlns:a16="http://schemas.microsoft.com/office/drawing/2014/main" val="20004"/>
                    </a:ext>
                  </a:extLst>
                </a:gridCol>
                <a:gridCol w="699516">
                  <a:extLst>
                    <a:ext uri="{9D8B030D-6E8A-4147-A177-3AD203B41FA5}">
                      <a16:colId xmlns:a16="http://schemas.microsoft.com/office/drawing/2014/main" val="20005"/>
                    </a:ext>
                  </a:extLst>
                </a:gridCol>
                <a:gridCol w="699516">
                  <a:extLst>
                    <a:ext uri="{9D8B030D-6E8A-4147-A177-3AD203B41FA5}">
                      <a16:colId xmlns:a16="http://schemas.microsoft.com/office/drawing/2014/main" val="20006"/>
                    </a:ext>
                  </a:extLst>
                </a:gridCol>
                <a:gridCol w="699516">
                  <a:extLst>
                    <a:ext uri="{9D8B030D-6E8A-4147-A177-3AD203B41FA5}">
                      <a16:colId xmlns:a16="http://schemas.microsoft.com/office/drawing/2014/main" val="20007"/>
                    </a:ext>
                  </a:extLst>
                </a:gridCol>
                <a:gridCol w="699516">
                  <a:extLst>
                    <a:ext uri="{9D8B030D-6E8A-4147-A177-3AD203B41FA5}">
                      <a16:colId xmlns:a16="http://schemas.microsoft.com/office/drawing/2014/main" val="20008"/>
                    </a:ext>
                  </a:extLst>
                </a:gridCol>
                <a:gridCol w="699516">
                  <a:extLst>
                    <a:ext uri="{9D8B030D-6E8A-4147-A177-3AD203B41FA5}">
                      <a16:colId xmlns:a16="http://schemas.microsoft.com/office/drawing/2014/main" val="20009"/>
                    </a:ext>
                  </a:extLst>
                </a:gridCol>
                <a:gridCol w="699516">
                  <a:extLst>
                    <a:ext uri="{9D8B030D-6E8A-4147-A177-3AD203B41FA5}">
                      <a16:colId xmlns:a16="http://schemas.microsoft.com/office/drawing/2014/main" val="20010"/>
                    </a:ext>
                  </a:extLst>
                </a:gridCol>
              </a:tblGrid>
              <a:tr h="419452">
                <a:tc>
                  <a:txBody>
                    <a:bodyPr/>
                    <a:lstStyle/>
                    <a:p>
                      <a:pPr>
                        <a:defRPr sz="1100" b="1">
                          <a:solidFill>
                            <a:srgbClr val="FFFFFF"/>
                          </a:solidFill>
                        </a:defRPr>
                      </a:pPr>
                      <a:r>
                        <a:rPr sz="1200" dirty="0"/>
                        <a:t>Role</a:t>
                      </a:r>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gridSpan="2">
                  <a:txBody>
                    <a:bodyPr/>
                    <a:lstStyle/>
                    <a:p>
                      <a:pPr algn="ctr">
                        <a:defRPr sz="1100" b="1">
                          <a:solidFill>
                            <a:srgbClr val="FFFFFF"/>
                          </a:solidFill>
                        </a:defRPr>
                      </a:pPr>
                      <a:r>
                        <a:rPr sz="1600" dirty="0"/>
                        <a:t>Mon</a:t>
                      </a:r>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hMerge="1">
                  <a:txBody>
                    <a:bodyPr/>
                    <a:lstStyle/>
                    <a:p>
                      <a:endParaRPr dirty="0"/>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gridSpan="2">
                  <a:txBody>
                    <a:bodyPr/>
                    <a:lstStyle/>
                    <a:p>
                      <a:pPr algn="ctr">
                        <a:defRPr sz="1100" b="1">
                          <a:solidFill>
                            <a:srgbClr val="FFFFFF"/>
                          </a:solidFill>
                        </a:defRPr>
                      </a:pPr>
                      <a:r>
                        <a:rPr sz="1600" dirty="0"/>
                        <a:t>Tue</a:t>
                      </a:r>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hMerge="1">
                  <a:txBody>
                    <a:bodyPr/>
                    <a:lstStyle/>
                    <a:p>
                      <a:endParaRPr dirty="0"/>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gridSpan="2">
                  <a:txBody>
                    <a:bodyPr/>
                    <a:lstStyle/>
                    <a:p>
                      <a:pPr algn="ctr">
                        <a:defRPr sz="1100" b="1">
                          <a:solidFill>
                            <a:srgbClr val="FFFFFF"/>
                          </a:solidFill>
                        </a:defRPr>
                      </a:pPr>
                      <a:r>
                        <a:rPr sz="1600" dirty="0"/>
                        <a:t>Wed</a:t>
                      </a:r>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hMerge="1">
                  <a:txBody>
                    <a:bodyPr/>
                    <a:lstStyle/>
                    <a:p>
                      <a:endParaRPr dirty="0"/>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gridSpan="2">
                  <a:txBody>
                    <a:bodyPr/>
                    <a:lstStyle/>
                    <a:p>
                      <a:pPr algn="ctr">
                        <a:defRPr sz="1100" b="1">
                          <a:solidFill>
                            <a:srgbClr val="FFFFFF"/>
                          </a:solidFill>
                        </a:defRPr>
                      </a:pPr>
                      <a:r>
                        <a:rPr sz="1600" dirty="0"/>
                        <a:t>Thu</a:t>
                      </a:r>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hMerge="1">
                  <a:txBody>
                    <a:bodyPr/>
                    <a:lstStyle/>
                    <a:p>
                      <a:endParaRPr dirty="0"/>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gridSpan="2">
                  <a:txBody>
                    <a:bodyPr/>
                    <a:lstStyle/>
                    <a:p>
                      <a:pPr algn="ctr">
                        <a:defRPr sz="1100" b="1">
                          <a:solidFill>
                            <a:srgbClr val="FFFFFF"/>
                          </a:solidFill>
                        </a:defRPr>
                      </a:pPr>
                      <a:r>
                        <a:rPr sz="1600" dirty="0"/>
                        <a:t>Fri</a:t>
                      </a:r>
                    </a:p>
                  </a:txBody>
                  <a:tcPr marL="68580" marR="68580" marT="34290" marB="34290">
                    <a:lnB w="12700" cap="flat" cmpd="sng" algn="ctr">
                      <a:solidFill>
                        <a:schemeClr val="tx1"/>
                      </a:solidFill>
                      <a:prstDash val="solid"/>
                      <a:round/>
                      <a:headEnd type="none" w="med" len="med"/>
                      <a:tailEnd type="none" w="med" len="med"/>
                    </a:lnB>
                    <a:solidFill>
                      <a:srgbClr val="122A33"/>
                    </a:solidFill>
                  </a:tcPr>
                </a:tc>
                <a:tc hMerge="1">
                  <a:txBody>
                    <a:bodyPr/>
                    <a:lstStyle/>
                    <a:p>
                      <a:endParaRPr dirty="0"/>
                    </a:p>
                  </a:txBody>
                  <a:tcPr marL="68580" marR="68580" marT="34290" marB="34290">
                    <a:lnB w="12700" cap="flat" cmpd="sng" algn="ctr">
                      <a:solidFill>
                        <a:schemeClr val="tx1"/>
                      </a:solidFill>
                      <a:prstDash val="solid"/>
                      <a:round/>
                      <a:headEnd type="none" w="med" len="med"/>
                      <a:tailEnd type="none" w="med" len="med"/>
                    </a:lnB>
                    <a:solidFill>
                      <a:srgbClr val="122A33"/>
                    </a:solidFill>
                  </a:tcPr>
                </a:tc>
                <a:extLst>
                  <a:ext uri="{0D108BD9-81ED-4DB2-BD59-A6C34878D82A}">
                    <a16:rowId xmlns:a16="http://schemas.microsoft.com/office/drawing/2014/main" val="10000"/>
                  </a:ext>
                </a:extLst>
              </a:tr>
              <a:tr h="384137">
                <a:tc>
                  <a:txBody>
                    <a:bodyPr/>
                    <a:lstStyle/>
                    <a:p>
                      <a:pPr>
                        <a:defRPr sz="1100" b="1">
                          <a:solidFill>
                            <a:srgbClr val="FFFFFF"/>
                          </a:solidFill>
                        </a:defRPr>
                      </a:pP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AM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PM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AM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PM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AM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PM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AM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PM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AM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tc>
                  <a:txBody>
                    <a:bodyPr/>
                    <a:lstStyle/>
                    <a:p>
                      <a:pPr algn="ctr">
                        <a:defRPr sz="1100" b="1">
                          <a:solidFill>
                            <a:srgbClr val="FFFFFF"/>
                          </a:solidFill>
                        </a:defRPr>
                      </a:pPr>
                      <a:r>
                        <a:rPr lang="en-US" sz="1200" dirty="0"/>
                        <a:t>PM</a:t>
                      </a:r>
                      <a:endParaRPr sz="1200" dirty="0"/>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A33"/>
                    </a:solidFill>
                  </a:tcPr>
                </a:tc>
                <a:extLst>
                  <a:ext uri="{0D108BD9-81ED-4DB2-BD59-A6C34878D82A}">
                    <a16:rowId xmlns:a16="http://schemas.microsoft.com/office/drawing/2014/main" val="2641689661"/>
                  </a:ext>
                </a:extLst>
              </a:tr>
              <a:tr h="384137">
                <a:tc>
                  <a:txBody>
                    <a:bodyPr/>
                    <a:lstStyle/>
                    <a:p>
                      <a:pPr>
                        <a:defRPr sz="1000"/>
                      </a:pPr>
                      <a:r>
                        <a:rPr sz="1400" dirty="0"/>
                        <a:t>Senior BMS</a:t>
                      </a:r>
                      <a:r>
                        <a:rPr lang="en-US" sz="1400" dirty="0"/>
                        <a:t> A</a:t>
                      </a:r>
                      <a:endParaRPr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defRPr sz="1000"/>
                      </a:pPr>
                      <a:r>
                        <a:rPr lang="en-US" sz="1200" dirty="0"/>
                        <a:t>Night</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defRPr sz="1000"/>
                      </a:pPr>
                      <a:r>
                        <a:rPr lang="en-US" sz="1200" dirty="0"/>
                        <a:t>Night</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4176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Senior BMS B</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defRPr sz="1000"/>
                      </a:pPr>
                      <a:r>
                        <a:rPr lang="en-US" sz="1200" dirty="0"/>
                        <a:t>Night</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defRPr sz="1000"/>
                      </a:pPr>
                      <a:r>
                        <a:rPr lang="en-US" sz="1200" dirty="0"/>
                        <a:t>Night</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208941371"/>
                  </a:ext>
                </a:extLst>
              </a:tr>
              <a:tr h="417636">
                <a:tc>
                  <a:txBody>
                    <a:bodyPr/>
                    <a:lstStyle/>
                    <a:p>
                      <a:pPr>
                        <a:defRPr sz="1000"/>
                      </a:pPr>
                      <a:r>
                        <a:rPr lang="en-US" sz="1400" dirty="0"/>
                        <a:t>QMS Role</a:t>
                      </a:r>
                      <a:endParaRPr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a:defRPr sz="1000"/>
                      </a:pPr>
                      <a:r>
                        <a:rPr lang="en-US" sz="1200" dirty="0"/>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lang="en-US" sz="1200" dirty="0"/>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defRPr sz="1000"/>
                      </a:pPr>
                      <a:r>
                        <a:rPr lang="en-US" sz="1200" dirty="0"/>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2087391258"/>
                  </a:ext>
                </a:extLst>
              </a:tr>
              <a:tr h="384137">
                <a:tc>
                  <a:txBody>
                    <a:bodyPr/>
                    <a:lstStyle/>
                    <a:p>
                      <a:pPr>
                        <a:defRPr sz="1000"/>
                      </a:pPr>
                      <a:r>
                        <a:rPr sz="1400" dirty="0"/>
                        <a:t>Crossmatch</a:t>
                      </a:r>
                      <a:r>
                        <a:rPr lang="en-US" sz="1400" dirty="0"/>
                        <a:t> BMS</a:t>
                      </a:r>
                      <a:endParaRPr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defRPr sz="1000"/>
                      </a:pPr>
                      <a:r>
                        <a:rPr lang="en-US" sz="1200" dirty="0"/>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2"/>
                  </a:ext>
                </a:extLst>
              </a:tr>
              <a:tr h="384137">
                <a:tc>
                  <a:txBody>
                    <a:bodyPr/>
                    <a:lstStyle/>
                    <a:p>
                      <a:pPr>
                        <a:defRPr sz="1000"/>
                      </a:pPr>
                      <a:r>
                        <a:rPr sz="1400" dirty="0"/>
                        <a:t>Grouping/</a:t>
                      </a:r>
                      <a:r>
                        <a:rPr lang="en-US" sz="1400" dirty="0"/>
                        <a:t>Serology BMS</a:t>
                      </a:r>
                      <a:endParaRPr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defRPr sz="1000"/>
                      </a:pPr>
                      <a:r>
                        <a:rPr lang="en-US" sz="1200" dirty="0"/>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covered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3"/>
                  </a:ext>
                </a:extLst>
              </a:tr>
              <a:tr h="384137">
                <a:tc>
                  <a:txBody>
                    <a:bodyPr/>
                    <a:lstStyle/>
                    <a:p>
                      <a:pPr>
                        <a:defRPr sz="1000"/>
                      </a:pPr>
                      <a:r>
                        <a:rPr sz="1400" dirty="0"/>
                        <a:t>Reception</a:t>
                      </a:r>
                      <a:r>
                        <a:rPr lang="en-US" sz="1400" dirty="0"/>
                        <a:t>, Traceability, Stocks</a:t>
                      </a:r>
                      <a:endParaRPr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a:defRPr sz="1000"/>
                      </a:pPr>
                      <a:r>
                        <a:rPr lang="en-US" sz="1200" dirty="0"/>
                        <a:t> 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lang="en-US" sz="1200" dirty="0"/>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lang="en-US" sz="1200" dirty="0"/>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covered</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defRPr sz="1000"/>
                      </a:pPr>
                      <a:r>
                        <a:rPr lang="en-US" sz="1200" dirty="0"/>
                        <a:t>off</a:t>
                      </a:r>
                      <a:endParaRPr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5"/>
                  </a:ext>
                </a:extLst>
              </a:tr>
              <a:tr h="243151">
                <a:tc>
                  <a:txBody>
                    <a:bodyPr/>
                    <a:lstStyle/>
                    <a:p>
                      <a:pPr>
                        <a:defRPr sz="1000"/>
                      </a:pPr>
                      <a:r>
                        <a:rPr lang="en-US" sz="1200" dirty="0"/>
                        <a:t>Staff in training- </a:t>
                      </a:r>
                      <a:r>
                        <a:rPr lang="en-US" sz="1200" dirty="0">
                          <a:solidFill>
                            <a:srgbClr val="C00000"/>
                          </a:solidFill>
                        </a:rPr>
                        <a:t>pressure</a:t>
                      </a:r>
                      <a:endParaRPr sz="12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r>
                        <a:rPr lang="en-US" sz="1400" dirty="0">
                          <a:solidFill>
                            <a:srgbClr val="C00000"/>
                          </a:solidFill>
                        </a:rPr>
                        <a:t> 1</a:t>
                      </a: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r>
                        <a:rPr lang="en-US" sz="1400" dirty="0">
                          <a:solidFill>
                            <a:srgbClr val="C00000"/>
                          </a:solidFill>
                        </a:rPr>
                        <a:t>1</a:t>
                      </a: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r>
                        <a:rPr lang="en-US" sz="1400" dirty="0">
                          <a:solidFill>
                            <a:srgbClr val="C00000"/>
                          </a:solidFill>
                        </a:rPr>
                        <a:t>2</a:t>
                      </a: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r>
                        <a:rPr lang="en-US" sz="1400" dirty="0">
                          <a:solidFill>
                            <a:srgbClr val="C00000"/>
                          </a:solidFill>
                        </a:rPr>
                        <a:t>2</a:t>
                      </a: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defRPr sz="1000"/>
                      </a:pPr>
                      <a:endParaRPr sz="1400" dirty="0">
                        <a:solidFill>
                          <a:srgbClr val="C00000"/>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 y="0"/>
            <a:ext cx="9143771" cy="521208"/>
          </a:xfrm>
          <a:prstGeom prst="rect">
            <a:avLst/>
          </a:prstGeom>
          <a:solidFill>
            <a:srgbClr val="16343E"/>
          </a:solidFill>
          <a:ln w="12700">
            <a:solidFill>
              <a:srgbClr val="16343E"/>
            </a:solidFill>
            <a:prstDash val="solid"/>
          </a:ln>
        </p:spPr>
        <p:txBody>
          <a:bodyPr/>
          <a:lstStyle/>
          <a:p>
            <a:endParaRPr lang="en-GB" sz="1350"/>
          </a:p>
        </p:txBody>
      </p:sp>
      <p:sp>
        <p:nvSpPr>
          <p:cNvPr id="3" name="Shape 1"/>
          <p:cNvSpPr/>
          <p:nvPr/>
        </p:nvSpPr>
        <p:spPr>
          <a:xfrm>
            <a:off x="0" y="0"/>
            <a:ext cx="109728" cy="521208"/>
          </a:xfrm>
          <a:prstGeom prst="rect">
            <a:avLst/>
          </a:prstGeom>
          <a:solidFill>
            <a:srgbClr val="C62828"/>
          </a:solidFill>
          <a:ln w="12700">
            <a:solidFill>
              <a:srgbClr val="C62828"/>
            </a:solidFill>
            <a:prstDash val="solid"/>
          </a:ln>
        </p:spPr>
        <p:txBody>
          <a:bodyPr/>
          <a:lstStyle/>
          <a:p>
            <a:endParaRPr lang="en-GB" sz="1350"/>
          </a:p>
        </p:txBody>
      </p:sp>
      <p:sp>
        <p:nvSpPr>
          <p:cNvPr id="4" name="Text 2"/>
          <p:cNvSpPr/>
          <p:nvPr/>
        </p:nvSpPr>
        <p:spPr>
          <a:xfrm>
            <a:off x="219456" y="75438"/>
            <a:ext cx="4800600" cy="288036"/>
          </a:xfrm>
          <a:prstGeom prst="rect">
            <a:avLst/>
          </a:prstGeom>
          <a:noFill/>
          <a:ln/>
        </p:spPr>
        <p:txBody>
          <a:bodyPr wrap="square" lIns="0" tIns="0" rIns="0" bIns="0" rtlCol="0" anchor="ctr">
            <a:noAutofit/>
          </a:bodyPr>
          <a:lstStyle/>
          <a:p>
            <a:r>
              <a:rPr lang="en-US" sz="2000" b="1" dirty="0">
                <a:solidFill>
                  <a:srgbClr val="FFFFFF"/>
                </a:solidFill>
                <a:latin typeface="Arial" pitchFamily="34" charset="0"/>
                <a:ea typeface="Arial" pitchFamily="34" charset="-122"/>
                <a:cs typeface="Arial" pitchFamily="34" charset="-120"/>
              </a:rPr>
              <a:t>Staff Levels: Monitoring</a:t>
            </a:r>
            <a:endParaRPr lang="en-US" sz="2000" dirty="0"/>
          </a:p>
        </p:txBody>
      </p:sp>
      <p:sp>
        <p:nvSpPr>
          <p:cNvPr id="5" name="Text 3"/>
          <p:cNvSpPr/>
          <p:nvPr/>
        </p:nvSpPr>
        <p:spPr>
          <a:xfrm>
            <a:off x="4824663" y="157734"/>
            <a:ext cx="3987867" cy="205740"/>
          </a:xfrm>
          <a:prstGeom prst="rect">
            <a:avLst/>
          </a:prstGeom>
          <a:noFill/>
          <a:ln/>
        </p:spPr>
        <p:txBody>
          <a:bodyPr wrap="square" lIns="0" tIns="0" rIns="0" bIns="0" rtlCol="0" anchor="ctr">
            <a:noAutofit/>
          </a:bodyPr>
          <a:lstStyle/>
          <a:p>
            <a:pPr algn="r"/>
            <a:r>
              <a:rPr lang="en-US" sz="1200" dirty="0">
                <a:solidFill>
                  <a:srgbClr val="C9D5D8"/>
                </a:solidFill>
                <a:latin typeface="Arial" pitchFamily="34" charset="0"/>
                <a:ea typeface="Arial" pitchFamily="34" charset="-122"/>
                <a:cs typeface="Arial" pitchFamily="34" charset="-120"/>
              </a:rPr>
              <a:t>Staff capacity by function | illustrative monthly dashboard</a:t>
            </a:r>
            <a:endParaRPr lang="en-US" sz="1200" dirty="0"/>
          </a:p>
        </p:txBody>
      </p:sp>
      <p:sp>
        <p:nvSpPr>
          <p:cNvPr id="6" name="Text 4"/>
          <p:cNvSpPr/>
          <p:nvPr/>
        </p:nvSpPr>
        <p:spPr>
          <a:xfrm>
            <a:off x="240030" y="630935"/>
            <a:ext cx="2791928" cy="286171"/>
          </a:xfrm>
          <a:prstGeom prst="rect">
            <a:avLst/>
          </a:prstGeom>
          <a:solidFill>
            <a:srgbClr val="16343E"/>
          </a:solidFill>
          <a:ln>
            <a:solidFill>
              <a:srgbClr val="16343E"/>
            </a:solidFill>
          </a:ln>
        </p:spPr>
        <p:txBody>
          <a:bodyPr wrap="square" lIns="191" tIns="191" rIns="191" bIns="191" rtlCol="0" anchor="ctr"/>
          <a:lstStyle/>
          <a:p>
            <a:pPr algn="ctr"/>
            <a:r>
              <a:rPr lang="en-US" sz="1400" b="1" dirty="0">
                <a:solidFill>
                  <a:srgbClr val="FFFFFF"/>
                </a:solidFill>
                <a:latin typeface="Arial" pitchFamily="34" charset="0"/>
                <a:ea typeface="Arial" pitchFamily="34" charset="-122"/>
                <a:cs typeface="Arial" pitchFamily="34" charset="-120"/>
              </a:rPr>
              <a:t>STAFF CAPACITY</a:t>
            </a:r>
            <a:endParaRPr lang="en-US" sz="1400" dirty="0"/>
          </a:p>
        </p:txBody>
      </p:sp>
      <p:sp>
        <p:nvSpPr>
          <p:cNvPr id="7" name="Text 5"/>
          <p:cNvSpPr/>
          <p:nvPr/>
        </p:nvSpPr>
        <p:spPr>
          <a:xfrm>
            <a:off x="752576" y="3897209"/>
            <a:ext cx="144018" cy="144018"/>
          </a:xfrm>
          <a:prstGeom prst="rect">
            <a:avLst/>
          </a:prstGeom>
          <a:solidFill>
            <a:srgbClr val="C62828"/>
          </a:solidFill>
          <a:ln>
            <a:solidFill>
              <a:srgbClr val="C62828"/>
            </a:solidFill>
          </a:ln>
        </p:spPr>
        <p:txBody>
          <a:bodyPr wrap="square" rtlCol="0" anchor="ctr"/>
          <a:lstStyle/>
          <a:p>
            <a:endParaRPr lang="en-US" sz="1350" dirty="0"/>
          </a:p>
        </p:txBody>
      </p:sp>
      <p:sp>
        <p:nvSpPr>
          <p:cNvPr id="8" name="Text 6"/>
          <p:cNvSpPr/>
          <p:nvPr/>
        </p:nvSpPr>
        <p:spPr>
          <a:xfrm>
            <a:off x="1011555" y="3873206"/>
            <a:ext cx="994410" cy="192024"/>
          </a:xfrm>
          <a:prstGeom prst="rect">
            <a:avLst/>
          </a:prstGeom>
          <a:noFill/>
          <a:ln/>
        </p:spPr>
        <p:txBody>
          <a:bodyPr wrap="square" lIns="0" tIns="0" rIns="0" bIns="0" rtlCol="0" anchor="ctr">
            <a:normAutofit/>
          </a:bodyPr>
          <a:lstStyle/>
          <a:p>
            <a:r>
              <a:rPr lang="en-US" sz="825" b="1" dirty="0">
                <a:solidFill>
                  <a:srgbClr val="C62828"/>
                </a:solidFill>
                <a:latin typeface="Arial" pitchFamily="34" charset="0"/>
                <a:ea typeface="Arial" pitchFamily="34" charset="-122"/>
                <a:cs typeface="Arial" pitchFamily="34" charset="-120"/>
              </a:rPr>
              <a:t>Red  &lt;60%</a:t>
            </a:r>
            <a:endParaRPr lang="en-US" sz="825" dirty="0"/>
          </a:p>
        </p:txBody>
      </p:sp>
      <p:sp>
        <p:nvSpPr>
          <p:cNvPr id="9" name="Text 7"/>
          <p:cNvSpPr/>
          <p:nvPr/>
        </p:nvSpPr>
        <p:spPr>
          <a:xfrm>
            <a:off x="752576" y="4161242"/>
            <a:ext cx="144018" cy="144018"/>
          </a:xfrm>
          <a:prstGeom prst="rect">
            <a:avLst/>
          </a:prstGeom>
          <a:solidFill>
            <a:srgbClr val="F9A825"/>
          </a:solidFill>
          <a:ln>
            <a:solidFill>
              <a:srgbClr val="F9A825"/>
            </a:solidFill>
          </a:ln>
        </p:spPr>
        <p:txBody>
          <a:bodyPr wrap="square" rtlCol="0" anchor="ctr"/>
          <a:lstStyle/>
          <a:p>
            <a:endParaRPr lang="en-US" sz="1350" dirty="0"/>
          </a:p>
        </p:txBody>
      </p:sp>
      <p:sp>
        <p:nvSpPr>
          <p:cNvPr id="10" name="Text 8"/>
          <p:cNvSpPr/>
          <p:nvPr/>
        </p:nvSpPr>
        <p:spPr>
          <a:xfrm>
            <a:off x="1011555" y="4161242"/>
            <a:ext cx="994410" cy="192024"/>
          </a:xfrm>
          <a:prstGeom prst="rect">
            <a:avLst/>
          </a:prstGeom>
          <a:noFill/>
          <a:ln/>
        </p:spPr>
        <p:txBody>
          <a:bodyPr wrap="square" lIns="0" tIns="0" rIns="0" bIns="0" rtlCol="0" anchor="ctr">
            <a:normAutofit/>
          </a:bodyPr>
          <a:lstStyle/>
          <a:p>
            <a:r>
              <a:rPr lang="en-US" sz="825" b="1" dirty="0">
                <a:solidFill>
                  <a:srgbClr val="F9A825"/>
                </a:solidFill>
                <a:latin typeface="Arial" pitchFamily="34" charset="0"/>
                <a:ea typeface="Arial" pitchFamily="34" charset="-122"/>
                <a:cs typeface="Arial" pitchFamily="34" charset="-120"/>
              </a:rPr>
              <a:t>Amber  61–79%</a:t>
            </a:r>
            <a:endParaRPr lang="en-US" sz="825" dirty="0"/>
          </a:p>
        </p:txBody>
      </p:sp>
      <p:sp>
        <p:nvSpPr>
          <p:cNvPr id="11" name="Text 9"/>
          <p:cNvSpPr/>
          <p:nvPr/>
        </p:nvSpPr>
        <p:spPr>
          <a:xfrm>
            <a:off x="752576" y="4416762"/>
            <a:ext cx="144018" cy="144018"/>
          </a:xfrm>
          <a:prstGeom prst="rect">
            <a:avLst/>
          </a:prstGeom>
          <a:solidFill>
            <a:srgbClr val="2E7D32"/>
          </a:solidFill>
          <a:ln>
            <a:solidFill>
              <a:srgbClr val="2E7D32"/>
            </a:solidFill>
          </a:ln>
        </p:spPr>
        <p:txBody>
          <a:bodyPr wrap="square" rtlCol="0" anchor="ctr"/>
          <a:lstStyle/>
          <a:p>
            <a:endParaRPr lang="en-US" sz="1350" dirty="0"/>
          </a:p>
        </p:txBody>
      </p:sp>
      <p:sp>
        <p:nvSpPr>
          <p:cNvPr id="12" name="Text 10"/>
          <p:cNvSpPr/>
          <p:nvPr/>
        </p:nvSpPr>
        <p:spPr>
          <a:xfrm>
            <a:off x="1011555" y="4416552"/>
            <a:ext cx="994410" cy="192024"/>
          </a:xfrm>
          <a:prstGeom prst="rect">
            <a:avLst/>
          </a:prstGeom>
          <a:noFill/>
          <a:ln/>
        </p:spPr>
        <p:txBody>
          <a:bodyPr wrap="square" lIns="0" tIns="0" rIns="0" bIns="0" rtlCol="0" anchor="ctr">
            <a:normAutofit/>
          </a:bodyPr>
          <a:lstStyle/>
          <a:p>
            <a:r>
              <a:rPr lang="en-US" sz="825" b="1" dirty="0">
                <a:solidFill>
                  <a:srgbClr val="2E7D32"/>
                </a:solidFill>
                <a:latin typeface="Arial" pitchFamily="34" charset="0"/>
                <a:ea typeface="Arial" pitchFamily="34" charset="-122"/>
                <a:cs typeface="Arial" pitchFamily="34" charset="-120"/>
              </a:rPr>
              <a:t>Green  &gt;80%</a:t>
            </a:r>
            <a:endParaRPr lang="en-US" sz="825" dirty="0"/>
          </a:p>
        </p:txBody>
      </p:sp>
      <p:sp>
        <p:nvSpPr>
          <p:cNvPr id="13" name="Text 11"/>
          <p:cNvSpPr/>
          <p:nvPr/>
        </p:nvSpPr>
        <p:spPr>
          <a:xfrm>
            <a:off x="240030" y="980694"/>
            <a:ext cx="2592324" cy="288036"/>
          </a:xfrm>
          <a:prstGeom prst="rect">
            <a:avLst/>
          </a:prstGeom>
          <a:solidFill>
            <a:srgbClr val="16343E"/>
          </a:solidFill>
          <a:ln>
            <a:solidFill>
              <a:srgbClr val="16343E"/>
            </a:solidFill>
          </a:ln>
        </p:spPr>
        <p:txBody>
          <a:bodyPr wrap="square" lIns="953" tIns="953" rIns="953" bIns="953" rtlCol="0" anchor="ctr"/>
          <a:lstStyle/>
          <a:p>
            <a:r>
              <a:rPr lang="en-US" sz="825" b="1" dirty="0">
                <a:solidFill>
                  <a:srgbClr val="FFFFFF"/>
                </a:solidFill>
                <a:latin typeface="Arial" pitchFamily="34" charset="0"/>
                <a:ea typeface="Arial" pitchFamily="34" charset="-122"/>
                <a:cs typeface="Arial" pitchFamily="34" charset="-120"/>
              </a:rPr>
              <a:t>Blood Bank Post</a:t>
            </a:r>
            <a:endParaRPr lang="en-US" sz="825" dirty="0"/>
          </a:p>
        </p:txBody>
      </p:sp>
      <p:sp>
        <p:nvSpPr>
          <p:cNvPr id="14" name="Text 12"/>
          <p:cNvSpPr/>
          <p:nvPr/>
        </p:nvSpPr>
        <p:spPr>
          <a:xfrm>
            <a:off x="2777490" y="980694"/>
            <a:ext cx="425196"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WTE</a:t>
            </a:r>
            <a:endParaRPr lang="en-US" sz="825" dirty="0"/>
          </a:p>
        </p:txBody>
      </p:sp>
      <p:sp>
        <p:nvSpPr>
          <p:cNvPr id="15" name="Text 13"/>
          <p:cNvSpPr/>
          <p:nvPr/>
        </p:nvSpPr>
        <p:spPr>
          <a:xfrm>
            <a:off x="3202686" y="980694"/>
            <a:ext cx="740664"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Jan-18</a:t>
            </a:r>
            <a:endParaRPr lang="en-US" sz="825" dirty="0"/>
          </a:p>
        </p:txBody>
      </p:sp>
      <p:sp>
        <p:nvSpPr>
          <p:cNvPr id="16" name="Text 14"/>
          <p:cNvSpPr/>
          <p:nvPr/>
        </p:nvSpPr>
        <p:spPr>
          <a:xfrm>
            <a:off x="3943350" y="980694"/>
            <a:ext cx="740664"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Feb-18</a:t>
            </a:r>
            <a:endParaRPr lang="en-US" sz="825" dirty="0"/>
          </a:p>
        </p:txBody>
      </p:sp>
      <p:sp>
        <p:nvSpPr>
          <p:cNvPr id="17" name="Text 15"/>
          <p:cNvSpPr/>
          <p:nvPr/>
        </p:nvSpPr>
        <p:spPr>
          <a:xfrm>
            <a:off x="4684014" y="980694"/>
            <a:ext cx="740664"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Mar-18</a:t>
            </a:r>
            <a:endParaRPr lang="en-US" sz="825" dirty="0"/>
          </a:p>
        </p:txBody>
      </p:sp>
      <p:sp>
        <p:nvSpPr>
          <p:cNvPr id="18" name="Text 16"/>
          <p:cNvSpPr/>
          <p:nvPr/>
        </p:nvSpPr>
        <p:spPr>
          <a:xfrm>
            <a:off x="5424678" y="980694"/>
            <a:ext cx="740664"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Apr-18</a:t>
            </a:r>
            <a:endParaRPr lang="en-US" sz="825" dirty="0"/>
          </a:p>
        </p:txBody>
      </p:sp>
      <p:sp>
        <p:nvSpPr>
          <p:cNvPr id="19" name="Text 17"/>
          <p:cNvSpPr/>
          <p:nvPr/>
        </p:nvSpPr>
        <p:spPr>
          <a:xfrm>
            <a:off x="6165342" y="980694"/>
            <a:ext cx="740664"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May-18</a:t>
            </a:r>
            <a:endParaRPr lang="en-US" sz="825" dirty="0"/>
          </a:p>
        </p:txBody>
      </p:sp>
      <p:sp>
        <p:nvSpPr>
          <p:cNvPr id="20" name="Text 18"/>
          <p:cNvSpPr/>
          <p:nvPr/>
        </p:nvSpPr>
        <p:spPr>
          <a:xfrm>
            <a:off x="6906006" y="980694"/>
            <a:ext cx="740664"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Jun-18</a:t>
            </a:r>
            <a:endParaRPr lang="en-US" sz="825" dirty="0"/>
          </a:p>
        </p:txBody>
      </p:sp>
      <p:sp>
        <p:nvSpPr>
          <p:cNvPr id="21" name="Text 19"/>
          <p:cNvSpPr/>
          <p:nvPr/>
        </p:nvSpPr>
        <p:spPr>
          <a:xfrm>
            <a:off x="7646670" y="980694"/>
            <a:ext cx="740664" cy="288036"/>
          </a:xfrm>
          <a:prstGeom prst="rect">
            <a:avLst/>
          </a:prstGeom>
          <a:solidFill>
            <a:srgbClr val="16343E"/>
          </a:solidFill>
          <a:ln>
            <a:solidFill>
              <a:srgbClr val="16343E"/>
            </a:solidFill>
          </a:ln>
        </p:spPr>
        <p:txBody>
          <a:bodyPr wrap="square" lIns="381" tIns="381" rIns="381" bIns="381" rtlCol="0" anchor="ctr"/>
          <a:lstStyle/>
          <a:p>
            <a:pPr algn="ctr"/>
            <a:r>
              <a:rPr lang="en-US" sz="825" b="1" dirty="0">
                <a:solidFill>
                  <a:srgbClr val="FFFFFF"/>
                </a:solidFill>
                <a:latin typeface="Arial" pitchFamily="34" charset="0"/>
                <a:ea typeface="Arial" pitchFamily="34" charset="-122"/>
                <a:cs typeface="Arial" pitchFamily="34" charset="-120"/>
              </a:rPr>
              <a:t>Jul-18</a:t>
            </a:r>
            <a:endParaRPr lang="en-US" sz="825" dirty="0"/>
          </a:p>
        </p:txBody>
      </p:sp>
      <p:sp>
        <p:nvSpPr>
          <p:cNvPr id="22" name="Text 20"/>
          <p:cNvSpPr/>
          <p:nvPr/>
        </p:nvSpPr>
        <p:spPr>
          <a:xfrm>
            <a:off x="240030" y="1268730"/>
            <a:ext cx="2537460" cy="284607"/>
          </a:xfrm>
          <a:prstGeom prst="rect">
            <a:avLst/>
          </a:prstGeom>
          <a:solidFill>
            <a:srgbClr val="E8EEF0"/>
          </a:solidFill>
          <a:ln w="12700">
            <a:no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BBM</a:t>
            </a:r>
            <a:endParaRPr lang="en-US" sz="1200" dirty="0"/>
          </a:p>
        </p:txBody>
      </p:sp>
      <p:sp>
        <p:nvSpPr>
          <p:cNvPr id="23" name="Text 21"/>
          <p:cNvSpPr/>
          <p:nvPr/>
        </p:nvSpPr>
        <p:spPr>
          <a:xfrm>
            <a:off x="2777490" y="1268730"/>
            <a:ext cx="425196" cy="284607"/>
          </a:xfrm>
          <a:prstGeom prst="rect">
            <a:avLst/>
          </a:prstGeom>
          <a:solidFill>
            <a:srgbClr val="E8EEF0"/>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24" name="Text 22"/>
          <p:cNvSpPr/>
          <p:nvPr/>
        </p:nvSpPr>
        <p:spPr>
          <a:xfrm>
            <a:off x="3202686" y="1268730"/>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25" name="Text 23"/>
          <p:cNvSpPr/>
          <p:nvPr/>
        </p:nvSpPr>
        <p:spPr>
          <a:xfrm>
            <a:off x="3943350" y="1268730"/>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26" name="Text 24"/>
          <p:cNvSpPr/>
          <p:nvPr/>
        </p:nvSpPr>
        <p:spPr>
          <a:xfrm>
            <a:off x="4684014" y="1268730"/>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27" name="Text 25"/>
          <p:cNvSpPr/>
          <p:nvPr/>
        </p:nvSpPr>
        <p:spPr>
          <a:xfrm>
            <a:off x="5424678" y="1268730"/>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28" name="Text 26"/>
          <p:cNvSpPr/>
          <p:nvPr/>
        </p:nvSpPr>
        <p:spPr>
          <a:xfrm>
            <a:off x="6165342" y="1268730"/>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29" name="Text 27"/>
          <p:cNvSpPr/>
          <p:nvPr/>
        </p:nvSpPr>
        <p:spPr>
          <a:xfrm>
            <a:off x="6906006" y="1268730"/>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30" name="Text 28"/>
          <p:cNvSpPr/>
          <p:nvPr/>
        </p:nvSpPr>
        <p:spPr>
          <a:xfrm>
            <a:off x="7646670" y="1268730"/>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31" name="Text 29"/>
          <p:cNvSpPr/>
          <p:nvPr/>
        </p:nvSpPr>
        <p:spPr>
          <a:xfrm>
            <a:off x="240030" y="1553337"/>
            <a:ext cx="2537460" cy="284607"/>
          </a:xfrm>
          <a:prstGeom prst="rect">
            <a:avLst/>
          </a:prstGeom>
          <a:solidFill>
            <a:srgbClr val="F3F6F7"/>
          </a:solidFill>
          <a:ln w="7620">
            <a:no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Senior 1 – Supervision &amp; Equipment</a:t>
            </a:r>
            <a:endParaRPr lang="en-US" sz="1200" dirty="0"/>
          </a:p>
        </p:txBody>
      </p:sp>
      <p:sp>
        <p:nvSpPr>
          <p:cNvPr id="32" name="Text 30"/>
          <p:cNvSpPr/>
          <p:nvPr/>
        </p:nvSpPr>
        <p:spPr>
          <a:xfrm>
            <a:off x="2777490" y="1553337"/>
            <a:ext cx="425196" cy="284607"/>
          </a:xfrm>
          <a:prstGeom prst="rect">
            <a:avLst/>
          </a:prstGeom>
          <a:solidFill>
            <a:srgbClr val="F3F6F7"/>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33" name="Text 31"/>
          <p:cNvSpPr/>
          <p:nvPr/>
        </p:nvSpPr>
        <p:spPr>
          <a:xfrm>
            <a:off x="3202686" y="1553337"/>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34" name="Text 32"/>
          <p:cNvSpPr/>
          <p:nvPr/>
        </p:nvSpPr>
        <p:spPr>
          <a:xfrm>
            <a:off x="3943350" y="1553337"/>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35" name="Text 33"/>
          <p:cNvSpPr/>
          <p:nvPr/>
        </p:nvSpPr>
        <p:spPr>
          <a:xfrm>
            <a:off x="4684014" y="1553337"/>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36" name="Text 34"/>
          <p:cNvSpPr/>
          <p:nvPr/>
        </p:nvSpPr>
        <p:spPr>
          <a:xfrm>
            <a:off x="5424678" y="1553337"/>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37" name="Text 35"/>
          <p:cNvSpPr/>
          <p:nvPr/>
        </p:nvSpPr>
        <p:spPr>
          <a:xfrm>
            <a:off x="6165342" y="1553337"/>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38" name="Text 36"/>
          <p:cNvSpPr/>
          <p:nvPr/>
        </p:nvSpPr>
        <p:spPr>
          <a:xfrm>
            <a:off x="6906006" y="1553337"/>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39" name="Text 37"/>
          <p:cNvSpPr/>
          <p:nvPr/>
        </p:nvSpPr>
        <p:spPr>
          <a:xfrm>
            <a:off x="7646670" y="1553337"/>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40" name="Text 38"/>
          <p:cNvSpPr/>
          <p:nvPr/>
        </p:nvSpPr>
        <p:spPr>
          <a:xfrm>
            <a:off x="240030" y="1837944"/>
            <a:ext cx="2537460" cy="284607"/>
          </a:xfrm>
          <a:prstGeom prst="rect">
            <a:avLst/>
          </a:prstGeom>
          <a:solidFill>
            <a:srgbClr val="E8EEF0"/>
          </a:solidFill>
          <a:ln w="12700">
            <a:solidFill>
              <a:srgbClr val="D9E2E5"/>
            </a:solid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Senior 2 – Training</a:t>
            </a:r>
            <a:endParaRPr lang="en-US" sz="1200" dirty="0"/>
          </a:p>
        </p:txBody>
      </p:sp>
      <p:sp>
        <p:nvSpPr>
          <p:cNvPr id="41" name="Text 39"/>
          <p:cNvSpPr/>
          <p:nvPr/>
        </p:nvSpPr>
        <p:spPr>
          <a:xfrm>
            <a:off x="2777490" y="1837944"/>
            <a:ext cx="425196" cy="284607"/>
          </a:xfrm>
          <a:prstGeom prst="rect">
            <a:avLst/>
          </a:prstGeom>
          <a:solidFill>
            <a:srgbClr val="E8EEF0"/>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42" name="Text 40"/>
          <p:cNvSpPr/>
          <p:nvPr/>
        </p:nvSpPr>
        <p:spPr>
          <a:xfrm>
            <a:off x="3202686" y="1837944"/>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43" name="Text 41"/>
          <p:cNvSpPr/>
          <p:nvPr/>
        </p:nvSpPr>
        <p:spPr>
          <a:xfrm>
            <a:off x="3943350" y="1837944"/>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44" name="Text 42"/>
          <p:cNvSpPr/>
          <p:nvPr/>
        </p:nvSpPr>
        <p:spPr>
          <a:xfrm>
            <a:off x="4684014" y="1837944"/>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45" name="Text 43"/>
          <p:cNvSpPr/>
          <p:nvPr/>
        </p:nvSpPr>
        <p:spPr>
          <a:xfrm>
            <a:off x="5424678" y="1837944"/>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46" name="Text 44"/>
          <p:cNvSpPr/>
          <p:nvPr/>
        </p:nvSpPr>
        <p:spPr>
          <a:xfrm>
            <a:off x="6165342" y="1837944"/>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47" name="Text 45"/>
          <p:cNvSpPr/>
          <p:nvPr/>
        </p:nvSpPr>
        <p:spPr>
          <a:xfrm>
            <a:off x="6906006" y="1837944"/>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48" name="Text 46"/>
          <p:cNvSpPr/>
          <p:nvPr/>
        </p:nvSpPr>
        <p:spPr>
          <a:xfrm>
            <a:off x="7646670" y="1837944"/>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49" name="Text 47"/>
          <p:cNvSpPr/>
          <p:nvPr/>
        </p:nvSpPr>
        <p:spPr>
          <a:xfrm>
            <a:off x="240030" y="2122551"/>
            <a:ext cx="2537460" cy="284607"/>
          </a:xfrm>
          <a:prstGeom prst="rect">
            <a:avLst/>
          </a:prstGeom>
          <a:solidFill>
            <a:srgbClr val="F3F6F7"/>
          </a:solidFill>
          <a:ln w="7620">
            <a:solidFill>
              <a:srgbClr val="D9E2E5"/>
            </a:solid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Senior 3 – QMS Support</a:t>
            </a:r>
            <a:endParaRPr lang="en-US" sz="1200" dirty="0"/>
          </a:p>
        </p:txBody>
      </p:sp>
      <p:sp>
        <p:nvSpPr>
          <p:cNvPr id="50" name="Text 48"/>
          <p:cNvSpPr/>
          <p:nvPr/>
        </p:nvSpPr>
        <p:spPr>
          <a:xfrm>
            <a:off x="2777490" y="2122551"/>
            <a:ext cx="425196" cy="284607"/>
          </a:xfrm>
          <a:prstGeom prst="rect">
            <a:avLst/>
          </a:prstGeom>
          <a:solidFill>
            <a:srgbClr val="F3F6F7"/>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51" name="Text 49"/>
          <p:cNvSpPr/>
          <p:nvPr/>
        </p:nvSpPr>
        <p:spPr>
          <a:xfrm>
            <a:off x="3202686" y="2122551"/>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52" name="Text 50"/>
          <p:cNvSpPr/>
          <p:nvPr/>
        </p:nvSpPr>
        <p:spPr>
          <a:xfrm>
            <a:off x="3943350" y="2122551"/>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53" name="Text 51"/>
          <p:cNvSpPr/>
          <p:nvPr/>
        </p:nvSpPr>
        <p:spPr>
          <a:xfrm>
            <a:off x="4684014" y="2122551"/>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54" name="Text 52"/>
          <p:cNvSpPr/>
          <p:nvPr/>
        </p:nvSpPr>
        <p:spPr>
          <a:xfrm>
            <a:off x="5424678" y="2122551"/>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55" name="Text 53"/>
          <p:cNvSpPr/>
          <p:nvPr/>
        </p:nvSpPr>
        <p:spPr>
          <a:xfrm>
            <a:off x="6165342" y="2122551"/>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56" name="Text 54"/>
          <p:cNvSpPr/>
          <p:nvPr/>
        </p:nvSpPr>
        <p:spPr>
          <a:xfrm>
            <a:off x="6906006" y="2122551"/>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57" name="Text 55"/>
          <p:cNvSpPr/>
          <p:nvPr/>
        </p:nvSpPr>
        <p:spPr>
          <a:xfrm>
            <a:off x="7646670" y="2122551"/>
            <a:ext cx="740664" cy="284607"/>
          </a:xfrm>
          <a:prstGeom prst="rect">
            <a:avLst/>
          </a:prstGeom>
          <a:solidFill>
            <a:srgbClr val="C62828"/>
          </a:solidFill>
          <a:ln w="6985">
            <a:solidFill>
              <a:srgbClr val="FFFFFF"/>
            </a:solidFill>
          </a:ln>
        </p:spPr>
        <p:txBody>
          <a:bodyPr wrap="square" lIns="0" tIns="0" rIns="0" bIns="0" rtlCol="0" anchor="ctr"/>
          <a:lstStyle/>
          <a:p>
            <a:endParaRPr lang="en-US" sz="1350" dirty="0"/>
          </a:p>
        </p:txBody>
      </p:sp>
      <p:sp>
        <p:nvSpPr>
          <p:cNvPr id="58" name="Text 56"/>
          <p:cNvSpPr/>
          <p:nvPr/>
        </p:nvSpPr>
        <p:spPr>
          <a:xfrm>
            <a:off x="240030" y="2407158"/>
            <a:ext cx="2537460" cy="284607"/>
          </a:xfrm>
          <a:prstGeom prst="rect">
            <a:avLst/>
          </a:prstGeom>
          <a:solidFill>
            <a:srgbClr val="E8EEF0"/>
          </a:solidFill>
          <a:ln w="7620">
            <a:solidFill>
              <a:srgbClr val="D9E2E5"/>
            </a:solid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Cross-match BMS</a:t>
            </a:r>
            <a:endParaRPr lang="en-US" sz="1200" dirty="0"/>
          </a:p>
        </p:txBody>
      </p:sp>
      <p:sp>
        <p:nvSpPr>
          <p:cNvPr id="59" name="Text 57"/>
          <p:cNvSpPr/>
          <p:nvPr/>
        </p:nvSpPr>
        <p:spPr>
          <a:xfrm>
            <a:off x="2777490" y="2407158"/>
            <a:ext cx="425196" cy="284607"/>
          </a:xfrm>
          <a:prstGeom prst="rect">
            <a:avLst/>
          </a:prstGeom>
          <a:solidFill>
            <a:srgbClr val="E8EEF0"/>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60" name="Text 58"/>
          <p:cNvSpPr/>
          <p:nvPr/>
        </p:nvSpPr>
        <p:spPr>
          <a:xfrm>
            <a:off x="3202686" y="2407158"/>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61" name="Text 59"/>
          <p:cNvSpPr/>
          <p:nvPr/>
        </p:nvSpPr>
        <p:spPr>
          <a:xfrm>
            <a:off x="3943350" y="2407158"/>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62" name="Text 60"/>
          <p:cNvSpPr/>
          <p:nvPr/>
        </p:nvSpPr>
        <p:spPr>
          <a:xfrm>
            <a:off x="4684014" y="2407158"/>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63" name="Text 61"/>
          <p:cNvSpPr/>
          <p:nvPr/>
        </p:nvSpPr>
        <p:spPr>
          <a:xfrm>
            <a:off x="5424678" y="2407158"/>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64" name="Text 62"/>
          <p:cNvSpPr/>
          <p:nvPr/>
        </p:nvSpPr>
        <p:spPr>
          <a:xfrm>
            <a:off x="6165342" y="2407158"/>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65" name="Text 63"/>
          <p:cNvSpPr/>
          <p:nvPr/>
        </p:nvSpPr>
        <p:spPr>
          <a:xfrm>
            <a:off x="6906006" y="2407158"/>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66" name="Text 64"/>
          <p:cNvSpPr/>
          <p:nvPr/>
        </p:nvSpPr>
        <p:spPr>
          <a:xfrm>
            <a:off x="7646670" y="2407158"/>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67" name="Text 65"/>
          <p:cNvSpPr/>
          <p:nvPr/>
        </p:nvSpPr>
        <p:spPr>
          <a:xfrm>
            <a:off x="240030" y="2691765"/>
            <a:ext cx="2537460" cy="284607"/>
          </a:xfrm>
          <a:prstGeom prst="rect">
            <a:avLst/>
          </a:prstGeom>
          <a:solidFill>
            <a:srgbClr val="F3F6F7"/>
          </a:solidFill>
          <a:ln w="7620">
            <a:solidFill>
              <a:srgbClr val="D9E2E5"/>
            </a:solid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Serology BMS</a:t>
            </a:r>
            <a:endParaRPr lang="en-US" sz="1200" dirty="0"/>
          </a:p>
        </p:txBody>
      </p:sp>
      <p:sp>
        <p:nvSpPr>
          <p:cNvPr id="68" name="Text 66"/>
          <p:cNvSpPr/>
          <p:nvPr/>
        </p:nvSpPr>
        <p:spPr>
          <a:xfrm>
            <a:off x="2777490" y="2691765"/>
            <a:ext cx="425196" cy="284607"/>
          </a:xfrm>
          <a:prstGeom prst="rect">
            <a:avLst/>
          </a:prstGeom>
          <a:solidFill>
            <a:srgbClr val="F3F6F7"/>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69" name="Text 67"/>
          <p:cNvSpPr/>
          <p:nvPr/>
        </p:nvSpPr>
        <p:spPr>
          <a:xfrm>
            <a:off x="3202686" y="2691765"/>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0" name="Text 68"/>
          <p:cNvSpPr/>
          <p:nvPr/>
        </p:nvSpPr>
        <p:spPr>
          <a:xfrm>
            <a:off x="3943350" y="2691765"/>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1" name="Text 69"/>
          <p:cNvSpPr/>
          <p:nvPr/>
        </p:nvSpPr>
        <p:spPr>
          <a:xfrm>
            <a:off x="4684014" y="2691765"/>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2" name="Text 70"/>
          <p:cNvSpPr/>
          <p:nvPr/>
        </p:nvSpPr>
        <p:spPr>
          <a:xfrm>
            <a:off x="5424678" y="2691765"/>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3" name="Text 71"/>
          <p:cNvSpPr/>
          <p:nvPr/>
        </p:nvSpPr>
        <p:spPr>
          <a:xfrm>
            <a:off x="6165342" y="2691765"/>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4" name="Text 72"/>
          <p:cNvSpPr/>
          <p:nvPr/>
        </p:nvSpPr>
        <p:spPr>
          <a:xfrm>
            <a:off x="6906006" y="2691765"/>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5" name="Text 73"/>
          <p:cNvSpPr/>
          <p:nvPr/>
        </p:nvSpPr>
        <p:spPr>
          <a:xfrm>
            <a:off x="7646670" y="2691765"/>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6" name="Text 74"/>
          <p:cNvSpPr/>
          <p:nvPr/>
        </p:nvSpPr>
        <p:spPr>
          <a:xfrm>
            <a:off x="240030" y="2976372"/>
            <a:ext cx="2537460" cy="284607"/>
          </a:xfrm>
          <a:prstGeom prst="rect">
            <a:avLst/>
          </a:prstGeom>
          <a:solidFill>
            <a:srgbClr val="E8EEF0"/>
          </a:solidFill>
          <a:ln w="7620">
            <a:solidFill>
              <a:srgbClr val="D9E2E5"/>
            </a:solid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Automation</a:t>
            </a:r>
            <a:endParaRPr lang="en-US" sz="1200" dirty="0"/>
          </a:p>
        </p:txBody>
      </p:sp>
      <p:sp>
        <p:nvSpPr>
          <p:cNvPr id="77" name="Text 75"/>
          <p:cNvSpPr/>
          <p:nvPr/>
        </p:nvSpPr>
        <p:spPr>
          <a:xfrm>
            <a:off x="2777490" y="2976372"/>
            <a:ext cx="425196" cy="284607"/>
          </a:xfrm>
          <a:prstGeom prst="rect">
            <a:avLst/>
          </a:prstGeom>
          <a:solidFill>
            <a:srgbClr val="E8EEF0"/>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78" name="Text 76"/>
          <p:cNvSpPr/>
          <p:nvPr/>
        </p:nvSpPr>
        <p:spPr>
          <a:xfrm>
            <a:off x="3202686" y="2976372"/>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79" name="Text 77"/>
          <p:cNvSpPr/>
          <p:nvPr/>
        </p:nvSpPr>
        <p:spPr>
          <a:xfrm>
            <a:off x="3943350" y="2976372"/>
            <a:ext cx="740664" cy="284607"/>
          </a:xfrm>
          <a:prstGeom prst="rect">
            <a:avLst/>
          </a:prstGeom>
          <a:solidFill>
            <a:srgbClr val="F9A825"/>
          </a:solidFill>
          <a:ln w="6985">
            <a:solidFill>
              <a:srgbClr val="FFFFFF"/>
            </a:solidFill>
          </a:ln>
        </p:spPr>
        <p:txBody>
          <a:bodyPr wrap="square" lIns="0" tIns="0" rIns="0" bIns="0" rtlCol="0" anchor="ctr"/>
          <a:lstStyle/>
          <a:p>
            <a:endParaRPr lang="en-US" sz="1350" dirty="0"/>
          </a:p>
        </p:txBody>
      </p:sp>
      <p:sp>
        <p:nvSpPr>
          <p:cNvPr id="80" name="Text 78"/>
          <p:cNvSpPr/>
          <p:nvPr/>
        </p:nvSpPr>
        <p:spPr>
          <a:xfrm>
            <a:off x="4684014" y="2976372"/>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81" name="Text 79"/>
          <p:cNvSpPr/>
          <p:nvPr/>
        </p:nvSpPr>
        <p:spPr>
          <a:xfrm>
            <a:off x="5424678" y="2976372"/>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82" name="Text 80"/>
          <p:cNvSpPr/>
          <p:nvPr/>
        </p:nvSpPr>
        <p:spPr>
          <a:xfrm>
            <a:off x="6165342" y="2976372"/>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83" name="Text 81"/>
          <p:cNvSpPr/>
          <p:nvPr/>
        </p:nvSpPr>
        <p:spPr>
          <a:xfrm>
            <a:off x="6906006" y="2976372"/>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84" name="Text 82"/>
          <p:cNvSpPr/>
          <p:nvPr/>
        </p:nvSpPr>
        <p:spPr>
          <a:xfrm>
            <a:off x="7646670" y="2976372"/>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85" name="Text 83"/>
          <p:cNvSpPr/>
          <p:nvPr/>
        </p:nvSpPr>
        <p:spPr>
          <a:xfrm>
            <a:off x="240030" y="3260979"/>
            <a:ext cx="2537460" cy="284607"/>
          </a:xfrm>
          <a:prstGeom prst="rect">
            <a:avLst/>
          </a:prstGeom>
          <a:solidFill>
            <a:srgbClr val="F3F6F7"/>
          </a:solidFill>
          <a:ln w="7620">
            <a:solidFill>
              <a:srgbClr val="D9E2E5"/>
            </a:solidFill>
          </a:ln>
        </p:spPr>
        <p:txBody>
          <a:bodyPr wrap="square" lIns="1048" tIns="1048" rIns="1048" bIns="1048" rtlCol="0" anchor="ctr"/>
          <a:lstStyle/>
          <a:p>
            <a:r>
              <a:rPr lang="en-US" sz="1200" dirty="0">
                <a:solidFill>
                  <a:srgbClr val="233238"/>
                </a:solidFill>
                <a:latin typeface="Arial" pitchFamily="34" charset="0"/>
                <a:ea typeface="Arial" pitchFamily="34" charset="-122"/>
                <a:cs typeface="Arial" pitchFamily="34" charset="-120"/>
              </a:rPr>
              <a:t>Reception / Stocks</a:t>
            </a:r>
            <a:endParaRPr lang="en-US" sz="1200" dirty="0"/>
          </a:p>
        </p:txBody>
      </p:sp>
      <p:sp>
        <p:nvSpPr>
          <p:cNvPr id="86" name="Text 84"/>
          <p:cNvSpPr/>
          <p:nvPr/>
        </p:nvSpPr>
        <p:spPr>
          <a:xfrm>
            <a:off x="2777490" y="3260979"/>
            <a:ext cx="425196" cy="284607"/>
          </a:xfrm>
          <a:prstGeom prst="rect">
            <a:avLst/>
          </a:prstGeom>
          <a:solidFill>
            <a:srgbClr val="F3F6F7"/>
          </a:solidFill>
          <a:ln w="7620">
            <a:solidFill>
              <a:srgbClr val="D9E2E5"/>
            </a:solidFill>
          </a:ln>
        </p:spPr>
        <p:txBody>
          <a:bodyPr wrap="square" lIns="381" tIns="381" rIns="381" bIns="381" rtlCol="0" anchor="ctr"/>
          <a:lstStyle/>
          <a:p>
            <a:pPr algn="ctr"/>
            <a:r>
              <a:rPr lang="en-US" sz="810" dirty="0">
                <a:solidFill>
                  <a:srgbClr val="233238"/>
                </a:solidFill>
                <a:latin typeface="Arial" pitchFamily="34" charset="0"/>
                <a:ea typeface="Arial" pitchFamily="34" charset="-122"/>
                <a:cs typeface="Arial" pitchFamily="34" charset="-120"/>
              </a:rPr>
              <a:t>1</a:t>
            </a:r>
            <a:endParaRPr lang="en-US" sz="810" dirty="0"/>
          </a:p>
        </p:txBody>
      </p:sp>
      <p:sp>
        <p:nvSpPr>
          <p:cNvPr id="87" name="Text 85"/>
          <p:cNvSpPr/>
          <p:nvPr/>
        </p:nvSpPr>
        <p:spPr>
          <a:xfrm>
            <a:off x="3202686" y="3260979"/>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88" name="Text 86"/>
          <p:cNvSpPr/>
          <p:nvPr/>
        </p:nvSpPr>
        <p:spPr>
          <a:xfrm>
            <a:off x="3943350" y="3260979"/>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89" name="Text 87"/>
          <p:cNvSpPr/>
          <p:nvPr/>
        </p:nvSpPr>
        <p:spPr>
          <a:xfrm>
            <a:off x="4684014" y="3260979"/>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90" name="Text 88"/>
          <p:cNvSpPr/>
          <p:nvPr/>
        </p:nvSpPr>
        <p:spPr>
          <a:xfrm>
            <a:off x="5424678" y="3260979"/>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91" name="Text 89"/>
          <p:cNvSpPr/>
          <p:nvPr/>
        </p:nvSpPr>
        <p:spPr>
          <a:xfrm>
            <a:off x="6165342" y="3260979"/>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92" name="Text 90"/>
          <p:cNvSpPr/>
          <p:nvPr/>
        </p:nvSpPr>
        <p:spPr>
          <a:xfrm>
            <a:off x="6906006" y="3260979"/>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
        <p:nvSpPr>
          <p:cNvPr id="93" name="Text 91"/>
          <p:cNvSpPr/>
          <p:nvPr/>
        </p:nvSpPr>
        <p:spPr>
          <a:xfrm>
            <a:off x="7646670" y="3260979"/>
            <a:ext cx="740664" cy="284607"/>
          </a:xfrm>
          <a:prstGeom prst="rect">
            <a:avLst/>
          </a:prstGeom>
          <a:solidFill>
            <a:srgbClr val="2E7D32"/>
          </a:solidFill>
          <a:ln w="6985">
            <a:solidFill>
              <a:srgbClr val="FFFFFF"/>
            </a:solidFill>
          </a:ln>
        </p:spPr>
        <p:txBody>
          <a:bodyPr wrap="square" lIns="0" tIns="0" rIns="0" bIns="0" rtlCol="0" anchor="ctr"/>
          <a:lstStyle/>
          <a:p>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60033"/>
          </a:xfrm>
          <a:prstGeom prst="rect">
            <a:avLst/>
          </a:prstGeom>
          <a:solidFill>
            <a:schemeClr val="tx2">
              <a:lumMod val="50000"/>
            </a:schemeClr>
          </a:solidFill>
          <a:ln w="12700">
            <a:no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Shape 1"/>
          <p:cNvSpPr/>
          <p:nvPr/>
        </p:nvSpPr>
        <p:spPr>
          <a:xfrm>
            <a:off x="0" y="0"/>
            <a:ext cx="109728" cy="660033"/>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256032" y="0"/>
            <a:ext cx="77724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A Simple Approach</a:t>
            </a:r>
            <a:endParaRPr kumimoji="0" lang="en-US" sz="200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0" y="0"/>
            <a:ext cx="8961120" cy="6583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6"/>
          <p:cNvSpPr/>
          <p:nvPr/>
        </p:nvSpPr>
        <p:spPr>
          <a:xfrm>
            <a:off x="164592" y="4873752"/>
            <a:ext cx="8778240" cy="26517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8"/>
          <p:cNvSpPr/>
          <p:nvPr/>
        </p:nvSpPr>
        <p:spPr>
          <a:xfrm>
            <a:off x="292608" y="1207008"/>
            <a:ext cx="3291840" cy="2651760"/>
          </a:xfrm>
          <a:prstGeom prst="rect">
            <a:avLst/>
          </a:prstGeom>
          <a:solidFill>
            <a:srgbClr val="FFFFFF"/>
          </a:solidFill>
          <a:ln w="12700">
            <a:solidFill>
              <a:srgbClr val="C0C8D8"/>
            </a:solidFill>
            <a:prstDash val="solid"/>
          </a:ln>
          <a:effectLst>
            <a:outerShdw blurRad="635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Shape 9"/>
          <p:cNvSpPr/>
          <p:nvPr/>
        </p:nvSpPr>
        <p:spPr>
          <a:xfrm>
            <a:off x="274320" y="1126618"/>
            <a:ext cx="3310128" cy="501013"/>
          </a:xfrm>
          <a:prstGeom prst="rect">
            <a:avLst/>
          </a:prstGeom>
          <a:solidFill>
            <a:srgbClr val="8496B0"/>
          </a:solidFill>
          <a:ln w="12700">
            <a:solidFill>
              <a:srgbClr val="8496B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 name="Text 10"/>
          <p:cNvSpPr/>
          <p:nvPr/>
        </p:nvSpPr>
        <p:spPr>
          <a:xfrm>
            <a:off x="274320" y="1207008"/>
            <a:ext cx="3291840"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effectLst/>
                <a:uLnTx/>
                <a:uFillTx/>
                <a:latin typeface="Arial" panose="020B0604020202020204" pitchFamily="34" charset="0"/>
                <a:ea typeface="Calibri" pitchFamily="34" charset="-122"/>
                <a:cs typeface="Arial" panose="020B0604020202020204" pitchFamily="34" charset="0"/>
              </a:rPr>
              <a:t>TRADITIONAL METHOD</a:t>
            </a:r>
            <a:endParaRPr kumimoji="0" lang="en-US" sz="1100" b="0" i="0" u="none" strike="noStrike" kern="1200" cap="none" spc="0" normalizeH="0" baseline="0" noProof="0" dirty="0">
              <a:ln>
                <a:noFill/>
              </a:ln>
              <a:effectLst/>
              <a:uLnTx/>
              <a:uFillTx/>
              <a:latin typeface="Arial" panose="020B0604020202020204" pitchFamily="34" charset="0"/>
              <a:ea typeface="+mn-ea"/>
              <a:cs typeface="+mn-cs"/>
            </a:endParaRPr>
          </a:p>
        </p:txBody>
      </p:sp>
      <p:sp>
        <p:nvSpPr>
          <p:cNvPr id="13" name="Text 11"/>
          <p:cNvSpPr/>
          <p:nvPr/>
        </p:nvSpPr>
        <p:spPr>
          <a:xfrm>
            <a:off x="365760" y="1719072"/>
            <a:ext cx="3108960" cy="34747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Shape 13"/>
          <p:cNvSpPr/>
          <p:nvPr/>
        </p:nvSpPr>
        <p:spPr>
          <a:xfrm>
            <a:off x="455562" y="1929404"/>
            <a:ext cx="201168" cy="20116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6" name="Shape 14"/>
          <p:cNvSpPr/>
          <p:nvPr/>
        </p:nvSpPr>
        <p:spPr>
          <a:xfrm>
            <a:off x="437001" y="2482698"/>
            <a:ext cx="201168" cy="20116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Shape 16"/>
          <p:cNvSpPr/>
          <p:nvPr/>
        </p:nvSpPr>
        <p:spPr>
          <a:xfrm>
            <a:off x="418323" y="2944388"/>
            <a:ext cx="201168" cy="20116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Text 18"/>
          <p:cNvSpPr/>
          <p:nvPr/>
        </p:nvSpPr>
        <p:spPr>
          <a:xfrm>
            <a:off x="3611880" y="2286000"/>
            <a:ext cx="1005840"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Shape 19"/>
          <p:cNvSpPr/>
          <p:nvPr/>
        </p:nvSpPr>
        <p:spPr>
          <a:xfrm>
            <a:off x="4663440" y="1289304"/>
            <a:ext cx="4206240" cy="2569464"/>
          </a:xfrm>
          <a:prstGeom prst="rect">
            <a:avLst/>
          </a:prstGeom>
          <a:solidFill>
            <a:srgbClr val="FFFFFF"/>
          </a:solidFill>
          <a:ln w="3175">
            <a:solidFill>
              <a:srgbClr val="8496B0"/>
            </a:solidFill>
            <a:prstDash val="solid"/>
          </a:ln>
          <a:effectLst>
            <a:outerShdw blurRad="635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Shape 20"/>
          <p:cNvSpPr/>
          <p:nvPr/>
        </p:nvSpPr>
        <p:spPr>
          <a:xfrm>
            <a:off x="4645152" y="1126619"/>
            <a:ext cx="4224528" cy="512064"/>
          </a:xfrm>
          <a:prstGeom prst="rect">
            <a:avLst/>
          </a:prstGeom>
          <a:solidFill>
            <a:schemeClr val="accent1">
              <a:lumMod val="50000"/>
            </a:schemeClr>
          </a:solidFill>
          <a:ln w="12700">
            <a:no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3" name="Text 21"/>
          <p:cNvSpPr/>
          <p:nvPr/>
        </p:nvSpPr>
        <p:spPr>
          <a:xfrm>
            <a:off x="4663440" y="1207008"/>
            <a:ext cx="4206240"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SIMPLE &amp; MORE RELIABLE</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5" name="Shape 23"/>
          <p:cNvSpPr/>
          <p:nvPr/>
        </p:nvSpPr>
        <p:spPr>
          <a:xfrm>
            <a:off x="4869521" y="1975104"/>
            <a:ext cx="402336" cy="402336"/>
          </a:xfrm>
          <a:prstGeom prst="ellipse">
            <a:avLst/>
          </a:prstGeom>
          <a:solidFill>
            <a:srgbClr val="2E5EA3"/>
          </a:solidFill>
          <a:ln w="12700">
            <a:solidFill>
              <a:srgbClr val="2E5EA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Text 24"/>
          <p:cNvSpPr/>
          <p:nvPr/>
        </p:nvSpPr>
        <p:spPr>
          <a:xfrm>
            <a:off x="4869521" y="2002294"/>
            <a:ext cx="402336" cy="34837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1</a:t>
            </a: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 25"/>
          <p:cNvSpPr/>
          <p:nvPr/>
        </p:nvSpPr>
        <p:spPr>
          <a:xfrm>
            <a:off x="5230368" y="2013513"/>
            <a:ext cx="3547872" cy="4023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404040"/>
                </a:solidFill>
                <a:effectLst/>
                <a:uLnTx/>
                <a:uFillTx/>
                <a:latin typeface="Arial" panose="020B0604020202020204" pitchFamily="34" charset="0"/>
                <a:ea typeface="Calibri" pitchFamily="34" charset="-122"/>
                <a:cs typeface="Arial" panose="020B0604020202020204" pitchFamily="34" charset="0"/>
              </a:rPr>
              <a:t>Are routine testing benches covered ~100% ?</a:t>
            </a:r>
            <a:endParaRPr kumimoji="0" lang="en-US" sz="11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8" name="Shape 26"/>
          <p:cNvSpPr/>
          <p:nvPr/>
        </p:nvSpPr>
        <p:spPr>
          <a:xfrm>
            <a:off x="5038345" y="2441448"/>
            <a:ext cx="45719" cy="473655"/>
          </a:xfrm>
          <a:prstGeom prst="rect">
            <a:avLst/>
          </a:prstGeom>
          <a:solidFill>
            <a:srgbClr val="1A6B3C"/>
          </a:solidFill>
          <a:ln w="12700">
            <a:solidFill>
              <a:srgbClr val="1A6B3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9" name="Text 27"/>
          <p:cNvSpPr/>
          <p:nvPr/>
        </p:nvSpPr>
        <p:spPr>
          <a:xfrm>
            <a:off x="5148072" y="2523062"/>
            <a:ext cx="218791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1" u="none" strike="noStrike" kern="1200" cap="none" spc="0" normalizeH="0" baseline="0" noProof="0" dirty="0">
                <a:ln>
                  <a:noFill/>
                </a:ln>
                <a:solidFill>
                  <a:srgbClr val="1A6B3C"/>
                </a:solidFill>
                <a:effectLst/>
                <a:uLnTx/>
                <a:uFillTx/>
                <a:latin typeface="Arial" panose="020B0604020202020204" pitchFamily="34" charset="0"/>
                <a:ea typeface="Calibri" pitchFamily="34" charset="-122"/>
                <a:cs typeface="Arial" panose="020B0604020202020204" pitchFamily="34" charset="0"/>
              </a:rPr>
              <a:t>  If YES ↓</a:t>
            </a: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0" name="Shape 28"/>
          <p:cNvSpPr/>
          <p:nvPr/>
        </p:nvSpPr>
        <p:spPr>
          <a:xfrm>
            <a:off x="4823529" y="2992698"/>
            <a:ext cx="402336" cy="410535"/>
          </a:xfrm>
          <a:prstGeom prst="ellipse">
            <a:avLst/>
          </a:prstGeom>
          <a:solidFill>
            <a:srgbClr val="1F3864"/>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1" name="Text 29"/>
          <p:cNvSpPr/>
          <p:nvPr/>
        </p:nvSpPr>
        <p:spPr>
          <a:xfrm>
            <a:off x="4806195" y="2982609"/>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2</a:t>
            </a: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2" name="Text 30"/>
          <p:cNvSpPr/>
          <p:nvPr/>
        </p:nvSpPr>
        <p:spPr>
          <a:xfrm>
            <a:off x="5243199" y="3014626"/>
            <a:ext cx="3547872" cy="4023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404040"/>
                </a:solidFill>
                <a:effectLst/>
                <a:uLnTx/>
                <a:uFillTx/>
                <a:latin typeface="Arial" panose="020B0604020202020204" pitchFamily="34" charset="0"/>
                <a:ea typeface="Calibri" pitchFamily="34" charset="-122"/>
                <a:cs typeface="Arial" panose="020B0604020202020204" pitchFamily="34" charset="0"/>
              </a:rPr>
              <a:t>Are senior staff (Lead/Seniors/ TLM ) being pulled in to cover ?</a:t>
            </a:r>
            <a:endParaRPr kumimoji="0" lang="en-US" sz="11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3" name="Shape 31"/>
          <p:cNvSpPr/>
          <p:nvPr/>
        </p:nvSpPr>
        <p:spPr>
          <a:xfrm>
            <a:off x="384048" y="4238346"/>
            <a:ext cx="8595360" cy="658368"/>
          </a:xfrm>
          <a:prstGeom prst="rect">
            <a:avLst/>
          </a:prstGeom>
          <a:solidFill>
            <a:srgbClr val="1F3864"/>
          </a:solidFill>
          <a:ln w="12700">
            <a:solidFill>
              <a:srgbClr val="1F3864"/>
            </a:solidFill>
            <a:prstDash val="solid"/>
          </a:ln>
          <a:effectLst>
            <a:outerShdw blurRad="635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4" name="Shape 32"/>
          <p:cNvSpPr/>
          <p:nvPr/>
        </p:nvSpPr>
        <p:spPr>
          <a:xfrm>
            <a:off x="292608" y="4238346"/>
            <a:ext cx="109728" cy="65836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5" name="Text 33"/>
          <p:cNvSpPr/>
          <p:nvPr/>
        </p:nvSpPr>
        <p:spPr>
          <a:xfrm>
            <a:off x="512064" y="4258494"/>
            <a:ext cx="8302752" cy="6583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If both answers are YES — capacity is already under strain, regardless of what the WTE establishment says.</a:t>
            </a: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 name="TextBox 35">
            <a:extLst>
              <a:ext uri="{FF2B5EF4-FFF2-40B4-BE49-F238E27FC236}">
                <a16:creationId xmlns:a16="http://schemas.microsoft.com/office/drawing/2014/main" id="{641D9170-8C71-5DA5-D984-67BCC0E7F453}"/>
              </a:ext>
            </a:extLst>
          </p:cNvPr>
          <p:cNvSpPr txBox="1"/>
          <p:nvPr/>
        </p:nvSpPr>
        <p:spPr>
          <a:xfrm>
            <a:off x="746532" y="1887894"/>
            <a:ext cx="268410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Time and Motion Studies across job roles.</a:t>
            </a: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7" name="TextBox 36">
            <a:extLst>
              <a:ext uri="{FF2B5EF4-FFF2-40B4-BE49-F238E27FC236}">
                <a16:creationId xmlns:a16="http://schemas.microsoft.com/office/drawing/2014/main" id="{AD3E9F5F-015B-03DF-C012-4E59E6E939C1}"/>
              </a:ext>
            </a:extLst>
          </p:cNvPr>
          <p:cNvSpPr txBox="1"/>
          <p:nvPr/>
        </p:nvSpPr>
        <p:spPr>
          <a:xfrm>
            <a:off x="718964" y="2902878"/>
            <a:ext cx="2798064"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Workload does not = sample numbers and units issued</a:t>
            </a: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TextBox 39">
            <a:extLst>
              <a:ext uri="{FF2B5EF4-FFF2-40B4-BE49-F238E27FC236}">
                <a16:creationId xmlns:a16="http://schemas.microsoft.com/office/drawing/2014/main" id="{21621D57-4B7F-9C1C-3A84-D8F03DC9827E}"/>
              </a:ext>
            </a:extLst>
          </p:cNvPr>
          <p:cNvSpPr txBox="1"/>
          <p:nvPr/>
        </p:nvSpPr>
        <p:spPr>
          <a:xfrm>
            <a:off x="718964" y="2359152"/>
            <a:ext cx="268410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Resource intensive and rarely reflects improvements needed.</a:t>
            </a: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Arrow: Right 5">
            <a:extLst>
              <a:ext uri="{FF2B5EF4-FFF2-40B4-BE49-F238E27FC236}">
                <a16:creationId xmlns:a16="http://schemas.microsoft.com/office/drawing/2014/main" id="{E74CFE6B-FA0B-7225-1FC9-2974A27104CD}"/>
              </a:ext>
            </a:extLst>
          </p:cNvPr>
          <p:cNvSpPr/>
          <p:nvPr/>
        </p:nvSpPr>
        <p:spPr>
          <a:xfrm>
            <a:off x="3648456" y="2166446"/>
            <a:ext cx="978408" cy="48463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hape 16">
            <a:extLst>
              <a:ext uri="{FF2B5EF4-FFF2-40B4-BE49-F238E27FC236}">
                <a16:creationId xmlns:a16="http://schemas.microsoft.com/office/drawing/2014/main" id="{6C5EC33E-0989-FC52-DFCC-7260FBECE98D}"/>
              </a:ext>
            </a:extLst>
          </p:cNvPr>
          <p:cNvSpPr/>
          <p:nvPr/>
        </p:nvSpPr>
        <p:spPr>
          <a:xfrm>
            <a:off x="437001" y="3461126"/>
            <a:ext cx="201168" cy="20116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56D443AD-0E91-32B0-6C18-E6DBB0B20B3F}"/>
              </a:ext>
            </a:extLst>
          </p:cNvPr>
          <p:cNvSpPr txBox="1"/>
          <p:nvPr/>
        </p:nvSpPr>
        <p:spPr>
          <a:xfrm>
            <a:off x="708076" y="3431238"/>
            <a:ext cx="279806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prstClr val="black"/>
                </a:solidFill>
                <a:latin typeface="Arial" panose="020B0604020202020204" pitchFamily="34" charset="0"/>
              </a:rPr>
              <a:t>Under or over-estimate task time.</a:t>
            </a: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chemeClr val="tx2">
              <a:lumMod val="50000"/>
            </a:schemeClr>
          </a:solidFill>
          <a:ln w="12700">
            <a:no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Shape 1"/>
          <p:cNvSpPr/>
          <p:nvPr/>
        </p:nvSpPr>
        <p:spPr>
          <a:xfrm>
            <a:off x="0" y="0"/>
            <a:ext cx="109728" cy="749808"/>
          </a:xfrm>
          <a:prstGeom prst="rect">
            <a:avLst/>
          </a:prstGeom>
          <a:solidFill>
            <a:srgbClr val="C8102E"/>
          </a:solidFill>
          <a:ln w="12700">
            <a:solidFill>
              <a:srgbClr val="C8102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 2"/>
          <p:cNvSpPr/>
          <p:nvPr/>
        </p:nvSpPr>
        <p:spPr>
          <a:xfrm>
            <a:off x="256032" y="0"/>
            <a:ext cx="77724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Capacity:  The Real Numbers</a:t>
            </a:r>
            <a:endParaRPr kumimoji="0" lang="en-US" sz="20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Text 3"/>
          <p:cNvSpPr/>
          <p:nvPr/>
        </p:nvSpPr>
        <p:spPr>
          <a:xfrm>
            <a:off x="0" y="0"/>
            <a:ext cx="8961120" cy="7498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 6"/>
          <p:cNvSpPr/>
          <p:nvPr/>
        </p:nvSpPr>
        <p:spPr>
          <a:xfrm>
            <a:off x="320040" y="749808"/>
            <a:ext cx="8503920" cy="4023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Nominal WTE  </a:t>
            </a:r>
            <a:r>
              <a:rPr kumimoji="0" lang="en-US" sz="24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 </a:t>
            </a:r>
            <a:r>
              <a:rPr kumimoji="0" lang="en-US" sz="1800" b="1" i="0" u="none" strike="noStrike" kern="1200" cap="none" spc="0" normalizeH="0" baseline="0" noProof="0" dirty="0">
                <a:ln>
                  <a:noFill/>
                </a:ln>
                <a:solidFill>
                  <a:srgbClr val="1F3864"/>
                </a:solidFill>
                <a:effectLst/>
                <a:uLnTx/>
                <a:uFillTx/>
                <a:latin typeface="Arial" panose="020B0604020202020204" pitchFamily="34" charset="0"/>
                <a:ea typeface="Calibri" pitchFamily="34" charset="-122"/>
                <a:cs typeface="Arial" panose="020B0604020202020204" pitchFamily="34" charset="0"/>
              </a:rPr>
              <a:t> Available WTE</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Shape 7"/>
          <p:cNvSpPr/>
          <p:nvPr/>
        </p:nvSpPr>
        <p:spPr>
          <a:xfrm>
            <a:off x="320040" y="1261872"/>
            <a:ext cx="4114800" cy="2706714"/>
          </a:xfrm>
          <a:prstGeom prst="rect">
            <a:avLst/>
          </a:prstGeom>
          <a:solidFill>
            <a:srgbClr val="FFFFFF"/>
          </a:solidFill>
          <a:ln w="12700">
            <a:solidFill>
              <a:srgbClr val="D8DEE8"/>
            </a:solidFill>
            <a:prstDash val="solid"/>
          </a:ln>
          <a:effectLst>
            <a:outerShdw blurRad="635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Shape 8"/>
          <p:cNvSpPr/>
          <p:nvPr/>
        </p:nvSpPr>
        <p:spPr>
          <a:xfrm>
            <a:off x="320040" y="1261872"/>
            <a:ext cx="4114800" cy="384048"/>
          </a:xfrm>
          <a:prstGeom prst="rect">
            <a:avLst/>
          </a:prstGeom>
          <a:solidFill>
            <a:srgbClr val="1F3864"/>
          </a:solidFill>
          <a:ln w="12700">
            <a:solidFill>
              <a:srgbClr val="1F3864"/>
            </a:solidFill>
            <a:prstDash val="soli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Text 9"/>
          <p:cNvSpPr/>
          <p:nvPr/>
        </p:nvSpPr>
        <p:spPr>
          <a:xfrm>
            <a:off x="1577340" y="1174914"/>
            <a:ext cx="4114800" cy="384048"/>
          </a:xfrm>
          <a:prstGeom prst="rect">
            <a:avLst/>
          </a:prstGeom>
          <a:noFill/>
          <a:ln/>
        </p:spPr>
        <p:txBody>
          <a:bodyPr wrap="square" lIns="0" tIns="15240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WTE Adjustments</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 name="Text 10"/>
          <p:cNvSpPr/>
          <p:nvPr/>
        </p:nvSpPr>
        <p:spPr>
          <a:xfrm>
            <a:off x="457200" y="1719072"/>
            <a:ext cx="3858768" cy="2084001"/>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2D2D2D"/>
              </a:solidFill>
              <a:effectLst/>
              <a:uLnTx/>
              <a:uFillTx/>
              <a:latin typeface="Arial" panose="020B0604020202020204" pitchFamily="34" charset="0"/>
              <a:ea typeface="Calibri" pitchFamily="34"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D2D2D"/>
                </a:solidFill>
                <a:effectLst/>
                <a:uLnTx/>
                <a:uFillTx/>
                <a:latin typeface="Arial" panose="020B0604020202020204" pitchFamily="34" charset="0"/>
                <a:ea typeface="Calibri" pitchFamily="34" charset="-122"/>
                <a:cs typeface="Arial" panose="020B0604020202020204" pitchFamily="34" charset="0"/>
              </a:rPr>
              <a:t>Nominal WTE </a:t>
            </a:r>
            <a:r>
              <a:rPr kumimoji="0" lang="en-US" sz="12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is the headcount on paper.
</a:t>
            </a:r>
            <a:r>
              <a:rPr kumimoji="0" lang="en-US" sz="1200" b="1" i="0" u="none" strike="noStrike" kern="1200" cap="none" spc="0" normalizeH="0" baseline="0" noProof="0" dirty="0">
                <a:ln>
                  <a:noFill/>
                </a:ln>
                <a:solidFill>
                  <a:srgbClr val="C8102E"/>
                </a:solidFill>
                <a:effectLst/>
                <a:uLnTx/>
                <a:uFillTx/>
                <a:latin typeface="Arial" panose="020B0604020202020204" pitchFamily="34" charset="0"/>
                <a:ea typeface="Calibri" pitchFamily="34" charset="-122"/>
                <a:cs typeface="Arial" panose="020B0604020202020204" pitchFamily="34" charset="0"/>
              </a:rPr>
              <a:t>Effective WTE </a:t>
            </a:r>
            <a:r>
              <a:rPr kumimoji="0" lang="en-US" sz="12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is what is available for work, once annual leave, sickness absence, mandatory training, and supernumerary time are deducted.
Approximately </a:t>
            </a:r>
            <a:r>
              <a:rPr kumimoji="0" lang="en-US" sz="1200" b="1" i="0" u="none" strike="noStrike" kern="1200" cap="none" spc="0" normalizeH="0" baseline="0" noProof="0" dirty="0">
                <a:ln>
                  <a:noFill/>
                </a:ln>
                <a:solidFill>
                  <a:srgbClr val="C8102E"/>
                </a:solidFill>
                <a:effectLst/>
                <a:uLnTx/>
                <a:uFillTx/>
                <a:latin typeface="Arial" panose="020B0604020202020204" pitchFamily="34" charset="0"/>
                <a:ea typeface="Calibri" pitchFamily="34" charset="-122"/>
                <a:cs typeface="Arial" panose="020B0604020202020204" pitchFamily="34" charset="0"/>
              </a:rPr>
              <a:t>21-25% reduction  </a:t>
            </a:r>
            <a:r>
              <a:rPr kumimoji="0" lang="en-US" sz="12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to arrive at an effective WTE (includes UKTLC 10 days supervised working). This is the number that must meet service demand</a:t>
            </a:r>
            <a:r>
              <a:rPr kumimoji="0" lang="en-US" sz="1400" b="0" i="0" u="none" strike="noStrike" kern="1200" cap="none" spc="0" normalizeH="0" baseline="0" noProof="0" dirty="0">
                <a:ln>
                  <a:noFill/>
                </a:ln>
                <a:solidFill>
                  <a:srgbClr val="666666"/>
                </a:solidFill>
                <a:effectLst/>
                <a:uLnTx/>
                <a:uFillTx/>
                <a:latin typeface="Arial" panose="020B0604020202020204" pitchFamily="34" charset="0"/>
                <a:ea typeface="Calibri" pitchFamily="34" charset="-122"/>
                <a:cs typeface="Arial" panose="020B0604020202020204" pitchFamily="34" charset="0"/>
              </a:rPr>
              <a:t>.</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Shape 12"/>
          <p:cNvSpPr/>
          <p:nvPr/>
        </p:nvSpPr>
        <p:spPr>
          <a:xfrm>
            <a:off x="4663440" y="1283395"/>
            <a:ext cx="4160520" cy="384048"/>
          </a:xfrm>
          <a:prstGeom prst="rect">
            <a:avLst/>
          </a:prstGeom>
          <a:solidFill>
            <a:srgbClr val="1F3864"/>
          </a:solidFill>
          <a:ln w="12700">
            <a:solidFill>
              <a:srgbClr val="1F386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Text 13"/>
          <p:cNvSpPr/>
          <p:nvPr/>
        </p:nvSpPr>
        <p:spPr>
          <a:xfrm>
            <a:off x="4663440" y="1261872"/>
            <a:ext cx="4178808" cy="384048"/>
          </a:xfrm>
          <a:prstGeom prst="rect">
            <a:avLst/>
          </a:prstGeom>
          <a:noFill/>
          <a:ln/>
        </p:spPr>
        <p:txBody>
          <a:bodyPr wrap="square" lIns="0" tIns="15240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Calibri" pitchFamily="34" charset="-122"/>
                <a:cs typeface="Arial" panose="020B0604020202020204" pitchFamily="34" charset="0"/>
              </a:rPr>
              <a:t>                                 Examples</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7" name="Text 15"/>
          <p:cNvSpPr/>
          <p:nvPr/>
        </p:nvSpPr>
        <p:spPr>
          <a:xfrm>
            <a:off x="4773168" y="1719072"/>
            <a:ext cx="100584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endParaRPr kumimoji="0" lang="en-US" sz="12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39" name="Table 38">
            <a:extLst>
              <a:ext uri="{FF2B5EF4-FFF2-40B4-BE49-F238E27FC236}">
                <a16:creationId xmlns:a16="http://schemas.microsoft.com/office/drawing/2014/main" id="{EB384FD4-941A-5F2E-8F6E-A104CB37CD07}"/>
              </a:ext>
            </a:extLst>
          </p:cNvPr>
          <p:cNvGraphicFramePr>
            <a:graphicFrameLocks noGrp="1"/>
          </p:cNvGraphicFramePr>
          <p:nvPr>
            <p:extLst>
              <p:ext uri="{D42A27DB-BD31-4B8C-83A1-F6EECF244321}">
                <p14:modId xmlns:p14="http://schemas.microsoft.com/office/powerpoint/2010/main" val="2354778398"/>
              </p:ext>
            </p:extLst>
          </p:nvPr>
        </p:nvGraphicFramePr>
        <p:xfrm>
          <a:off x="4663440" y="1669606"/>
          <a:ext cx="4160520" cy="2298980"/>
        </p:xfrm>
        <a:graphic>
          <a:graphicData uri="http://schemas.openxmlformats.org/drawingml/2006/table">
            <a:tbl>
              <a:tblPr firstRow="1" firstCol="1" bandRow="1"/>
              <a:tblGrid>
                <a:gridCol w="1279876">
                  <a:extLst>
                    <a:ext uri="{9D8B030D-6E8A-4147-A177-3AD203B41FA5}">
                      <a16:colId xmlns:a16="http://schemas.microsoft.com/office/drawing/2014/main" val="2619101404"/>
                    </a:ext>
                  </a:extLst>
                </a:gridCol>
                <a:gridCol w="1421307">
                  <a:extLst>
                    <a:ext uri="{9D8B030D-6E8A-4147-A177-3AD203B41FA5}">
                      <a16:colId xmlns:a16="http://schemas.microsoft.com/office/drawing/2014/main" val="3930492701"/>
                    </a:ext>
                  </a:extLst>
                </a:gridCol>
                <a:gridCol w="1459337">
                  <a:extLst>
                    <a:ext uri="{9D8B030D-6E8A-4147-A177-3AD203B41FA5}">
                      <a16:colId xmlns:a16="http://schemas.microsoft.com/office/drawing/2014/main" val="2332464362"/>
                    </a:ext>
                  </a:extLst>
                </a:gridCol>
              </a:tblGrid>
              <a:tr h="612132">
                <a:tc>
                  <a:txBody>
                    <a:bodyPr/>
                    <a:lstStyle/>
                    <a:p>
                      <a:pPr algn="ctr">
                        <a:lnSpc>
                          <a:spcPct val="115000"/>
                        </a:lnSpc>
                        <a:spcAft>
                          <a:spcPts val="0"/>
                        </a:spcAft>
                        <a:buNone/>
                      </a:pPr>
                      <a:r>
                        <a:rPr lang="en-US" sz="1400" b="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Nominal WTE</a:t>
                      </a:r>
                      <a:endParaRPr lang="en-GB" sz="1400" b="1"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00000"/>
                        </a:lnSpc>
                        <a:spcAft>
                          <a:spcPts val="0"/>
                        </a:spcAft>
                        <a:buNone/>
                      </a:pPr>
                      <a:r>
                        <a:rPr lang="en-US" sz="1400" dirty="0">
                          <a:effectLst/>
                          <a:latin typeface="Arial" panose="020B0604020202020204" pitchFamily="34" charset="0"/>
                          <a:ea typeface="MS Mincho" panose="02020609040205080304" pitchFamily="49" charset="-128"/>
                          <a:cs typeface="Times New Roman" panose="02020603050405020304" pitchFamily="18" charset="0"/>
                        </a:rPr>
                        <a:t>Capacity</a:t>
                      </a:r>
                    </a:p>
                    <a:p>
                      <a:pPr algn="ctr">
                        <a:lnSpc>
                          <a:spcPct val="100000"/>
                        </a:lnSpc>
                        <a:spcAft>
                          <a:spcPts val="0"/>
                        </a:spcAft>
                        <a:buNone/>
                      </a:pPr>
                      <a:r>
                        <a:rPr lang="en-US" sz="1400" dirty="0">
                          <a:effectLst/>
                          <a:latin typeface="Arial" panose="020B0604020202020204" pitchFamily="34" charset="0"/>
                          <a:ea typeface="MS Mincho" panose="02020609040205080304" pitchFamily="49" charset="-128"/>
                          <a:cs typeface="Times New Roman" panose="02020603050405020304" pitchFamily="18" charset="0"/>
                        </a:rPr>
                        <a:t>Reduction</a:t>
                      </a:r>
                      <a:endParaRPr lang="en-GB" sz="14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en-US" sz="1400" b="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Effective WTE</a:t>
                      </a:r>
                      <a:endParaRPr lang="en-GB" sz="1400" b="1"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81982130"/>
                  </a:ext>
                </a:extLst>
              </a:tr>
              <a:tr h="455450">
                <a:tc>
                  <a:txBody>
                    <a:bodyPr/>
                    <a:lstStyle/>
                    <a:p>
                      <a:pPr algn="ctr">
                        <a:lnSpc>
                          <a:spcPct val="115000"/>
                        </a:lnSpc>
                        <a:spcAft>
                          <a:spcPts val="1000"/>
                        </a:spcAft>
                        <a:buNone/>
                      </a:pPr>
                      <a:r>
                        <a:rPr lang="en-US" sz="14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1.0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buNone/>
                      </a:pPr>
                      <a:r>
                        <a:rPr lang="en-US" sz="1400" dirty="0">
                          <a:effectLst/>
                          <a:latin typeface="Arial" panose="020B0604020202020204" pitchFamily="34" charset="0"/>
                          <a:ea typeface="MS Mincho" panose="02020609040205080304" pitchFamily="49" charset="-128"/>
                          <a:cs typeface="Times New Roman" panose="02020603050405020304" pitchFamily="18" charset="0"/>
                        </a:rPr>
                        <a:t>-0.22</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en-US" sz="1400" b="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0.78</a:t>
                      </a:r>
                      <a:endParaRPr lang="en-GB" sz="14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576296040"/>
                  </a:ext>
                </a:extLst>
              </a:tr>
              <a:tr h="412075">
                <a:tc>
                  <a:txBody>
                    <a:bodyPr/>
                    <a:lstStyle/>
                    <a:p>
                      <a:pPr algn="ctr">
                        <a:lnSpc>
                          <a:spcPct val="115000"/>
                        </a:lnSpc>
                        <a:spcAft>
                          <a:spcPts val="1000"/>
                        </a:spcAft>
                        <a:buNone/>
                      </a:pPr>
                      <a:r>
                        <a:rPr lang="en-US" sz="14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2.0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buNone/>
                      </a:pPr>
                      <a:r>
                        <a:rPr lang="en-US" sz="1400" dirty="0">
                          <a:effectLst/>
                          <a:latin typeface="Arial" panose="020B0604020202020204" pitchFamily="34" charset="0"/>
                          <a:ea typeface="MS Mincho" panose="02020609040205080304" pitchFamily="49" charset="-128"/>
                          <a:cs typeface="Times New Roman" panose="02020603050405020304" pitchFamily="18" charset="0"/>
                        </a:rPr>
                        <a:t>-0.45</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en-US" sz="1400" b="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1.55</a:t>
                      </a:r>
                      <a:endParaRPr lang="en-GB" sz="14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2186510420"/>
                  </a:ext>
                </a:extLst>
              </a:tr>
              <a:tr h="451967">
                <a:tc>
                  <a:txBody>
                    <a:bodyPr/>
                    <a:lstStyle/>
                    <a:p>
                      <a:pPr algn="ctr">
                        <a:lnSpc>
                          <a:spcPct val="115000"/>
                        </a:lnSpc>
                        <a:spcAft>
                          <a:spcPts val="1000"/>
                        </a:spcAft>
                        <a:buNone/>
                      </a:pPr>
                      <a:r>
                        <a:rPr lang="en-US" sz="14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4.0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buNone/>
                      </a:pPr>
                      <a:r>
                        <a:rPr lang="en-US" sz="1400" dirty="0">
                          <a:effectLst/>
                          <a:latin typeface="Arial" panose="020B0604020202020204" pitchFamily="34" charset="0"/>
                          <a:ea typeface="MS Mincho" panose="02020609040205080304" pitchFamily="49" charset="-128"/>
                          <a:cs typeface="Times New Roman" panose="02020603050405020304" pitchFamily="18" charset="0"/>
                        </a:rPr>
                        <a:t>-0.89</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en-US" sz="1400" b="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3.11</a:t>
                      </a:r>
                      <a:endParaRPr lang="en-GB" sz="14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3045103765"/>
                  </a:ext>
                </a:extLst>
              </a:tr>
              <a:tr h="367356">
                <a:tc>
                  <a:txBody>
                    <a:bodyPr/>
                    <a:lstStyle/>
                    <a:p>
                      <a:pPr algn="ctr">
                        <a:lnSpc>
                          <a:spcPct val="115000"/>
                        </a:lnSpc>
                        <a:spcAft>
                          <a:spcPts val="1000"/>
                        </a:spcAft>
                        <a:buNone/>
                      </a:pPr>
                      <a:r>
                        <a:rPr lang="en-US" sz="14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6.0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buNone/>
                      </a:pPr>
                      <a:r>
                        <a:rPr lang="en-US" sz="1400" dirty="0">
                          <a:effectLst/>
                          <a:latin typeface="Arial" panose="020B0604020202020204" pitchFamily="34" charset="0"/>
                          <a:ea typeface="MS Mincho" panose="02020609040205080304" pitchFamily="49" charset="-128"/>
                          <a:cs typeface="Times New Roman" panose="02020603050405020304" pitchFamily="18" charset="0"/>
                        </a:rPr>
                        <a:t>-1.34</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en-US" sz="1400" b="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4.66</a:t>
                      </a:r>
                      <a:endParaRPr lang="en-GB" sz="14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1114902238"/>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626</TotalTime>
  <Words>2103</Words>
  <Application>Microsoft Office PowerPoint</Application>
  <PresentationFormat>On-screen Show (16:9)</PresentationFormat>
  <Paragraphs>399</Paragraphs>
  <Slides>23</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Arial</vt:lpstr>
      <vt:lpstr>Calibri</vt:lpstr>
      <vt:lpstr>Cambria</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Resilient Transfusion Services in Wales</dc:title>
  <dc:subject>PptxGenJS Presentation</dc:subject>
  <dc:creator>PptxGenJS</dc:creator>
  <cp:lastModifiedBy>Rashmi Rook</cp:lastModifiedBy>
  <cp:revision>7</cp:revision>
  <dcterms:created xsi:type="dcterms:W3CDTF">2026-06-03T22:00:02Z</dcterms:created>
  <dcterms:modified xsi:type="dcterms:W3CDTF">2026-06-16T15:08:42Z</dcterms:modified>
</cp:coreProperties>
</file>