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327" r:id="rId6"/>
    <p:sldId id="329" r:id="rId7"/>
    <p:sldId id="330" r:id="rId8"/>
    <p:sldId id="335" r:id="rId9"/>
    <p:sldId id="323" r:id="rId10"/>
    <p:sldId id="313" r:id="rId11"/>
    <p:sldId id="331" r:id="rId12"/>
    <p:sldId id="336" r:id="rId13"/>
    <p:sldId id="31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25" autoAdjust="0"/>
    <p:restoredTop sz="94660"/>
  </p:normalViewPr>
  <p:slideViewPr>
    <p:cSldViewPr>
      <p:cViewPr varScale="1">
        <p:scale>
          <a:sx n="105" d="100"/>
          <a:sy n="105" d="100"/>
        </p:scale>
        <p:origin x="106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63F45-3BE9-4434-B0CD-84B4FDBF395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0D70F-1FA2-4A37-B22A-F2F4DC5143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0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71D3B-2DA4-4DD1-B63B-1F835D7715E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559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We believe the work that went on before in relation to Pathology Foundation Keystone project has laid the foundations for the introduction of both a Regional LIMS and Regional Blood Production &amp; Tracking solution. Indeed through various engagements with SNBTS, WBS &amp; recently NHSBT they are quite envious of our position whereby a regional </a:t>
            </a:r>
            <a:r>
              <a:rPr lang="en-GB" dirty="0" err="1"/>
              <a:t>BPaT</a:t>
            </a:r>
            <a:r>
              <a:rPr lang="en-GB" dirty="0"/>
              <a:t> solution is enabled via a Regional LIMS, throughout other UK jurisdictions there are multiple LIMS which either complicates this or prevents it from being a reality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71D3B-2DA4-4DD1-B63B-1F835D7715E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791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25322" y="2708920"/>
            <a:ext cx="12240683" cy="648072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" y="3933825"/>
            <a:ext cx="12191999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265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25322" y="1268760"/>
            <a:ext cx="12240683" cy="648072"/>
          </a:xfrm>
          <a:prstGeom prst="rect">
            <a:avLst/>
          </a:prstGeo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3339" y="2060848"/>
            <a:ext cx="11905323" cy="46085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801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50" y="1340768"/>
            <a:ext cx="4011084" cy="72008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7808" y="1340768"/>
            <a:ext cx="7488832" cy="496855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350" y="2060849"/>
            <a:ext cx="4011084" cy="468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063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9349" y="2060849"/>
            <a:ext cx="576064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11" y="2060849"/>
            <a:ext cx="576064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-25322" y="1268760"/>
            <a:ext cx="12240683" cy="648072"/>
          </a:xfrm>
          <a:prstGeom prst="rect">
            <a:avLst/>
          </a:prstGeo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496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13BE8-6F7C-DEE3-C6CD-C25F67E9C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4CE23-AAB3-6880-4509-47A480508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2B411-9076-C0FF-33E2-8826E0405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B198A-FEE6-492B-923E-23E485F0A5C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EEC09-E17D-7124-CA11-1A12D5FE0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4B3C6-9D08-1892-81B6-AEF99C4E6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16C1-AA63-4CA9-B1DA-792471D3D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85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090E16-D3C8-4156-517D-81D6A77D4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B198A-FEE6-492B-923E-23E485F0A5C9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3B458B-B6C1-A30D-9365-3AD433B42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36E6D-F315-3A06-C7C2-69C76A92B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16C1-AA63-4CA9-B1DA-792471D3D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793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microsoft.com/office/2007/relationships/hdphoto" Target="../media/hdphoto3.wdp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2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C59A39-E387-45FF-8B22-CF626262E0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5" b="17026"/>
          <a:stretch/>
        </p:blipFill>
        <p:spPr>
          <a:xfrm>
            <a:off x="0" y="1"/>
            <a:ext cx="12234733" cy="1052735"/>
          </a:xfrm>
          <a:prstGeom prst="flowChartProcess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0FD58E5-ACDA-492A-8752-D88E956FEE0F}"/>
              </a:ext>
            </a:extLst>
          </p:cNvPr>
          <p:cNvGrpSpPr/>
          <p:nvPr userDrawn="1"/>
        </p:nvGrpSpPr>
        <p:grpSpPr>
          <a:xfrm>
            <a:off x="407368" y="188640"/>
            <a:ext cx="11419660" cy="596184"/>
            <a:chOff x="362740" y="240528"/>
            <a:chExt cx="8564745" cy="59618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1ED24C6-D2BF-4839-98CE-D89CCFF82C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duotone>
                <a:prstClr val="black"/>
                <a:schemeClr val="bg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>
                          <a14:foregroundMark x1="21500" y1="19500" x2="71500" y2="86000"/>
                          <a14:foregroundMark x1="17500" y1="80500" x2="80000" y2="17500"/>
                          <a14:foregroundMark x1="48000" y1="18000" x2="36500" y2="10500"/>
                          <a14:foregroundMark x1="73000" y1="61500" x2="50500" y2="79500"/>
                          <a14:foregroundMark x1="73500" y1="47500" x2="10000" y2="47500"/>
                          <a14:foregroundMark x1="72832" y1="39306" x2="72832" y2="39306"/>
                          <a14:foregroundMark x1="78035" y1="36416" x2="82659" y2="63584"/>
                          <a14:foregroundMark x1="80925" y1="33526" x2="31214" y2="78035"/>
                          <a14:foregroundMark x1="10983" y1="59538" x2="56647" y2="16763"/>
                          <a14:foregroundMark x1="13873" y1="35260" x2="61272" y2="80925"/>
                          <a14:foregroundMark x1="55491" y1="23699" x2="91329" y2="50867"/>
                          <a14:foregroundMark x1="73988" y1="84971" x2="28324" y2="80925"/>
                        </a14:backgroundRemoval>
                      </a14:imgEffect>
                      <a14:imgEffect>
                        <a14:sharpenSoften amount="25000"/>
                      </a14:imgEffect>
                      <a14:imgEffect>
                        <a14:colorTemperature colorTemp="47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740" y="274906"/>
              <a:ext cx="428553" cy="5618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Text Box 7">
              <a:extLst>
                <a:ext uri="{FF2B5EF4-FFF2-40B4-BE49-F238E27FC236}">
                  <a16:creationId xmlns:a16="http://schemas.microsoft.com/office/drawing/2014/main" id="{084A33EF-BA06-4703-B2A8-D80FEB69F6AF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834009" y="347860"/>
              <a:ext cx="1945487" cy="462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 anchorCtr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indent="0" algn="ctr" defTabSz="914400" rtl="0" eaLnBrk="1" fontAlgn="base" latinLnBrk="0" hangingPunct="1">
                <a:lnSpc>
                  <a:spcPct val="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1500" spc="0" baseline="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Northern</a:t>
              </a:r>
              <a:r>
                <a:rPr lang="en-GB" sz="1000" kern="1500" spc="0" baseline="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GB" sz="1400" kern="1500" spc="0" baseline="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Ireland</a:t>
              </a:r>
            </a:p>
            <a:p>
              <a:pPr algn="ctr" eaLnBrk="1" fontAlgn="base" hangingPunct="1">
                <a:lnSpc>
                  <a:spcPct val="5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Blood Transfusion Service</a:t>
              </a:r>
            </a:p>
          </p:txBody>
        </p:sp>
        <p:pic>
          <p:nvPicPr>
            <p:cNvPr id="20" name="Picture 4" descr="http://ukcc.cochrane.org/sites/ukcc.cochrane.org/files/HSC_0.jpg?1346662388">
              <a:extLst>
                <a:ext uri="{FF2B5EF4-FFF2-40B4-BE49-F238E27FC236}">
                  <a16:creationId xmlns:a16="http://schemas.microsoft.com/office/drawing/2014/main" id="{7EDA7449-AED1-4426-916A-EC3E98E81EF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25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1" t="26875" r="62393" b="29820"/>
            <a:stretch/>
          </p:blipFill>
          <p:spPr bwMode="auto">
            <a:xfrm>
              <a:off x="8451738" y="240528"/>
              <a:ext cx="475747" cy="47039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37750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6" r:id="rId3"/>
    <p:sldLayoutId id="2147483652" r:id="rId4"/>
    <p:sldLayoutId id="2147483657" r:id="rId5"/>
    <p:sldLayoutId id="2147483658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E7366A-564F-E539-0DD6-B03526BEB15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1052736"/>
            <a:ext cx="12191999" cy="58052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87108C-E4EE-ED61-D760-8095A08B3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5520" y="2060848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Montserrat" panose="00000500000000000000" pitchFamily="2" charset="0"/>
              </a:rPr>
              <a:t>WBS</a:t>
            </a:r>
            <a:br>
              <a:rPr lang="en-GB" dirty="0">
                <a:solidFill>
                  <a:srgbClr val="002060"/>
                </a:solidFill>
                <a:latin typeface="Montserrat" panose="00000500000000000000" pitchFamily="2" charset="0"/>
              </a:rPr>
            </a:br>
            <a:r>
              <a:rPr lang="en-GB" dirty="0">
                <a:solidFill>
                  <a:srgbClr val="002060"/>
                </a:solidFill>
                <a:latin typeface="Montserrat" panose="00000500000000000000" pitchFamily="2" charset="0"/>
              </a:rPr>
              <a:t>BHNOG</a:t>
            </a:r>
            <a:br>
              <a:rPr lang="en-GB" dirty="0">
                <a:solidFill>
                  <a:srgbClr val="002060"/>
                </a:solidFill>
                <a:latin typeface="Montserrat" panose="00000500000000000000" pitchFamily="2" charset="0"/>
              </a:rPr>
            </a:br>
            <a:r>
              <a:rPr lang="en-GB" dirty="0">
                <a:solidFill>
                  <a:srgbClr val="002060"/>
                </a:solidFill>
                <a:latin typeface="Montserrat" panose="00000500000000000000" pitchFamily="2" charset="0"/>
              </a:rPr>
              <a:t>22 June 2026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777C24-D8A0-5227-7953-5FD11BE4CA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7528" y="3990165"/>
            <a:ext cx="8820472" cy="16557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accent1"/>
                </a:solidFill>
                <a:latin typeface="Montserrat" panose="00000500000000000000" pitchFamily="2" charset="0"/>
              </a:rPr>
              <a:t>Karin Jackson</a:t>
            </a:r>
            <a:br>
              <a:rPr lang="en-GB" dirty="0">
                <a:solidFill>
                  <a:schemeClr val="accent1"/>
                </a:solidFill>
                <a:latin typeface="Montserrat" panose="00000500000000000000" pitchFamily="2" charset="0"/>
              </a:rPr>
            </a:br>
            <a:r>
              <a:rPr lang="en-GB" dirty="0">
                <a:solidFill>
                  <a:schemeClr val="accent1"/>
                </a:solidFill>
                <a:latin typeface="Montserrat" panose="00000500000000000000" pitchFamily="2" charset="0"/>
              </a:rPr>
              <a:t>Chief Executive NIBTS </a:t>
            </a:r>
            <a:br>
              <a:rPr lang="en-GB" dirty="0">
                <a:solidFill>
                  <a:schemeClr val="accent1"/>
                </a:solidFill>
                <a:latin typeface="Montserrat" panose="00000500000000000000" pitchFamily="2" charset="0"/>
              </a:rPr>
            </a:br>
            <a:r>
              <a:rPr lang="en-GB" dirty="0">
                <a:solidFill>
                  <a:schemeClr val="accent1"/>
                </a:solidFill>
                <a:latin typeface="Montserrat" panose="00000500000000000000" pitchFamily="2" charset="0"/>
              </a:rPr>
              <a:t>Director Pathology Blueprint Programme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>
                <a:solidFill>
                  <a:schemeClr val="accent1"/>
                </a:solidFill>
                <a:latin typeface="Montserrat" panose="00000500000000000000" pitchFamily="2" charset="0"/>
              </a:rPr>
              <a:t>SRO </a:t>
            </a:r>
            <a:r>
              <a:rPr lang="en-GB" dirty="0" err="1">
                <a:solidFill>
                  <a:schemeClr val="accent1"/>
                </a:solidFill>
                <a:latin typeface="Montserrat" panose="00000500000000000000" pitchFamily="2" charset="0"/>
              </a:rPr>
              <a:t>coreLIMS</a:t>
            </a:r>
            <a:r>
              <a:rPr lang="en-GB" dirty="0">
                <a:solidFill>
                  <a:schemeClr val="accent1"/>
                </a:solidFill>
                <a:latin typeface="Montserrat" panose="00000500000000000000" pitchFamily="2" charset="0"/>
              </a:rPr>
              <a:t> &amp; BPaT Projects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E6BBE3A-872A-A48A-4066-C155C9B8F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236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>
            <a:off x="0" y="1674630"/>
            <a:ext cx="12288687" cy="5066738"/>
          </a:xfrm>
          <a:custGeom>
            <a:avLst/>
            <a:gdLst/>
            <a:ahLst/>
            <a:cxnLst/>
            <a:rect l="l" t="t" r="r" b="b"/>
            <a:pathLst>
              <a:path w="18056446" h="6267868">
                <a:moveTo>
                  <a:pt x="0" y="0"/>
                </a:moveTo>
                <a:lnTo>
                  <a:pt x="18056446" y="0"/>
                </a:lnTo>
                <a:lnTo>
                  <a:pt x="18056446" y="6267867"/>
                </a:lnTo>
                <a:lnTo>
                  <a:pt x="0" y="62678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6581" b="-14217"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9" name="TextBox 9"/>
          <p:cNvSpPr txBox="1"/>
          <p:nvPr/>
        </p:nvSpPr>
        <p:spPr>
          <a:xfrm>
            <a:off x="146310" y="995010"/>
            <a:ext cx="10499284" cy="606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32"/>
              </a:lnSpc>
            </a:pPr>
            <a:r>
              <a:rPr lang="en-US" sz="3666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makes up the NIPIMS </a:t>
            </a:r>
            <a:r>
              <a:rPr lang="en-US" sz="3666" b="1" dirty="0" err="1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Programme</a:t>
            </a:r>
            <a:r>
              <a:rPr lang="en-US" sz="3666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6F3EC4-522F-F156-331B-D58A089A6A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3DA3C-9D95-9AC9-D367-F192E18BF6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954473"/>
            <a:ext cx="12191999" cy="3893752"/>
          </a:xfrm>
        </p:spPr>
        <p:txBody>
          <a:bodyPr/>
          <a:lstStyle/>
          <a:p>
            <a:pPr marL="0" indent="0" algn="l">
              <a:buNone/>
            </a:pPr>
            <a:r>
              <a:rPr lang="en-GB" dirty="0">
                <a:latin typeface="Montserrat" panose="00000500000000000000" pitchFamily="2" charset="0"/>
              </a:rPr>
              <a:t>       	</a:t>
            </a:r>
          </a:p>
          <a:p>
            <a:pPr marL="0" indent="0" algn="l">
              <a:buNone/>
            </a:pPr>
            <a:endParaRPr lang="en-GB" dirty="0">
              <a:solidFill>
                <a:schemeClr val="tx2">
                  <a:lumMod val="90000"/>
                  <a:lumOff val="10000"/>
                </a:schemeClr>
              </a:solidFill>
              <a:latin typeface="Montserrat" panose="00000500000000000000" pitchFamily="2" charset="0"/>
            </a:endParaRPr>
          </a:p>
          <a:p>
            <a:pPr marL="0" indent="0" algn="l">
              <a:buNone/>
            </a:pPr>
            <a:r>
              <a:rPr lang="en-GB" dirty="0">
                <a:latin typeface="Montserrat Bold" panose="00000800000000000000" charset="0"/>
              </a:rPr>
              <a:t>	</a:t>
            </a:r>
            <a:r>
              <a:rPr lang="en-GB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Agenda </a:t>
            </a:r>
          </a:p>
          <a:p>
            <a:pPr marL="0" indent="0" algn="l">
              <a:buNone/>
            </a:pPr>
            <a:endParaRPr lang="en-GB" sz="2800" dirty="0">
              <a:solidFill>
                <a:schemeClr val="tx2">
                  <a:lumMod val="90000"/>
                  <a:lumOff val="10000"/>
                </a:schemeClr>
              </a:solidFill>
              <a:latin typeface="Montserrat" panose="00000500000000000000" pitchFamily="2" charset="0"/>
            </a:endParaRPr>
          </a:p>
          <a:p>
            <a:pPr marL="0" indent="0" algn="l">
              <a:buNone/>
            </a:pPr>
            <a:r>
              <a:rPr lang="en-GB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	Infected Blood Inquiry Rec 7</a:t>
            </a:r>
          </a:p>
          <a:p>
            <a:pPr marL="0" indent="0" algn="l">
              <a:buNone/>
            </a:pPr>
            <a:endParaRPr lang="en-GB" sz="2800" dirty="0">
              <a:solidFill>
                <a:schemeClr val="tx2">
                  <a:lumMod val="90000"/>
                  <a:lumOff val="10000"/>
                </a:schemeClr>
              </a:solidFill>
              <a:latin typeface="Montserrat" panose="00000500000000000000" pitchFamily="2" charset="0"/>
            </a:endParaRPr>
          </a:p>
          <a:p>
            <a:pPr marL="0" indent="0" algn="l">
              <a:buNone/>
            </a:pPr>
            <a:r>
              <a:rPr lang="en-GB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	Pathology Blueprint Programme</a:t>
            </a:r>
          </a:p>
          <a:p>
            <a:pPr marL="0" indent="0" algn="l">
              <a:buNone/>
            </a:pPr>
            <a:endParaRPr lang="en-GB" sz="2800" dirty="0">
              <a:solidFill>
                <a:schemeClr val="tx2">
                  <a:lumMod val="90000"/>
                  <a:lumOff val="10000"/>
                </a:schemeClr>
              </a:solidFill>
              <a:latin typeface="Montserrat" panose="00000500000000000000" pitchFamily="2" charset="0"/>
            </a:endParaRPr>
          </a:p>
          <a:p>
            <a:pPr marL="0" indent="0" algn="l">
              <a:buNone/>
            </a:pPr>
            <a:r>
              <a:rPr lang="en-GB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       	Digital Infrastructure Transformation</a:t>
            </a:r>
          </a:p>
          <a:p>
            <a:pPr marL="0" indent="0" algn="l">
              <a:buNone/>
            </a:pPr>
            <a:endParaRPr lang="en-GB" sz="2800" dirty="0">
              <a:solidFill>
                <a:schemeClr val="tx2">
                  <a:lumMod val="90000"/>
                  <a:lumOff val="10000"/>
                </a:schemeClr>
              </a:solidFill>
              <a:latin typeface="Montserrat" panose="00000500000000000000" pitchFamily="2" charset="0"/>
            </a:endParaRPr>
          </a:p>
          <a:p>
            <a:pPr marL="0" indent="0" algn="l">
              <a:buNone/>
            </a:pPr>
            <a:r>
              <a:rPr lang="en-GB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       	Questions &amp; Discussion</a:t>
            </a:r>
          </a:p>
        </p:txBody>
      </p:sp>
      <p:pic>
        <p:nvPicPr>
          <p:cNvPr id="5" name="Graphic 4" descr="Microscope with solid fill">
            <a:extLst>
              <a:ext uri="{FF2B5EF4-FFF2-40B4-BE49-F238E27FC236}">
                <a16:creationId xmlns:a16="http://schemas.microsoft.com/office/drawing/2014/main" id="{ACDDBE3B-0FC0-E704-9CE1-03FBDC290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0083" y="3809975"/>
            <a:ext cx="441877" cy="441877"/>
          </a:xfrm>
          <a:prstGeom prst="rect">
            <a:avLst/>
          </a:prstGeom>
        </p:spPr>
      </p:pic>
      <p:pic>
        <p:nvPicPr>
          <p:cNvPr id="7" name="Graphic 6" descr="List with solid fill">
            <a:extLst>
              <a:ext uri="{FF2B5EF4-FFF2-40B4-BE49-F238E27FC236}">
                <a16:creationId xmlns:a16="http://schemas.microsoft.com/office/drawing/2014/main" id="{D5D60704-DC13-087C-C8D1-111B036AE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0492" y="1607797"/>
            <a:ext cx="914400" cy="914400"/>
          </a:xfrm>
          <a:prstGeom prst="rect">
            <a:avLst/>
          </a:prstGeom>
        </p:spPr>
      </p:pic>
      <p:pic>
        <p:nvPicPr>
          <p:cNvPr id="9" name="Graphic 8" descr="Customer review with solid fill">
            <a:extLst>
              <a:ext uri="{FF2B5EF4-FFF2-40B4-BE49-F238E27FC236}">
                <a16:creationId xmlns:a16="http://schemas.microsoft.com/office/drawing/2014/main" id="{A107E1E2-516B-4795-96F9-88A1F3F642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6705" y="5903527"/>
            <a:ext cx="535368" cy="535368"/>
          </a:xfrm>
          <a:prstGeom prst="rect">
            <a:avLst/>
          </a:prstGeom>
        </p:spPr>
      </p:pic>
      <p:pic>
        <p:nvPicPr>
          <p:cNvPr id="11" name="Graphic 10" descr="Monitor with solid fill">
            <a:extLst>
              <a:ext uri="{FF2B5EF4-FFF2-40B4-BE49-F238E27FC236}">
                <a16:creationId xmlns:a16="http://schemas.microsoft.com/office/drawing/2014/main" id="{9C685DC9-F3F6-04A8-1A5F-2B3014E5D9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6705" y="4888067"/>
            <a:ext cx="602319" cy="602319"/>
          </a:xfrm>
          <a:prstGeom prst="rect">
            <a:avLst/>
          </a:prstGeom>
        </p:spPr>
      </p:pic>
      <p:pic>
        <p:nvPicPr>
          <p:cNvPr id="6" name="Graphic 5" descr="Books with solid fill">
            <a:extLst>
              <a:ext uri="{FF2B5EF4-FFF2-40B4-BE49-F238E27FC236}">
                <a16:creationId xmlns:a16="http://schemas.microsoft.com/office/drawing/2014/main" id="{83F20BB3-612A-E9A8-99FC-5AD4752FF5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3425" y="2748688"/>
            <a:ext cx="568535" cy="5685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EB675C-40B1-3D2D-A080-629798AC6F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25322" y="989945"/>
            <a:ext cx="12192000" cy="580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86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61E5D-E6CF-B5ED-81D1-E6292F703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524" y="938210"/>
            <a:ext cx="10803294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Infected Blood Inquiry Recommendation 7f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68876-2B7C-F2A6-A707-72B8C6813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926" y="1665962"/>
            <a:ext cx="10515600" cy="1289249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03E761-B4E0-F614-CEC0-17E7CDD4B369}"/>
              </a:ext>
            </a:extLst>
          </p:cNvPr>
          <p:cNvSpPr txBox="1"/>
          <p:nvPr/>
        </p:nvSpPr>
        <p:spPr>
          <a:xfrm>
            <a:off x="550507" y="1630889"/>
            <a:ext cx="110085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IBI Report Recommendation :</a:t>
            </a:r>
          </a:p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“There should be a system capable of full …traceability from donor to recipient and recipient to donor.”</a:t>
            </a:r>
          </a:p>
          <a:p>
            <a:endParaRPr lang="en-GB" dirty="0">
              <a:solidFill>
                <a:schemeClr val="tx2">
                  <a:lumMod val="90000"/>
                  <a:lumOff val="10000"/>
                </a:schemeClr>
              </a:solidFill>
              <a:latin typeface="Montserrat" panose="00000500000000000000" pitchFamily="2" charset="0"/>
            </a:endParaRPr>
          </a:p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“so that any recipient of blood or blood products can be identified”</a:t>
            </a:r>
          </a:p>
          <a:p>
            <a:endParaRPr lang="en-GB" dirty="0">
              <a:solidFill>
                <a:schemeClr val="tx2">
                  <a:lumMod val="90000"/>
                  <a:lumOff val="10000"/>
                </a:schemeClr>
              </a:solidFill>
              <a:latin typeface="Montserrat" panose="00000500000000000000" pitchFamily="2" charset="0"/>
            </a:endParaRPr>
          </a:p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“Data systems should be improved and integrated so that information about transfusion and blood products can be readily identified, shared and used for patient safety.”</a:t>
            </a:r>
          </a:p>
          <a:p>
            <a:endParaRPr lang="en-GB" dirty="0">
              <a:solidFill>
                <a:schemeClr val="tx2">
                  <a:lumMod val="90000"/>
                  <a:lumOff val="10000"/>
                </a:schemeClr>
              </a:solidFill>
              <a:latin typeface="Montserrat" panose="00000500000000000000" pitchFamily="2" charset="0"/>
            </a:endParaRPr>
          </a:p>
          <a:p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UK Government Response : </a:t>
            </a:r>
          </a:p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“Government accepts the need to strengthen systems for transfusion safety, including improved data, traceability and </a:t>
            </a:r>
            <a:r>
              <a:rPr lang="en-GB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haemovigilance</a:t>
            </a: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 arrangements.”</a:t>
            </a:r>
            <a:endParaRPr lang="en-GB" baseline="30000" dirty="0">
              <a:solidFill>
                <a:schemeClr val="tx2">
                  <a:lumMod val="90000"/>
                  <a:lumOff val="10000"/>
                </a:schemeClr>
              </a:solidFill>
              <a:latin typeface="Montserrat" panose="00000500000000000000" pitchFamily="2" charset="0"/>
            </a:endParaRPr>
          </a:p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“The response commits to improved data systems, better information sharing, and strengthened traceability to ensue patient safety and rapid identification of affected individuals.”</a:t>
            </a: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ED1597-5AC5-5F65-B184-3D78A1C347AA}"/>
              </a:ext>
            </a:extLst>
          </p:cNvPr>
          <p:cNvSpPr txBox="1"/>
          <p:nvPr/>
        </p:nvSpPr>
        <p:spPr>
          <a:xfrm>
            <a:off x="259700" y="5996226"/>
            <a:ext cx="107581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Infected Blood Inquiry (2024), Final Report, Vol.1 – Overview and Recommendations, Recommendation 7f : Patient Safety – Blood Transfusions</a:t>
            </a:r>
          </a:p>
          <a:p>
            <a:r>
              <a:rPr lang="en-GB" sz="1200" dirty="0"/>
              <a:t>UK Government (2025), Government Response to the Infected Blood Inquiry, </a:t>
            </a:r>
            <a:r>
              <a:rPr lang="en-GB" sz="1200" dirty="0" err="1"/>
              <a:t>Recommentation</a:t>
            </a:r>
            <a:r>
              <a:rPr lang="en-GB" sz="1200" dirty="0"/>
              <a:t> 7 : Patient Safety – Blood Transfusions </a:t>
            </a:r>
          </a:p>
          <a:p>
            <a:endParaRPr lang="en-GB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631F9B-5CC6-866C-F1AD-A086B87C3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4608"/>
            <a:ext cx="12192000" cy="580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7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03460-9ECC-32D3-449E-BBA1F68F40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Infected Blood Inquiry Recommendation 7f</a:t>
            </a:r>
            <a:endParaRPr lang="en-GB" sz="36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53BA2E3-BA8B-B8BC-A509-89BDD8C404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Northern Ireland Executive Response (May 2025) :</a:t>
            </a:r>
          </a:p>
          <a:p>
            <a:pPr algn="l"/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As part of an extensive </a:t>
            </a:r>
            <a:r>
              <a:rPr lang="en-US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programme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 of transformation and </a:t>
            </a:r>
            <a:r>
              <a:rPr lang="en-US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modernisation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 …. a new regional pathology management structure, will … introduce digital interoperability across the whole local system and </a:t>
            </a:r>
            <a:r>
              <a:rPr lang="en-US" sz="20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digitalisation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 of pathology services through three electronic systems for blood transfusions: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a regional Electronic Patient Record (EPR) will create a single digital care record for every citizen in Northern Ireland who receives health and social care;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for laboratories and blood banks, the </a:t>
            </a:r>
            <a:r>
              <a:rPr lang="en-US" sz="1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WinPath</a:t>
            </a:r>
            <a:r>
              <a:rPr lang="en-US" sz="1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 Core Laboratory Information Management System (LIMS) will significantly improve the delivery of key clinical diagnostic services; and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the new Blood Production and Tracking (BPaT) solution will integrate blood production and tracking information to provide a fully functioning regional electronic vein-to-vein donor management, blood production and tracking system</a:t>
            </a:r>
            <a:r>
              <a:rPr lang="en-US" sz="1400" dirty="0">
                <a:latin typeface="Montserrat" panose="00000500000000000000" pitchFamily="2" charset="0"/>
              </a:rPr>
              <a:t>.</a:t>
            </a:r>
            <a:endParaRPr lang="en-GB" sz="1400" dirty="0">
              <a:latin typeface="Montserrat" panose="00000500000000000000" pitchFamily="2" charset="0"/>
            </a:endParaRPr>
          </a:p>
          <a:p>
            <a:pPr algn="l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81F491-6176-C444-5404-1611F8A8B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" y="1026056"/>
            <a:ext cx="12192000" cy="580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4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381508-A359-D96F-75B1-DACBA592053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1" y="1052736"/>
            <a:ext cx="12191998" cy="580526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55F0DED-2022-2887-9A71-32E50E450A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Montserrat Bold" panose="00000800000000000000" charset="0"/>
              </a:rPr>
              <a:t>	</a:t>
            </a:r>
            <a:r>
              <a:rPr lang="en-GB" sz="4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Bold" panose="00000800000000000000" charset="0"/>
              </a:rPr>
              <a:t>Pathology </a:t>
            </a:r>
            <a:r>
              <a:rPr lang="en-GB" sz="4800" b="1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 Bold" panose="00000800000000000000" charset="0"/>
              </a:rPr>
              <a:t>BluePrint</a:t>
            </a:r>
            <a:r>
              <a:rPr lang="en-GB" sz="4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Bold" panose="00000800000000000000" charset="0"/>
              </a:rPr>
              <a:t> </a:t>
            </a:r>
            <a:br>
              <a:rPr lang="en-GB" sz="4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Bold" panose="00000800000000000000" charset="0"/>
              </a:rPr>
            </a:br>
            <a:r>
              <a:rPr lang="en-GB" sz="4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Bold" panose="00000800000000000000" charset="0"/>
              </a:rPr>
              <a:t>Programme</a:t>
            </a:r>
            <a:endParaRPr lang="en-GB" sz="4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2ED4EF-DDF8-6715-B4A0-1AD3A8C2DB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946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3251200" y="1495094"/>
            <a:ext cx="6325997" cy="5188005"/>
          </a:xfrm>
          <a:custGeom>
            <a:avLst/>
            <a:gdLst/>
            <a:ahLst/>
            <a:cxnLst/>
            <a:rect l="l" t="t" r="r" b="b"/>
            <a:pathLst>
              <a:path w="9488996" h="7782008">
                <a:moveTo>
                  <a:pt x="0" y="0"/>
                </a:moveTo>
                <a:lnTo>
                  <a:pt x="9488996" y="0"/>
                </a:lnTo>
                <a:lnTo>
                  <a:pt x="9488996" y="7782008"/>
                </a:lnTo>
                <a:lnTo>
                  <a:pt x="0" y="77820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7" t="-1620" b="-188"/>
            </a:stretch>
          </a:blipFill>
        </p:spPr>
        <p:txBody>
          <a:bodyPr/>
          <a:lstStyle/>
          <a:p>
            <a:endParaRPr lang="en-GB" sz="1200" dirty="0"/>
          </a:p>
        </p:txBody>
      </p:sp>
      <p:sp>
        <p:nvSpPr>
          <p:cNvPr id="8" name="TextBox 8"/>
          <p:cNvSpPr txBox="1"/>
          <p:nvPr/>
        </p:nvSpPr>
        <p:spPr>
          <a:xfrm>
            <a:off x="146310" y="961136"/>
            <a:ext cx="9618682" cy="606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32"/>
              </a:lnSpc>
            </a:pPr>
            <a:r>
              <a:rPr lang="en-US" sz="3666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HSCNI Laboratory Locations</a:t>
            </a:r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2FDEA190-0049-461B-FEEB-156374C01CAF}"/>
              </a:ext>
            </a:extLst>
          </p:cNvPr>
          <p:cNvSpPr/>
          <p:nvPr/>
        </p:nvSpPr>
        <p:spPr>
          <a:xfrm>
            <a:off x="330349" y="2931218"/>
            <a:ext cx="152400" cy="152395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18A204-C56A-C86C-6D92-B5FD49EBC79B}"/>
              </a:ext>
            </a:extLst>
          </p:cNvPr>
          <p:cNvSpPr txBox="1"/>
          <p:nvPr/>
        </p:nvSpPr>
        <p:spPr>
          <a:xfrm>
            <a:off x="488943" y="2877573"/>
            <a:ext cx="3149600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33" dirty="0">
                <a:solidFill>
                  <a:srgbClr val="37476F"/>
                </a:solidFill>
                <a:latin typeface="Montserrat"/>
              </a:rPr>
              <a:t>HSC Labs &amp; Routine Lab Services </a:t>
            </a:r>
          </a:p>
          <a:p>
            <a:r>
              <a:rPr lang="en-GB" sz="1333" dirty="0">
                <a:solidFill>
                  <a:srgbClr val="37476F"/>
                </a:solidFill>
                <a:latin typeface="Montserrat"/>
              </a:rPr>
              <a:t> </a:t>
            </a: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D0C57940-FFF1-654E-3D9C-F95FB2C6AB03}"/>
              </a:ext>
            </a:extLst>
          </p:cNvPr>
          <p:cNvSpPr/>
          <p:nvPr/>
        </p:nvSpPr>
        <p:spPr>
          <a:xfrm>
            <a:off x="98904" y="3143132"/>
            <a:ext cx="383845" cy="41273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EBCCED-A49F-786F-2D0E-00A0F94EEB30}"/>
              </a:ext>
            </a:extLst>
          </p:cNvPr>
          <p:cNvSpPr txBox="1"/>
          <p:nvPr/>
        </p:nvSpPr>
        <p:spPr>
          <a:xfrm>
            <a:off x="488944" y="3233228"/>
            <a:ext cx="3428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37476F"/>
                </a:solidFill>
                <a:latin typeface="Montserrat"/>
              </a:rPr>
              <a:t>HSC Regional Specialist Lab Services </a:t>
            </a:r>
          </a:p>
          <a:p>
            <a:r>
              <a:rPr lang="en-GB" sz="1200" dirty="0">
                <a:solidFill>
                  <a:srgbClr val="37476F"/>
                </a:solidFill>
                <a:latin typeface="Montserrat"/>
              </a:rPr>
              <a:t>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6178943-4B20-9E54-6B06-2C9B0658FFF0}"/>
              </a:ext>
            </a:extLst>
          </p:cNvPr>
          <p:cNvGrpSpPr/>
          <p:nvPr/>
        </p:nvGrpSpPr>
        <p:grpSpPr>
          <a:xfrm>
            <a:off x="8026400" y="3787122"/>
            <a:ext cx="366879" cy="370125"/>
            <a:chOff x="11963400" y="5578913"/>
            <a:chExt cx="550318" cy="555187"/>
          </a:xfrm>
        </p:grpSpPr>
        <p:sp>
          <p:nvSpPr>
            <p:cNvPr id="18" name="Flowchart: Connector 17">
              <a:extLst>
                <a:ext uri="{FF2B5EF4-FFF2-40B4-BE49-F238E27FC236}">
                  <a16:creationId xmlns:a16="http://schemas.microsoft.com/office/drawing/2014/main" id="{4F225E68-57B6-A25D-AF7C-867CBE29ADF0}"/>
                </a:ext>
              </a:extLst>
            </p:cNvPr>
            <p:cNvSpPr/>
            <p:nvPr/>
          </p:nvSpPr>
          <p:spPr>
            <a:xfrm>
              <a:off x="11963400" y="5578913"/>
              <a:ext cx="550318" cy="555187"/>
            </a:xfrm>
            <a:prstGeom prst="flowChartConnector">
              <a:avLst/>
            </a:prstGeom>
            <a:solidFill>
              <a:srgbClr val="00B050"/>
            </a:solidFill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22" name="Flowchart: Connector 21">
              <a:extLst>
                <a:ext uri="{FF2B5EF4-FFF2-40B4-BE49-F238E27FC236}">
                  <a16:creationId xmlns:a16="http://schemas.microsoft.com/office/drawing/2014/main" id="{6DDDF64C-8C38-2D51-65C4-8839A6627F98}"/>
                </a:ext>
              </a:extLst>
            </p:cNvPr>
            <p:cNvSpPr/>
            <p:nvPr/>
          </p:nvSpPr>
          <p:spPr>
            <a:xfrm>
              <a:off x="12170818" y="5578913"/>
              <a:ext cx="228600" cy="228592"/>
            </a:xfrm>
            <a:prstGeom prst="flowChartConnector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23" name="Flowchart: Connector 22">
              <a:extLst>
                <a:ext uri="{FF2B5EF4-FFF2-40B4-BE49-F238E27FC236}">
                  <a16:creationId xmlns:a16="http://schemas.microsoft.com/office/drawing/2014/main" id="{BDE54FF0-E53A-5A5D-9AAB-FC05E47A4BEB}"/>
                </a:ext>
              </a:extLst>
            </p:cNvPr>
            <p:cNvSpPr/>
            <p:nvPr/>
          </p:nvSpPr>
          <p:spPr>
            <a:xfrm>
              <a:off x="12019907" y="5811545"/>
              <a:ext cx="228600" cy="228592"/>
            </a:xfrm>
            <a:prstGeom prst="flowChartConnector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FAC6AB17-0149-BE0A-6040-7C607DE79689}"/>
                </a:ext>
              </a:extLst>
            </p:cNvPr>
            <p:cNvSpPr/>
            <p:nvPr/>
          </p:nvSpPr>
          <p:spPr>
            <a:xfrm>
              <a:off x="12285118" y="5831313"/>
              <a:ext cx="228600" cy="228592"/>
            </a:xfrm>
            <a:prstGeom prst="flowChartConnector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/>
            </a:p>
          </p:txBody>
        </p:sp>
      </p:grp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2FF8CD61-6394-D098-C32A-4D1E761F1477}"/>
              </a:ext>
            </a:extLst>
          </p:cNvPr>
          <p:cNvSpPr/>
          <p:nvPr/>
        </p:nvSpPr>
        <p:spPr>
          <a:xfrm>
            <a:off x="330349" y="3679761"/>
            <a:ext cx="152400" cy="152395"/>
          </a:xfrm>
          <a:prstGeom prst="flowChartConnector">
            <a:avLst/>
          </a:prstGeom>
          <a:solidFill>
            <a:schemeClr val="accent5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03E83A-7DC5-730B-48DC-02ABDF3AEE9F}"/>
              </a:ext>
            </a:extLst>
          </p:cNvPr>
          <p:cNvSpPr txBox="1"/>
          <p:nvPr/>
        </p:nvSpPr>
        <p:spPr>
          <a:xfrm>
            <a:off x="488943" y="3626116"/>
            <a:ext cx="3149600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33" dirty="0">
                <a:solidFill>
                  <a:srgbClr val="37476F"/>
                </a:solidFill>
                <a:latin typeface="Montserrat"/>
              </a:rPr>
              <a:t>NI Blood Transfusion Service</a:t>
            </a:r>
          </a:p>
          <a:p>
            <a:r>
              <a:rPr lang="en-GB" sz="1333" dirty="0">
                <a:solidFill>
                  <a:srgbClr val="37476F"/>
                </a:solidFill>
                <a:latin typeface="Montserrat"/>
              </a:rPr>
              <a:t> </a:t>
            </a: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F9204FF1-DC5D-F165-E4C4-A851C424A8AC}"/>
              </a:ext>
            </a:extLst>
          </p:cNvPr>
          <p:cNvSpPr/>
          <p:nvPr/>
        </p:nvSpPr>
        <p:spPr>
          <a:xfrm>
            <a:off x="8205987" y="4108337"/>
            <a:ext cx="152400" cy="152395"/>
          </a:xfrm>
          <a:prstGeom prst="flowChartConnector">
            <a:avLst/>
          </a:prstGeom>
          <a:solidFill>
            <a:schemeClr val="accent5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A64E0CB-239C-AA96-0B63-93E90F14AD1C}"/>
              </a:ext>
            </a:extLst>
          </p:cNvPr>
          <p:cNvSpPr/>
          <p:nvPr/>
        </p:nvSpPr>
        <p:spPr>
          <a:xfrm>
            <a:off x="10378606" y="1495089"/>
            <a:ext cx="1479290" cy="711195"/>
          </a:xfrm>
          <a:prstGeom prst="rect">
            <a:avLst/>
          </a:prstGeom>
          <a:solidFill>
            <a:srgbClr val="1CB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67" dirty="0">
                <a:solidFill>
                  <a:schemeClr val="bg1"/>
                </a:solidFill>
              </a:rPr>
              <a:t>Population ~1.9m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AC2D7C-F53B-40AB-F8B5-4EBE9DB205F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</a:blip>
          <a:stretch>
            <a:fillRect/>
          </a:stretch>
        </p:blipFill>
        <p:spPr>
          <a:xfrm>
            <a:off x="0" y="1070488"/>
            <a:ext cx="12192000" cy="58033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675127" y="1687709"/>
            <a:ext cx="10841747" cy="5014308"/>
          </a:xfrm>
          <a:custGeom>
            <a:avLst/>
            <a:gdLst/>
            <a:ahLst/>
            <a:cxnLst/>
            <a:rect l="l" t="t" r="r" b="b"/>
            <a:pathLst>
              <a:path w="16262621" h="7521462">
                <a:moveTo>
                  <a:pt x="0" y="0"/>
                </a:moveTo>
                <a:lnTo>
                  <a:pt x="16262620" y="0"/>
                </a:lnTo>
                <a:lnTo>
                  <a:pt x="16262620" y="7521462"/>
                </a:lnTo>
                <a:lnTo>
                  <a:pt x="0" y="7521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7" name="TextBox 7"/>
          <p:cNvSpPr txBox="1"/>
          <p:nvPr/>
        </p:nvSpPr>
        <p:spPr>
          <a:xfrm>
            <a:off x="191344" y="980728"/>
            <a:ext cx="11161240" cy="557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666"/>
              </a:lnSpc>
            </a:pPr>
            <a:r>
              <a:rPr lang="en-US" sz="3333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Outcome of Options Appraisal with Stakeholders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C4CDDB-A42D-7B54-A4DE-3AD314649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68" y="1052736"/>
            <a:ext cx="12192000" cy="58052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201129" y="980728"/>
            <a:ext cx="10806589" cy="557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66"/>
              </a:lnSpc>
            </a:pPr>
            <a:r>
              <a:rPr lang="en-US" sz="3333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HSC Pathology Transformation Portfolio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D70505-6E4A-D7E8-6C1B-15383CB6F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29" y="1783323"/>
            <a:ext cx="7808976" cy="486982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44D1110-8789-3D5C-C499-6C22A4C05CCA}"/>
              </a:ext>
            </a:extLst>
          </p:cNvPr>
          <p:cNvSpPr txBox="1"/>
          <p:nvPr/>
        </p:nvSpPr>
        <p:spPr>
          <a:xfrm>
            <a:off x="8684455" y="1783323"/>
            <a:ext cx="325901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</a:rPr>
              <a:t>Rationale for Agency: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CB2C6"/>
                </a:solidFill>
              </a:rPr>
              <a:t>Current governance is fragmented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CB2C6"/>
                </a:solidFill>
              </a:rPr>
              <a:t>Need rapid &amp; effective regional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1CB2C6"/>
                </a:solidFill>
              </a:rPr>
              <a:t>Governance capability required does not currently exist</a:t>
            </a:r>
          </a:p>
          <a:p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Emerging patient safety issues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HSC genomic testing v’s 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Upcoming major procurements /  previous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Lab Estates pressures &gt;£100m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Workforce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Local demand/capacity planning = high cost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Rising costs</a:t>
            </a:r>
          </a:p>
          <a:p>
            <a:endParaRPr lang="en-GB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EF61F3-B9A1-55A5-0814-53689F7E03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54608"/>
            <a:ext cx="12192000" cy="580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4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CE25B3-1D85-ABC2-08C3-3E1FF726290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1052736"/>
            <a:ext cx="12191999" cy="58052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A2DB70-FE3D-355E-428D-CCA442CF67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NIPIMS </a:t>
            </a:r>
            <a:br>
              <a:rPr lang="en-GB" sz="4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</a:br>
            <a:r>
              <a:rPr lang="en-GB" sz="4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(Northern Ireland Pathology Information Systems)</a:t>
            </a:r>
            <a:br>
              <a:rPr lang="en-GB" sz="4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</a:br>
            <a:r>
              <a:rPr lang="en-GB" sz="4800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Programme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C6E6AE-B498-A179-E3CE-E97EAFD537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36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264BE8D08DB54EBCB7D15418D1A717" ma:contentTypeVersion="0" ma:contentTypeDescription="Create a new document." ma:contentTypeScope="" ma:versionID="faa0c6f6a813e372196c68942d99d31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D80A42-4431-43AD-9AC4-CAF18AF84E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74AB33D-0F16-4184-B2D4-53DF4A9FA0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C5055A-6DAD-49A1-8973-39845AF25D9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558</Words>
  <Application>Microsoft Office PowerPoint</Application>
  <PresentationFormat>Widescreen</PresentationFormat>
  <Paragraphs>62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Montserrat</vt:lpstr>
      <vt:lpstr>Montserrat Bold</vt:lpstr>
      <vt:lpstr>Office Theme</vt:lpstr>
      <vt:lpstr>WBS BHNOG 22 June 2026</vt:lpstr>
      <vt:lpstr>PowerPoint Presentation</vt:lpstr>
      <vt:lpstr>Infected Blood Inquiry Recommendation 7f</vt:lpstr>
      <vt:lpstr>Infected Blood Inquiry Recommendation 7f</vt:lpstr>
      <vt:lpstr> Pathology BluePrint  Programme</vt:lpstr>
      <vt:lpstr>PowerPoint Presentation</vt:lpstr>
      <vt:lpstr>PowerPoint Presentation</vt:lpstr>
      <vt:lpstr>PowerPoint Presentation</vt:lpstr>
      <vt:lpstr>NIPIMS  (Northern Ireland Pathology Information Systems) Programme</vt:lpstr>
      <vt:lpstr>PowerPoint Presentation</vt:lpstr>
    </vt:vector>
  </TitlesOfParts>
  <Company>Northern Ireland Blood Transfusion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Shields Eamonn</dc:creator>
  <cp:lastModifiedBy>Jackson, Karin</cp:lastModifiedBy>
  <cp:revision>13</cp:revision>
  <dcterms:created xsi:type="dcterms:W3CDTF">2015-03-30T15:31:36Z</dcterms:created>
  <dcterms:modified xsi:type="dcterms:W3CDTF">2026-06-15T08:26:36Z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0x0101004A264BE8D08DB54EBCB7D15418D1A717</vt:lpwstr>
  </property>
</Properties>
</file>