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8" r:id="rId5"/>
    <p:sldId id="337" r:id="rId6"/>
    <p:sldId id="286" r:id="rId7"/>
    <p:sldId id="289" r:id="rId8"/>
    <p:sldId id="334" r:id="rId9"/>
    <p:sldId id="338" r:id="rId10"/>
    <p:sldId id="280" r:id="rId11"/>
    <p:sldId id="2147472810" r:id="rId12"/>
    <p:sldId id="2147472811" r:id="rId13"/>
    <p:sldId id="263" r:id="rId14"/>
    <p:sldId id="333" r:id="rId15"/>
    <p:sldId id="2147472812" r:id="rId16"/>
    <p:sldId id="32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5" autoAdjust="0"/>
    <p:restoredTop sz="94660"/>
  </p:normalViewPr>
  <p:slideViewPr>
    <p:cSldViewPr>
      <p:cViewPr varScale="1">
        <p:scale>
          <a:sx n="105" d="100"/>
          <a:sy n="105" d="100"/>
        </p:scale>
        <p:origin x="106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779567-D955-4F73-A190-B694E42EC0A3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6175C4-E418-4DE6-B261-983AE3684147}">
      <dgm:prSet phldrT="[Text]" custT="1"/>
      <dgm:spPr/>
      <dgm:t>
        <a:bodyPr/>
        <a:lstStyle/>
        <a:p>
          <a:endParaRPr lang="en-GB" sz="900" dirty="0"/>
        </a:p>
        <a:p>
          <a:r>
            <a:rPr lang="en-GB" sz="1100" dirty="0">
              <a:solidFill>
                <a:srgbClr val="C00000"/>
              </a:solidFill>
            </a:rPr>
            <a:t>Pulse System hosted by NHSBT, 25+ years old, out of support July 2025</a:t>
          </a:r>
        </a:p>
      </dgm:t>
    </dgm:pt>
    <dgm:pt modelId="{7552A66C-257D-4F63-9247-354C91BB4F70}" type="parTrans" cxnId="{E2DFB94B-1369-4E6F-8C54-D2D6E2F74B23}">
      <dgm:prSet/>
      <dgm:spPr/>
      <dgm:t>
        <a:bodyPr/>
        <a:lstStyle/>
        <a:p>
          <a:endParaRPr lang="en-GB"/>
        </a:p>
      </dgm:t>
    </dgm:pt>
    <dgm:pt modelId="{070E41F9-AA21-4DCB-92BC-BD27AA9F6847}" type="sibTrans" cxnId="{E2DFB94B-1369-4E6F-8C54-D2D6E2F74B23}">
      <dgm:prSet/>
      <dgm:spPr/>
      <dgm:t>
        <a:bodyPr/>
        <a:lstStyle/>
        <a:p>
          <a:endParaRPr lang="en-GB"/>
        </a:p>
      </dgm:t>
    </dgm:pt>
    <dgm:pt modelId="{94CC6020-AAFE-4AAF-9BA9-2B8E8636B264}">
      <dgm:prSet phldrT="[Text]" custT="1"/>
      <dgm:spPr/>
      <dgm:t>
        <a:bodyPr/>
        <a:lstStyle/>
        <a:p>
          <a:r>
            <a:rPr lang="en-GB" sz="900" dirty="0"/>
            <a:t>Fit for purpose Blood Production  system including a CRM and online donor web portal</a:t>
          </a:r>
        </a:p>
      </dgm:t>
    </dgm:pt>
    <dgm:pt modelId="{885368FD-EA5F-4C84-896B-76AE4573E3EE}" type="parTrans" cxnId="{B0E91F31-5F87-40C3-BFD2-8E17B219C2FC}">
      <dgm:prSet/>
      <dgm:spPr/>
      <dgm:t>
        <a:bodyPr/>
        <a:lstStyle/>
        <a:p>
          <a:endParaRPr lang="en-GB"/>
        </a:p>
      </dgm:t>
    </dgm:pt>
    <dgm:pt modelId="{31D5DD7C-9A8A-45BC-B22B-F438297E0F3D}" type="sibTrans" cxnId="{B0E91F31-5F87-40C3-BFD2-8E17B219C2FC}">
      <dgm:prSet/>
      <dgm:spPr/>
      <dgm:t>
        <a:bodyPr/>
        <a:lstStyle/>
        <a:p>
          <a:endParaRPr lang="en-GB"/>
        </a:p>
      </dgm:t>
    </dgm:pt>
    <dgm:pt modelId="{4D1B1B32-FFCA-40B6-94B6-BA835E7B754B}">
      <dgm:prSet/>
      <dgm:spPr/>
      <dgm:t>
        <a:bodyPr/>
        <a:lstStyle/>
        <a:p>
          <a:r>
            <a:rPr lang="en-GB" dirty="0"/>
            <a:t>Enhanced stock and demand management, more effective donor management</a:t>
          </a:r>
        </a:p>
      </dgm:t>
    </dgm:pt>
    <dgm:pt modelId="{12BB5F4F-D0D1-4BD0-99B8-46B77AF1EC25}" type="parTrans" cxnId="{25324953-5304-4248-BCE0-EBD3E554B9CF}">
      <dgm:prSet/>
      <dgm:spPr/>
      <dgm:t>
        <a:bodyPr/>
        <a:lstStyle/>
        <a:p>
          <a:endParaRPr lang="en-GB"/>
        </a:p>
      </dgm:t>
    </dgm:pt>
    <dgm:pt modelId="{D4233E57-4B21-4EB2-A15B-4C2339FE050B}" type="sibTrans" cxnId="{25324953-5304-4248-BCE0-EBD3E554B9CF}">
      <dgm:prSet/>
      <dgm:spPr/>
      <dgm:t>
        <a:bodyPr/>
        <a:lstStyle/>
        <a:p>
          <a:endParaRPr lang="en-GB"/>
        </a:p>
      </dgm:t>
    </dgm:pt>
    <dgm:pt modelId="{73EB64A7-2E04-4A32-958F-6B66E7FC1FAA}" type="pres">
      <dgm:prSet presAssocID="{89779567-D955-4F73-A190-B694E42EC0A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2C77E64D-2ED9-4D0C-92E0-F8191EF5E85E}" type="pres">
      <dgm:prSet presAssocID="{4D1B1B32-FFCA-40B6-94B6-BA835E7B754B}" presName="Accent3" presStyleCnt="0"/>
      <dgm:spPr/>
    </dgm:pt>
    <dgm:pt modelId="{3DFC582C-6093-4E7A-8475-2590D2240150}" type="pres">
      <dgm:prSet presAssocID="{4D1B1B32-FFCA-40B6-94B6-BA835E7B754B}" presName="Accent" presStyleLbl="node1" presStyleIdx="0" presStyleCnt="3"/>
      <dgm:spPr/>
    </dgm:pt>
    <dgm:pt modelId="{AF99022B-F2E5-438E-BB36-AEA8E352B438}" type="pres">
      <dgm:prSet presAssocID="{4D1B1B32-FFCA-40B6-94B6-BA835E7B754B}" presName="ParentBackground3" presStyleCnt="0"/>
      <dgm:spPr/>
    </dgm:pt>
    <dgm:pt modelId="{2361C9DA-8D5A-4A3A-8A6B-6B5466CD4417}" type="pres">
      <dgm:prSet presAssocID="{4D1B1B32-FFCA-40B6-94B6-BA835E7B754B}" presName="ParentBackground" presStyleLbl="fgAcc1" presStyleIdx="0" presStyleCnt="3"/>
      <dgm:spPr/>
    </dgm:pt>
    <dgm:pt modelId="{00FEF23C-B901-4F41-A190-611BD45CE67A}" type="pres">
      <dgm:prSet presAssocID="{4D1B1B32-FFCA-40B6-94B6-BA835E7B754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40EA403-39AD-425F-A7A0-53199CB41332}" type="pres">
      <dgm:prSet presAssocID="{94CC6020-AAFE-4AAF-9BA9-2B8E8636B264}" presName="Accent2" presStyleCnt="0"/>
      <dgm:spPr/>
    </dgm:pt>
    <dgm:pt modelId="{EDC1EB8F-969B-4DBD-ABD6-69D58BC986D4}" type="pres">
      <dgm:prSet presAssocID="{94CC6020-AAFE-4AAF-9BA9-2B8E8636B264}" presName="Accent" presStyleLbl="node1" presStyleIdx="1" presStyleCnt="3"/>
      <dgm:spPr/>
    </dgm:pt>
    <dgm:pt modelId="{8B159B54-C1A7-4D0A-B8BA-51F4380DF8E9}" type="pres">
      <dgm:prSet presAssocID="{94CC6020-AAFE-4AAF-9BA9-2B8E8636B264}" presName="ParentBackground2" presStyleCnt="0"/>
      <dgm:spPr/>
    </dgm:pt>
    <dgm:pt modelId="{C7641952-C158-4178-B367-20BAAB6FE49A}" type="pres">
      <dgm:prSet presAssocID="{94CC6020-AAFE-4AAF-9BA9-2B8E8636B264}" presName="ParentBackground" presStyleLbl="fgAcc1" presStyleIdx="1" presStyleCnt="3" custLinFactNeighborX="938" custLinFactNeighborY="-1943"/>
      <dgm:spPr/>
    </dgm:pt>
    <dgm:pt modelId="{D68C6330-106D-4A29-96D6-5F23D61B52C5}" type="pres">
      <dgm:prSet presAssocID="{94CC6020-AAFE-4AAF-9BA9-2B8E8636B264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1FCF499-7966-4448-A4D7-BE31706A0272}" type="pres">
      <dgm:prSet presAssocID="{356175C4-E418-4DE6-B261-983AE3684147}" presName="Accent1" presStyleCnt="0"/>
      <dgm:spPr/>
    </dgm:pt>
    <dgm:pt modelId="{B70F0465-292F-4252-A4D1-198D5AC9DFB3}" type="pres">
      <dgm:prSet presAssocID="{356175C4-E418-4DE6-B261-983AE3684147}" presName="Accent" presStyleLbl="node1" presStyleIdx="2" presStyleCnt="3"/>
      <dgm:spPr/>
    </dgm:pt>
    <dgm:pt modelId="{07614284-66A0-4744-A8DA-E4C5246361A1}" type="pres">
      <dgm:prSet presAssocID="{356175C4-E418-4DE6-B261-983AE3684147}" presName="ParentBackground1" presStyleCnt="0"/>
      <dgm:spPr/>
    </dgm:pt>
    <dgm:pt modelId="{67E4686C-192E-4B19-A415-1BA5A79FF161}" type="pres">
      <dgm:prSet presAssocID="{356175C4-E418-4DE6-B261-983AE3684147}" presName="ParentBackground" presStyleLbl="fgAcc1" presStyleIdx="2" presStyleCnt="3" custScaleX="101087" custScaleY="99328"/>
      <dgm:spPr/>
    </dgm:pt>
    <dgm:pt modelId="{A3C74232-B29E-4B60-9E96-FDA0CBFB26B6}" type="pres">
      <dgm:prSet presAssocID="{356175C4-E418-4DE6-B261-983AE3684147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B0E91F31-5F87-40C3-BFD2-8E17B219C2FC}" srcId="{89779567-D955-4F73-A190-B694E42EC0A3}" destId="{94CC6020-AAFE-4AAF-9BA9-2B8E8636B264}" srcOrd="1" destOrd="0" parTransId="{885368FD-EA5F-4C84-896B-76AE4573E3EE}" sibTransId="{31D5DD7C-9A8A-45BC-B22B-F438297E0F3D}"/>
    <dgm:cxn modelId="{11E26869-A6B2-4051-8351-F845CAA55088}" type="presOf" srcId="{4D1B1B32-FFCA-40B6-94B6-BA835E7B754B}" destId="{2361C9DA-8D5A-4A3A-8A6B-6B5466CD4417}" srcOrd="0" destOrd="0" presId="urn:microsoft.com/office/officeart/2011/layout/CircleProcess"/>
    <dgm:cxn modelId="{E2DFB94B-1369-4E6F-8C54-D2D6E2F74B23}" srcId="{89779567-D955-4F73-A190-B694E42EC0A3}" destId="{356175C4-E418-4DE6-B261-983AE3684147}" srcOrd="0" destOrd="0" parTransId="{7552A66C-257D-4F63-9247-354C91BB4F70}" sibTransId="{070E41F9-AA21-4DCB-92BC-BD27AA9F6847}"/>
    <dgm:cxn modelId="{25324953-5304-4248-BCE0-EBD3E554B9CF}" srcId="{89779567-D955-4F73-A190-B694E42EC0A3}" destId="{4D1B1B32-FFCA-40B6-94B6-BA835E7B754B}" srcOrd="2" destOrd="0" parTransId="{12BB5F4F-D0D1-4BD0-99B8-46B77AF1EC25}" sibTransId="{D4233E57-4B21-4EB2-A15B-4C2339FE050B}"/>
    <dgm:cxn modelId="{02F12685-E4AE-4C79-9AD6-167A3155FAA2}" type="presOf" srcId="{356175C4-E418-4DE6-B261-983AE3684147}" destId="{67E4686C-192E-4B19-A415-1BA5A79FF161}" srcOrd="0" destOrd="0" presId="urn:microsoft.com/office/officeart/2011/layout/CircleProcess"/>
    <dgm:cxn modelId="{1FFD4A93-CD89-4D7B-B1C2-5D8A4557E131}" type="presOf" srcId="{356175C4-E418-4DE6-B261-983AE3684147}" destId="{A3C74232-B29E-4B60-9E96-FDA0CBFB26B6}" srcOrd="1" destOrd="0" presId="urn:microsoft.com/office/officeart/2011/layout/CircleProcess"/>
    <dgm:cxn modelId="{94D13A99-6DA6-4952-ADAB-43D16A194755}" type="presOf" srcId="{4D1B1B32-FFCA-40B6-94B6-BA835E7B754B}" destId="{00FEF23C-B901-4F41-A190-611BD45CE67A}" srcOrd="1" destOrd="0" presId="urn:microsoft.com/office/officeart/2011/layout/CircleProcess"/>
    <dgm:cxn modelId="{D0FB1A9F-0617-42BF-B173-46CE6ECEBA48}" type="presOf" srcId="{94CC6020-AAFE-4AAF-9BA9-2B8E8636B264}" destId="{C7641952-C158-4178-B367-20BAAB6FE49A}" srcOrd="0" destOrd="0" presId="urn:microsoft.com/office/officeart/2011/layout/CircleProcess"/>
    <dgm:cxn modelId="{5FB2DFBB-24BD-4EC6-9C94-F56AF8A1FC26}" type="presOf" srcId="{94CC6020-AAFE-4AAF-9BA9-2B8E8636B264}" destId="{D68C6330-106D-4A29-96D6-5F23D61B52C5}" srcOrd="1" destOrd="0" presId="urn:microsoft.com/office/officeart/2011/layout/CircleProcess"/>
    <dgm:cxn modelId="{A8FEDFE5-E275-4908-AEC6-806F33AE59B8}" type="presOf" srcId="{89779567-D955-4F73-A190-B694E42EC0A3}" destId="{73EB64A7-2E04-4A32-958F-6B66E7FC1FAA}" srcOrd="0" destOrd="0" presId="urn:microsoft.com/office/officeart/2011/layout/CircleProcess"/>
    <dgm:cxn modelId="{A21D293B-0C28-48FF-89A6-EA90E07512DB}" type="presParOf" srcId="{73EB64A7-2E04-4A32-958F-6B66E7FC1FAA}" destId="{2C77E64D-2ED9-4D0C-92E0-F8191EF5E85E}" srcOrd="0" destOrd="0" presId="urn:microsoft.com/office/officeart/2011/layout/CircleProcess"/>
    <dgm:cxn modelId="{7582F09B-767E-42E2-BF1A-CEAA4A77EF69}" type="presParOf" srcId="{2C77E64D-2ED9-4D0C-92E0-F8191EF5E85E}" destId="{3DFC582C-6093-4E7A-8475-2590D2240150}" srcOrd="0" destOrd="0" presId="urn:microsoft.com/office/officeart/2011/layout/CircleProcess"/>
    <dgm:cxn modelId="{56EE5BB7-B9BF-4CC9-A8A4-6485D830FED3}" type="presParOf" srcId="{73EB64A7-2E04-4A32-958F-6B66E7FC1FAA}" destId="{AF99022B-F2E5-438E-BB36-AEA8E352B438}" srcOrd="1" destOrd="0" presId="urn:microsoft.com/office/officeart/2011/layout/CircleProcess"/>
    <dgm:cxn modelId="{189252B8-CBC4-46EB-A518-CF8779D55E68}" type="presParOf" srcId="{AF99022B-F2E5-438E-BB36-AEA8E352B438}" destId="{2361C9DA-8D5A-4A3A-8A6B-6B5466CD4417}" srcOrd="0" destOrd="0" presId="urn:microsoft.com/office/officeart/2011/layout/CircleProcess"/>
    <dgm:cxn modelId="{3D87FE17-A9A7-4D82-8B5A-8F7679367831}" type="presParOf" srcId="{73EB64A7-2E04-4A32-958F-6B66E7FC1FAA}" destId="{00FEF23C-B901-4F41-A190-611BD45CE67A}" srcOrd="2" destOrd="0" presId="urn:microsoft.com/office/officeart/2011/layout/CircleProcess"/>
    <dgm:cxn modelId="{1BA416FC-799A-4CBA-9FFF-7346622C583E}" type="presParOf" srcId="{73EB64A7-2E04-4A32-958F-6B66E7FC1FAA}" destId="{F40EA403-39AD-425F-A7A0-53199CB41332}" srcOrd="3" destOrd="0" presId="urn:microsoft.com/office/officeart/2011/layout/CircleProcess"/>
    <dgm:cxn modelId="{DB42842F-84BC-4AEA-8600-E7EA02DC788C}" type="presParOf" srcId="{F40EA403-39AD-425F-A7A0-53199CB41332}" destId="{EDC1EB8F-969B-4DBD-ABD6-69D58BC986D4}" srcOrd="0" destOrd="0" presId="urn:microsoft.com/office/officeart/2011/layout/CircleProcess"/>
    <dgm:cxn modelId="{8C5A20E9-391B-451D-B6B4-E3AD13C66CE3}" type="presParOf" srcId="{73EB64A7-2E04-4A32-958F-6B66E7FC1FAA}" destId="{8B159B54-C1A7-4D0A-B8BA-51F4380DF8E9}" srcOrd="4" destOrd="0" presId="urn:microsoft.com/office/officeart/2011/layout/CircleProcess"/>
    <dgm:cxn modelId="{591551EC-AFF5-4D19-8385-29CF806DF060}" type="presParOf" srcId="{8B159B54-C1A7-4D0A-B8BA-51F4380DF8E9}" destId="{C7641952-C158-4178-B367-20BAAB6FE49A}" srcOrd="0" destOrd="0" presId="urn:microsoft.com/office/officeart/2011/layout/CircleProcess"/>
    <dgm:cxn modelId="{689F5B86-2B6A-42E3-9737-24BC7A0336AA}" type="presParOf" srcId="{73EB64A7-2E04-4A32-958F-6B66E7FC1FAA}" destId="{D68C6330-106D-4A29-96D6-5F23D61B52C5}" srcOrd="5" destOrd="0" presId="urn:microsoft.com/office/officeart/2011/layout/CircleProcess"/>
    <dgm:cxn modelId="{0A72C0C5-A501-4026-8814-E00DA966EFAB}" type="presParOf" srcId="{73EB64A7-2E04-4A32-958F-6B66E7FC1FAA}" destId="{21FCF499-7966-4448-A4D7-BE31706A0272}" srcOrd="6" destOrd="0" presId="urn:microsoft.com/office/officeart/2011/layout/CircleProcess"/>
    <dgm:cxn modelId="{01B3C9E5-C4C0-4F23-A71A-90F1FECB7189}" type="presParOf" srcId="{21FCF499-7966-4448-A4D7-BE31706A0272}" destId="{B70F0465-292F-4252-A4D1-198D5AC9DFB3}" srcOrd="0" destOrd="0" presId="urn:microsoft.com/office/officeart/2011/layout/CircleProcess"/>
    <dgm:cxn modelId="{698EF899-4D6D-43F4-A002-C9A0CC3ADD35}" type="presParOf" srcId="{73EB64A7-2E04-4A32-958F-6B66E7FC1FAA}" destId="{07614284-66A0-4744-A8DA-E4C5246361A1}" srcOrd="7" destOrd="0" presId="urn:microsoft.com/office/officeart/2011/layout/CircleProcess"/>
    <dgm:cxn modelId="{64EC6D55-24D9-4F51-8CEF-2AADE504B5B6}" type="presParOf" srcId="{07614284-66A0-4744-A8DA-E4C5246361A1}" destId="{67E4686C-192E-4B19-A415-1BA5A79FF161}" srcOrd="0" destOrd="0" presId="urn:microsoft.com/office/officeart/2011/layout/CircleProcess"/>
    <dgm:cxn modelId="{325E3986-4108-4EDB-B2DB-1E4BC996D285}" type="presParOf" srcId="{73EB64A7-2E04-4A32-958F-6B66E7FC1FAA}" destId="{A3C74232-B29E-4B60-9E96-FDA0CBFB26B6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779567-D955-4F73-A190-B694E42EC0A3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56175C4-E418-4DE6-B261-983AE3684147}">
      <dgm:prSet phldrT="[Text]" custT="1"/>
      <dgm:spPr/>
      <dgm:t>
        <a:bodyPr/>
        <a:lstStyle/>
        <a:p>
          <a:r>
            <a:rPr lang="en-GB" sz="1200" dirty="0">
              <a:solidFill>
                <a:srgbClr val="C00000"/>
              </a:solidFill>
            </a:rPr>
            <a:t>Combination of electronic and paper based tracking</a:t>
          </a:r>
        </a:p>
      </dgm:t>
    </dgm:pt>
    <dgm:pt modelId="{7552A66C-257D-4F63-9247-354C91BB4F70}" type="parTrans" cxnId="{E2DFB94B-1369-4E6F-8C54-D2D6E2F74B23}">
      <dgm:prSet/>
      <dgm:spPr/>
      <dgm:t>
        <a:bodyPr/>
        <a:lstStyle/>
        <a:p>
          <a:endParaRPr lang="en-GB"/>
        </a:p>
      </dgm:t>
    </dgm:pt>
    <dgm:pt modelId="{070E41F9-AA21-4DCB-92BC-BD27AA9F6847}" type="sibTrans" cxnId="{E2DFB94B-1369-4E6F-8C54-D2D6E2F74B23}">
      <dgm:prSet/>
      <dgm:spPr/>
      <dgm:t>
        <a:bodyPr/>
        <a:lstStyle/>
        <a:p>
          <a:endParaRPr lang="en-GB"/>
        </a:p>
      </dgm:t>
    </dgm:pt>
    <dgm:pt modelId="{94CC6020-AAFE-4AAF-9BA9-2B8E8636B264}">
      <dgm:prSet phldrT="[Text]" custT="1"/>
      <dgm:spPr/>
      <dgm:t>
        <a:bodyPr/>
        <a:lstStyle/>
        <a:p>
          <a:r>
            <a:rPr lang="en-GB" sz="900" dirty="0"/>
            <a:t>Fit for purpose Blood Tracking solution, tracking from blood donor to patient prescription across regional LIMS solution</a:t>
          </a:r>
        </a:p>
      </dgm:t>
    </dgm:pt>
    <dgm:pt modelId="{885368FD-EA5F-4C84-896B-76AE4573E3EE}" type="parTrans" cxnId="{B0E91F31-5F87-40C3-BFD2-8E17B219C2FC}">
      <dgm:prSet/>
      <dgm:spPr/>
      <dgm:t>
        <a:bodyPr/>
        <a:lstStyle/>
        <a:p>
          <a:endParaRPr lang="en-GB"/>
        </a:p>
      </dgm:t>
    </dgm:pt>
    <dgm:pt modelId="{31D5DD7C-9A8A-45BC-B22B-F438297E0F3D}" type="sibTrans" cxnId="{B0E91F31-5F87-40C3-BFD2-8E17B219C2FC}">
      <dgm:prSet/>
      <dgm:spPr/>
      <dgm:t>
        <a:bodyPr/>
        <a:lstStyle/>
        <a:p>
          <a:endParaRPr lang="en-GB"/>
        </a:p>
      </dgm:t>
    </dgm:pt>
    <dgm:pt modelId="{4D1B1B32-FFCA-40B6-94B6-BA835E7B754B}">
      <dgm:prSet/>
      <dgm:spPr/>
      <dgm:t>
        <a:bodyPr/>
        <a:lstStyle/>
        <a:p>
          <a:r>
            <a:rPr lang="en-GB" dirty="0"/>
            <a:t>Enabling tracking audit and ensuring cold chain integrity</a:t>
          </a:r>
        </a:p>
      </dgm:t>
    </dgm:pt>
    <dgm:pt modelId="{12BB5F4F-D0D1-4BD0-99B8-46B77AF1EC25}" type="parTrans" cxnId="{25324953-5304-4248-BCE0-EBD3E554B9CF}">
      <dgm:prSet/>
      <dgm:spPr/>
      <dgm:t>
        <a:bodyPr/>
        <a:lstStyle/>
        <a:p>
          <a:endParaRPr lang="en-GB"/>
        </a:p>
      </dgm:t>
    </dgm:pt>
    <dgm:pt modelId="{D4233E57-4B21-4EB2-A15B-4C2339FE050B}" type="sibTrans" cxnId="{25324953-5304-4248-BCE0-EBD3E554B9CF}">
      <dgm:prSet/>
      <dgm:spPr/>
      <dgm:t>
        <a:bodyPr/>
        <a:lstStyle/>
        <a:p>
          <a:endParaRPr lang="en-GB"/>
        </a:p>
      </dgm:t>
    </dgm:pt>
    <dgm:pt modelId="{73EB64A7-2E04-4A32-958F-6B66E7FC1FAA}" type="pres">
      <dgm:prSet presAssocID="{89779567-D955-4F73-A190-B694E42EC0A3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2C77E64D-2ED9-4D0C-92E0-F8191EF5E85E}" type="pres">
      <dgm:prSet presAssocID="{4D1B1B32-FFCA-40B6-94B6-BA835E7B754B}" presName="Accent3" presStyleCnt="0"/>
      <dgm:spPr/>
    </dgm:pt>
    <dgm:pt modelId="{3DFC582C-6093-4E7A-8475-2590D2240150}" type="pres">
      <dgm:prSet presAssocID="{4D1B1B32-FFCA-40B6-94B6-BA835E7B754B}" presName="Accent" presStyleLbl="node1" presStyleIdx="0" presStyleCnt="3"/>
      <dgm:spPr/>
    </dgm:pt>
    <dgm:pt modelId="{AF99022B-F2E5-438E-BB36-AEA8E352B438}" type="pres">
      <dgm:prSet presAssocID="{4D1B1B32-FFCA-40B6-94B6-BA835E7B754B}" presName="ParentBackground3" presStyleCnt="0"/>
      <dgm:spPr/>
    </dgm:pt>
    <dgm:pt modelId="{2361C9DA-8D5A-4A3A-8A6B-6B5466CD4417}" type="pres">
      <dgm:prSet presAssocID="{4D1B1B32-FFCA-40B6-94B6-BA835E7B754B}" presName="ParentBackground" presStyleLbl="fgAcc1" presStyleIdx="0" presStyleCnt="3"/>
      <dgm:spPr/>
    </dgm:pt>
    <dgm:pt modelId="{00FEF23C-B901-4F41-A190-611BD45CE67A}" type="pres">
      <dgm:prSet presAssocID="{4D1B1B32-FFCA-40B6-94B6-BA835E7B754B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F40EA403-39AD-425F-A7A0-53199CB41332}" type="pres">
      <dgm:prSet presAssocID="{94CC6020-AAFE-4AAF-9BA9-2B8E8636B264}" presName="Accent2" presStyleCnt="0"/>
      <dgm:spPr/>
    </dgm:pt>
    <dgm:pt modelId="{EDC1EB8F-969B-4DBD-ABD6-69D58BC986D4}" type="pres">
      <dgm:prSet presAssocID="{94CC6020-AAFE-4AAF-9BA9-2B8E8636B264}" presName="Accent" presStyleLbl="node1" presStyleIdx="1" presStyleCnt="3"/>
      <dgm:spPr/>
    </dgm:pt>
    <dgm:pt modelId="{8B159B54-C1A7-4D0A-B8BA-51F4380DF8E9}" type="pres">
      <dgm:prSet presAssocID="{94CC6020-AAFE-4AAF-9BA9-2B8E8636B264}" presName="ParentBackground2" presStyleCnt="0"/>
      <dgm:spPr/>
    </dgm:pt>
    <dgm:pt modelId="{C7641952-C158-4178-B367-20BAAB6FE49A}" type="pres">
      <dgm:prSet presAssocID="{94CC6020-AAFE-4AAF-9BA9-2B8E8636B264}" presName="ParentBackground" presStyleLbl="fgAcc1" presStyleIdx="1" presStyleCnt="3" custLinFactNeighborX="938" custLinFactNeighborY="-1943"/>
      <dgm:spPr/>
    </dgm:pt>
    <dgm:pt modelId="{D68C6330-106D-4A29-96D6-5F23D61B52C5}" type="pres">
      <dgm:prSet presAssocID="{94CC6020-AAFE-4AAF-9BA9-2B8E8636B264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1FCF499-7966-4448-A4D7-BE31706A0272}" type="pres">
      <dgm:prSet presAssocID="{356175C4-E418-4DE6-B261-983AE3684147}" presName="Accent1" presStyleCnt="0"/>
      <dgm:spPr/>
    </dgm:pt>
    <dgm:pt modelId="{B70F0465-292F-4252-A4D1-198D5AC9DFB3}" type="pres">
      <dgm:prSet presAssocID="{356175C4-E418-4DE6-B261-983AE3684147}" presName="Accent" presStyleLbl="node1" presStyleIdx="2" presStyleCnt="3"/>
      <dgm:spPr/>
    </dgm:pt>
    <dgm:pt modelId="{07614284-66A0-4744-A8DA-E4C5246361A1}" type="pres">
      <dgm:prSet presAssocID="{356175C4-E418-4DE6-B261-983AE3684147}" presName="ParentBackground1" presStyleCnt="0"/>
      <dgm:spPr/>
    </dgm:pt>
    <dgm:pt modelId="{67E4686C-192E-4B19-A415-1BA5A79FF161}" type="pres">
      <dgm:prSet presAssocID="{356175C4-E418-4DE6-B261-983AE3684147}" presName="ParentBackground" presStyleLbl="fgAcc1" presStyleIdx="2" presStyleCnt="3"/>
      <dgm:spPr/>
    </dgm:pt>
    <dgm:pt modelId="{A3C74232-B29E-4B60-9E96-FDA0CBFB26B6}" type="pres">
      <dgm:prSet presAssocID="{356175C4-E418-4DE6-B261-983AE3684147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B0E91F31-5F87-40C3-BFD2-8E17B219C2FC}" srcId="{89779567-D955-4F73-A190-B694E42EC0A3}" destId="{94CC6020-AAFE-4AAF-9BA9-2B8E8636B264}" srcOrd="1" destOrd="0" parTransId="{885368FD-EA5F-4C84-896B-76AE4573E3EE}" sibTransId="{31D5DD7C-9A8A-45BC-B22B-F438297E0F3D}"/>
    <dgm:cxn modelId="{11E26869-A6B2-4051-8351-F845CAA55088}" type="presOf" srcId="{4D1B1B32-FFCA-40B6-94B6-BA835E7B754B}" destId="{2361C9DA-8D5A-4A3A-8A6B-6B5466CD4417}" srcOrd="0" destOrd="0" presId="urn:microsoft.com/office/officeart/2011/layout/CircleProcess"/>
    <dgm:cxn modelId="{E2DFB94B-1369-4E6F-8C54-D2D6E2F74B23}" srcId="{89779567-D955-4F73-A190-B694E42EC0A3}" destId="{356175C4-E418-4DE6-B261-983AE3684147}" srcOrd="0" destOrd="0" parTransId="{7552A66C-257D-4F63-9247-354C91BB4F70}" sibTransId="{070E41F9-AA21-4DCB-92BC-BD27AA9F6847}"/>
    <dgm:cxn modelId="{25324953-5304-4248-BCE0-EBD3E554B9CF}" srcId="{89779567-D955-4F73-A190-B694E42EC0A3}" destId="{4D1B1B32-FFCA-40B6-94B6-BA835E7B754B}" srcOrd="2" destOrd="0" parTransId="{12BB5F4F-D0D1-4BD0-99B8-46B77AF1EC25}" sibTransId="{D4233E57-4B21-4EB2-A15B-4C2339FE050B}"/>
    <dgm:cxn modelId="{02F12685-E4AE-4C79-9AD6-167A3155FAA2}" type="presOf" srcId="{356175C4-E418-4DE6-B261-983AE3684147}" destId="{67E4686C-192E-4B19-A415-1BA5A79FF161}" srcOrd="0" destOrd="0" presId="urn:microsoft.com/office/officeart/2011/layout/CircleProcess"/>
    <dgm:cxn modelId="{1FFD4A93-CD89-4D7B-B1C2-5D8A4557E131}" type="presOf" srcId="{356175C4-E418-4DE6-B261-983AE3684147}" destId="{A3C74232-B29E-4B60-9E96-FDA0CBFB26B6}" srcOrd="1" destOrd="0" presId="urn:microsoft.com/office/officeart/2011/layout/CircleProcess"/>
    <dgm:cxn modelId="{94D13A99-6DA6-4952-ADAB-43D16A194755}" type="presOf" srcId="{4D1B1B32-FFCA-40B6-94B6-BA835E7B754B}" destId="{00FEF23C-B901-4F41-A190-611BD45CE67A}" srcOrd="1" destOrd="0" presId="urn:microsoft.com/office/officeart/2011/layout/CircleProcess"/>
    <dgm:cxn modelId="{D0FB1A9F-0617-42BF-B173-46CE6ECEBA48}" type="presOf" srcId="{94CC6020-AAFE-4AAF-9BA9-2B8E8636B264}" destId="{C7641952-C158-4178-B367-20BAAB6FE49A}" srcOrd="0" destOrd="0" presId="urn:microsoft.com/office/officeart/2011/layout/CircleProcess"/>
    <dgm:cxn modelId="{5FB2DFBB-24BD-4EC6-9C94-F56AF8A1FC26}" type="presOf" srcId="{94CC6020-AAFE-4AAF-9BA9-2B8E8636B264}" destId="{D68C6330-106D-4A29-96D6-5F23D61B52C5}" srcOrd="1" destOrd="0" presId="urn:microsoft.com/office/officeart/2011/layout/CircleProcess"/>
    <dgm:cxn modelId="{A8FEDFE5-E275-4908-AEC6-806F33AE59B8}" type="presOf" srcId="{89779567-D955-4F73-A190-B694E42EC0A3}" destId="{73EB64A7-2E04-4A32-958F-6B66E7FC1FAA}" srcOrd="0" destOrd="0" presId="urn:microsoft.com/office/officeart/2011/layout/CircleProcess"/>
    <dgm:cxn modelId="{A21D293B-0C28-48FF-89A6-EA90E07512DB}" type="presParOf" srcId="{73EB64A7-2E04-4A32-958F-6B66E7FC1FAA}" destId="{2C77E64D-2ED9-4D0C-92E0-F8191EF5E85E}" srcOrd="0" destOrd="0" presId="urn:microsoft.com/office/officeart/2011/layout/CircleProcess"/>
    <dgm:cxn modelId="{7582F09B-767E-42E2-BF1A-CEAA4A77EF69}" type="presParOf" srcId="{2C77E64D-2ED9-4D0C-92E0-F8191EF5E85E}" destId="{3DFC582C-6093-4E7A-8475-2590D2240150}" srcOrd="0" destOrd="0" presId="urn:microsoft.com/office/officeart/2011/layout/CircleProcess"/>
    <dgm:cxn modelId="{56EE5BB7-B9BF-4CC9-A8A4-6485D830FED3}" type="presParOf" srcId="{73EB64A7-2E04-4A32-958F-6B66E7FC1FAA}" destId="{AF99022B-F2E5-438E-BB36-AEA8E352B438}" srcOrd="1" destOrd="0" presId="urn:microsoft.com/office/officeart/2011/layout/CircleProcess"/>
    <dgm:cxn modelId="{189252B8-CBC4-46EB-A518-CF8779D55E68}" type="presParOf" srcId="{AF99022B-F2E5-438E-BB36-AEA8E352B438}" destId="{2361C9DA-8D5A-4A3A-8A6B-6B5466CD4417}" srcOrd="0" destOrd="0" presId="urn:microsoft.com/office/officeart/2011/layout/CircleProcess"/>
    <dgm:cxn modelId="{3D87FE17-A9A7-4D82-8B5A-8F7679367831}" type="presParOf" srcId="{73EB64A7-2E04-4A32-958F-6B66E7FC1FAA}" destId="{00FEF23C-B901-4F41-A190-611BD45CE67A}" srcOrd="2" destOrd="0" presId="urn:microsoft.com/office/officeart/2011/layout/CircleProcess"/>
    <dgm:cxn modelId="{1BA416FC-799A-4CBA-9FFF-7346622C583E}" type="presParOf" srcId="{73EB64A7-2E04-4A32-958F-6B66E7FC1FAA}" destId="{F40EA403-39AD-425F-A7A0-53199CB41332}" srcOrd="3" destOrd="0" presId="urn:microsoft.com/office/officeart/2011/layout/CircleProcess"/>
    <dgm:cxn modelId="{DB42842F-84BC-4AEA-8600-E7EA02DC788C}" type="presParOf" srcId="{F40EA403-39AD-425F-A7A0-53199CB41332}" destId="{EDC1EB8F-969B-4DBD-ABD6-69D58BC986D4}" srcOrd="0" destOrd="0" presId="urn:microsoft.com/office/officeart/2011/layout/CircleProcess"/>
    <dgm:cxn modelId="{8C5A20E9-391B-451D-B6B4-E3AD13C66CE3}" type="presParOf" srcId="{73EB64A7-2E04-4A32-958F-6B66E7FC1FAA}" destId="{8B159B54-C1A7-4D0A-B8BA-51F4380DF8E9}" srcOrd="4" destOrd="0" presId="urn:microsoft.com/office/officeart/2011/layout/CircleProcess"/>
    <dgm:cxn modelId="{591551EC-AFF5-4D19-8385-29CF806DF060}" type="presParOf" srcId="{8B159B54-C1A7-4D0A-B8BA-51F4380DF8E9}" destId="{C7641952-C158-4178-B367-20BAAB6FE49A}" srcOrd="0" destOrd="0" presId="urn:microsoft.com/office/officeart/2011/layout/CircleProcess"/>
    <dgm:cxn modelId="{689F5B86-2B6A-42E3-9737-24BC7A0336AA}" type="presParOf" srcId="{73EB64A7-2E04-4A32-958F-6B66E7FC1FAA}" destId="{D68C6330-106D-4A29-96D6-5F23D61B52C5}" srcOrd="5" destOrd="0" presId="urn:microsoft.com/office/officeart/2011/layout/CircleProcess"/>
    <dgm:cxn modelId="{0A72C0C5-A501-4026-8814-E00DA966EFAB}" type="presParOf" srcId="{73EB64A7-2E04-4A32-958F-6B66E7FC1FAA}" destId="{21FCF499-7966-4448-A4D7-BE31706A0272}" srcOrd="6" destOrd="0" presId="urn:microsoft.com/office/officeart/2011/layout/CircleProcess"/>
    <dgm:cxn modelId="{01B3C9E5-C4C0-4F23-A71A-90F1FECB7189}" type="presParOf" srcId="{21FCF499-7966-4448-A4D7-BE31706A0272}" destId="{B70F0465-292F-4252-A4D1-198D5AC9DFB3}" srcOrd="0" destOrd="0" presId="urn:microsoft.com/office/officeart/2011/layout/CircleProcess"/>
    <dgm:cxn modelId="{698EF899-4D6D-43F4-A002-C9A0CC3ADD35}" type="presParOf" srcId="{73EB64A7-2E04-4A32-958F-6B66E7FC1FAA}" destId="{07614284-66A0-4744-A8DA-E4C5246361A1}" srcOrd="7" destOrd="0" presId="urn:microsoft.com/office/officeart/2011/layout/CircleProcess"/>
    <dgm:cxn modelId="{64EC6D55-24D9-4F51-8CEF-2AADE504B5B6}" type="presParOf" srcId="{07614284-66A0-4744-A8DA-E4C5246361A1}" destId="{67E4686C-192E-4B19-A415-1BA5A79FF161}" srcOrd="0" destOrd="0" presId="urn:microsoft.com/office/officeart/2011/layout/CircleProcess"/>
    <dgm:cxn modelId="{325E3986-4108-4EDB-B2DB-1E4BC996D285}" type="presParOf" srcId="{73EB64A7-2E04-4A32-958F-6B66E7FC1FAA}" destId="{A3C74232-B29E-4B60-9E96-FDA0CBFB26B6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C582C-6093-4E7A-8475-2590D2240150}">
      <dsp:nvSpPr>
        <dsp:cNvPr id="0" name=""/>
        <dsp:cNvSpPr/>
      </dsp:nvSpPr>
      <dsp:spPr>
        <a:xfrm>
          <a:off x="3785326" y="526950"/>
          <a:ext cx="1378889" cy="13791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1C9DA-8D5A-4A3A-8A6B-6B5466CD4417}">
      <dsp:nvSpPr>
        <dsp:cNvPr id="0" name=""/>
        <dsp:cNvSpPr/>
      </dsp:nvSpPr>
      <dsp:spPr>
        <a:xfrm>
          <a:off x="3831109" y="572929"/>
          <a:ext cx="1287322" cy="128718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Enhanced stock and demand management, more effective donor management</a:t>
          </a:r>
        </a:p>
      </dsp:txBody>
      <dsp:txXfrm>
        <a:off x="4015141" y="756847"/>
        <a:ext cx="919259" cy="919349"/>
      </dsp:txXfrm>
    </dsp:sp>
    <dsp:sp modelId="{EDC1EB8F-969B-4DBD-ABD6-69D58BC986D4}">
      <dsp:nvSpPr>
        <dsp:cNvPr id="0" name=""/>
        <dsp:cNvSpPr/>
      </dsp:nvSpPr>
      <dsp:spPr>
        <a:xfrm rot="2700000">
          <a:off x="2361864" y="528617"/>
          <a:ext cx="1375568" cy="137556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41952-C158-4178-B367-20BAAB6FE49A}">
      <dsp:nvSpPr>
        <dsp:cNvPr id="0" name=""/>
        <dsp:cNvSpPr/>
      </dsp:nvSpPr>
      <dsp:spPr>
        <a:xfrm>
          <a:off x="2418062" y="547919"/>
          <a:ext cx="1287322" cy="128718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Fit for purpose Blood Production  system including a CRM and online donor web portal</a:t>
          </a:r>
        </a:p>
      </dsp:txBody>
      <dsp:txXfrm>
        <a:off x="2602094" y="731837"/>
        <a:ext cx="919259" cy="919349"/>
      </dsp:txXfrm>
    </dsp:sp>
    <dsp:sp modelId="{B70F0465-292F-4252-A4D1-198D5AC9DFB3}">
      <dsp:nvSpPr>
        <dsp:cNvPr id="0" name=""/>
        <dsp:cNvSpPr/>
      </dsp:nvSpPr>
      <dsp:spPr>
        <a:xfrm rot="2700000">
          <a:off x="936742" y="528617"/>
          <a:ext cx="1375568" cy="1375568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4686C-192E-4B19-A415-1BA5A79FF161}">
      <dsp:nvSpPr>
        <dsp:cNvPr id="0" name=""/>
        <dsp:cNvSpPr/>
      </dsp:nvSpPr>
      <dsp:spPr>
        <a:xfrm>
          <a:off x="973868" y="577254"/>
          <a:ext cx="1301316" cy="127853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>
              <a:solidFill>
                <a:srgbClr val="C00000"/>
              </a:solidFill>
            </a:rPr>
            <a:t>Pulse System hosted by NHSBT, 25+ years old, out of support July 2025</a:t>
          </a:r>
        </a:p>
      </dsp:txBody>
      <dsp:txXfrm>
        <a:off x="1159900" y="759936"/>
        <a:ext cx="929252" cy="9131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FC582C-6093-4E7A-8475-2590D2240150}">
      <dsp:nvSpPr>
        <dsp:cNvPr id="0" name=""/>
        <dsp:cNvSpPr/>
      </dsp:nvSpPr>
      <dsp:spPr>
        <a:xfrm>
          <a:off x="3178695" y="1119330"/>
          <a:ext cx="1386603" cy="13868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1C9DA-8D5A-4A3A-8A6B-6B5466CD4417}">
      <dsp:nvSpPr>
        <dsp:cNvPr id="0" name=""/>
        <dsp:cNvSpPr/>
      </dsp:nvSpPr>
      <dsp:spPr>
        <a:xfrm>
          <a:off x="3224735" y="1165567"/>
          <a:ext cx="1294523" cy="12943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Enabling tracking audit and ensuring cold chain integrity</a:t>
          </a:r>
        </a:p>
      </dsp:txBody>
      <dsp:txXfrm>
        <a:off x="3409796" y="1350514"/>
        <a:ext cx="924402" cy="924491"/>
      </dsp:txXfrm>
    </dsp:sp>
    <dsp:sp modelId="{EDC1EB8F-969B-4DBD-ABD6-69D58BC986D4}">
      <dsp:nvSpPr>
        <dsp:cNvPr id="0" name=""/>
        <dsp:cNvSpPr/>
      </dsp:nvSpPr>
      <dsp:spPr>
        <a:xfrm rot="2700000">
          <a:off x="1747271" y="1121007"/>
          <a:ext cx="1383263" cy="1383263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641952-C158-4178-B367-20BAAB6FE49A}">
      <dsp:nvSpPr>
        <dsp:cNvPr id="0" name=""/>
        <dsp:cNvSpPr/>
      </dsp:nvSpPr>
      <dsp:spPr>
        <a:xfrm>
          <a:off x="1803783" y="1140417"/>
          <a:ext cx="1294523" cy="12943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/>
            <a:t>Fit for purpose Blood Tracking solution, tracking from blood donor to patient prescription across regional LIMS solution</a:t>
          </a:r>
        </a:p>
      </dsp:txBody>
      <dsp:txXfrm>
        <a:off x="1988844" y="1325364"/>
        <a:ext cx="924402" cy="924491"/>
      </dsp:txXfrm>
    </dsp:sp>
    <dsp:sp modelId="{B70F0465-292F-4252-A4D1-198D5AC9DFB3}">
      <dsp:nvSpPr>
        <dsp:cNvPr id="0" name=""/>
        <dsp:cNvSpPr/>
      </dsp:nvSpPr>
      <dsp:spPr>
        <a:xfrm rot="2700000">
          <a:off x="314177" y="1121007"/>
          <a:ext cx="1383263" cy="1383263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4686C-192E-4B19-A415-1BA5A79FF161}">
      <dsp:nvSpPr>
        <dsp:cNvPr id="0" name=""/>
        <dsp:cNvSpPr/>
      </dsp:nvSpPr>
      <dsp:spPr>
        <a:xfrm>
          <a:off x="358547" y="1165567"/>
          <a:ext cx="1294523" cy="129438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rgbClr val="C00000"/>
              </a:solidFill>
            </a:rPr>
            <a:t>Combination of electronic and paper based tracking</a:t>
          </a:r>
        </a:p>
      </dsp:txBody>
      <dsp:txXfrm>
        <a:off x="543608" y="1350514"/>
        <a:ext cx="924402" cy="9244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39FF52-EFF3-4CBA-99E2-03178DE266B8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DFB8C-1A4F-451C-80D3-DD097CC3E5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72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960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VUCA Volatility, uncertainty, complexity and ambiguity – now the norm in the HSCNI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314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494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• Enhanced stock management and demand management</a:t>
            </a:r>
          </a:p>
          <a:p>
            <a:pPr>
              <a:lnSpc>
                <a:spcPts val="1451"/>
              </a:lnSpc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• More effective donor management and stakeholder</a:t>
            </a: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communications/engagement</a:t>
            </a:r>
          </a:p>
          <a:p>
            <a:pPr>
              <a:lnSpc>
                <a:spcPts val="1451"/>
              </a:lnSpc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• Increased real-time surveillance of control point and transactions</a:t>
            </a:r>
          </a:p>
          <a:p>
            <a:pPr>
              <a:lnSpc>
                <a:spcPts val="1451"/>
              </a:lnSpc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• Improved access to business intelligence, including ability to demonstrate compliance</a:t>
            </a:r>
          </a:p>
          <a:p>
            <a:pPr>
              <a:lnSpc>
                <a:spcPts val="1451"/>
              </a:lnSpc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• Enhanced ability to support safety and to provide auditability and</a:t>
            </a: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 traceability</a:t>
            </a:r>
          </a:p>
          <a:p>
            <a:pPr>
              <a:lnSpc>
                <a:spcPts val="1451"/>
              </a:lnSpc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>
              <a:lnSpc>
                <a:spcPts val="1451"/>
              </a:lnSpc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• Enhanced interoperability and potential flow of clinical staff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643D2-4613-4A2A-98A6-FED5D12760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91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4996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25322" y="2708920"/>
            <a:ext cx="12240683" cy="648072"/>
          </a:xfrm>
          <a:prstGeom prst="rect">
            <a:avLst/>
          </a:prstGeom>
        </p:spPr>
        <p:txBody>
          <a:bodyPr/>
          <a:lstStyle>
            <a:lvl1pPr>
              <a:defRPr sz="4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" y="3933825"/>
            <a:ext cx="12191999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426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-25322" y="1268760"/>
            <a:ext cx="12240683" cy="648072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3339" y="2060848"/>
            <a:ext cx="11905323" cy="46085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CONTENT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80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350" y="1340768"/>
            <a:ext cx="4011084" cy="72008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7808" y="1340768"/>
            <a:ext cx="7488832" cy="4968552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350" y="2060849"/>
            <a:ext cx="401108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063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9349" y="2060849"/>
            <a:ext cx="576064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2011" y="2060849"/>
            <a:ext cx="576064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-25322" y="1268760"/>
            <a:ext cx="12240683" cy="648072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49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090E16-D3C8-4156-517D-81D6A77D4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B198A-FEE6-492B-923E-23E485F0A5C9}" type="datetimeFigureOut">
              <a:rPr lang="en-GB" smtClean="0"/>
              <a:t>02/06/2026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3B458B-B6C1-A30D-9365-3AD433B42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36E6D-F315-3A06-C7C2-69C76A92B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16C1-AA63-4CA9-B1DA-792471D3D2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89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C59A39-E387-45FF-8B22-CF626262E0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5" b="17026"/>
          <a:stretch/>
        </p:blipFill>
        <p:spPr>
          <a:xfrm>
            <a:off x="0" y="1"/>
            <a:ext cx="12234733" cy="1052735"/>
          </a:xfrm>
          <a:prstGeom prst="flowChartProcess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0FD58E5-ACDA-492A-8752-D88E956FEE0F}"/>
              </a:ext>
            </a:extLst>
          </p:cNvPr>
          <p:cNvGrpSpPr/>
          <p:nvPr userDrawn="1"/>
        </p:nvGrpSpPr>
        <p:grpSpPr>
          <a:xfrm>
            <a:off x="407368" y="188640"/>
            <a:ext cx="11419660" cy="596184"/>
            <a:chOff x="362740" y="240528"/>
            <a:chExt cx="8564745" cy="59618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1ED24C6-D2BF-4839-98CE-D89CCFF82C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100000">
                          <a14:foregroundMark x1="21500" y1="19500" x2="71500" y2="86000"/>
                          <a14:foregroundMark x1="17500" y1="80500" x2="80000" y2="17500"/>
                          <a14:foregroundMark x1="48000" y1="18000" x2="36500" y2="10500"/>
                          <a14:foregroundMark x1="73000" y1="61500" x2="50500" y2="79500"/>
                          <a14:foregroundMark x1="73500" y1="47500" x2="10000" y2="47500"/>
                          <a14:foregroundMark x1="72832" y1="39306" x2="72832" y2="39306"/>
                          <a14:foregroundMark x1="78035" y1="36416" x2="82659" y2="63584"/>
                          <a14:foregroundMark x1="80925" y1="33526" x2="31214" y2="78035"/>
                          <a14:foregroundMark x1="10983" y1="59538" x2="56647" y2="16763"/>
                          <a14:foregroundMark x1="13873" y1="35260" x2="61272" y2="80925"/>
                          <a14:foregroundMark x1="55491" y1="23699" x2="91329" y2="50867"/>
                          <a14:foregroundMark x1="73988" y1="84971" x2="28324" y2="80925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colorTemperature colorTemp="47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740" y="274906"/>
              <a:ext cx="428553" cy="5618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Text Box 7">
              <a:extLst>
                <a:ext uri="{FF2B5EF4-FFF2-40B4-BE49-F238E27FC236}">
                  <a16:creationId xmlns:a16="http://schemas.microsoft.com/office/drawing/2014/main" id="{084A33EF-BA06-4703-B2A8-D80FEB69F6AF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834009" y="347860"/>
              <a:ext cx="1945487" cy="462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 anchorCtr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indent="0" algn="ctr" defTabSz="914400" rtl="0" eaLnBrk="1" fontAlgn="base" latinLnBrk="0" hangingPunct="1">
                <a:lnSpc>
                  <a:spcPct val="5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1400" kern="1500" spc="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Northern</a:t>
              </a:r>
              <a:r>
                <a:rPr lang="en-GB" sz="1000" kern="1500" spc="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GB" sz="1400" kern="1500" spc="0" baseline="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Ireland</a:t>
              </a:r>
            </a:p>
            <a:p>
              <a:pPr algn="ctr" eaLnBrk="1" fontAlgn="base" hangingPunct="1">
                <a:lnSpc>
                  <a:spcPct val="50000"/>
                </a:lnSpc>
                <a:spcBef>
                  <a:spcPct val="50000"/>
                </a:spcBef>
                <a:spcAft>
                  <a:spcPct val="0"/>
                </a:spcAft>
              </a:pPr>
              <a:r>
                <a:rPr lang="en-GB" sz="16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Blood Transfusion Service</a:t>
              </a:r>
            </a:p>
          </p:txBody>
        </p:sp>
        <p:pic>
          <p:nvPicPr>
            <p:cNvPr id="20" name="Picture 4" descr="http://ukcc.cochrane.org/sites/ukcc.cochrane.org/files/HSC_0.jpg?1346662388">
              <a:extLst>
                <a:ext uri="{FF2B5EF4-FFF2-40B4-BE49-F238E27FC236}">
                  <a16:creationId xmlns:a16="http://schemas.microsoft.com/office/drawing/2014/main" id="{7EDA7449-AED1-4426-916A-EC3E98E81EF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25000"/>
                      </a14:imgEffect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1" t="26875" r="62393" b="29820"/>
            <a:stretch/>
          </p:blipFill>
          <p:spPr bwMode="auto">
            <a:xfrm>
              <a:off x="8451738" y="240528"/>
              <a:ext cx="475747" cy="47039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3775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6" r:id="rId3"/>
    <p:sldLayoutId id="2147483652" r:id="rId4"/>
    <p:sldLayoutId id="2147483657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2.png"/><Relationship Id="rId2" Type="http://schemas.openxmlformats.org/officeDocument/2006/relationships/image" Target="../media/image33.pn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5" Type="http://schemas.openxmlformats.org/officeDocument/2006/relationships/image" Target="../media/image36.png"/><Relationship Id="rId15" Type="http://schemas.openxmlformats.org/officeDocument/2006/relationships/image" Target="../media/image45.png"/><Relationship Id="rId10" Type="http://schemas.microsoft.com/office/2007/relationships/hdphoto" Target="../media/hdphoto4.wdp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4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12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5" Type="http://schemas.openxmlformats.org/officeDocument/2006/relationships/image" Target="../media/image20.png"/><Relationship Id="rId10" Type="http://schemas.openxmlformats.org/officeDocument/2006/relationships/diagramData" Target="../diagrams/data2.xml"/><Relationship Id="rId4" Type="http://schemas.openxmlformats.org/officeDocument/2006/relationships/image" Target="../media/image19.jpe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0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2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11" Type="http://schemas.openxmlformats.org/officeDocument/2006/relationships/image" Target="../media/image28.jpeg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57B2E84-C2F3-5764-FCA1-559E88471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6" y="1054608"/>
            <a:ext cx="12192000" cy="580339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5CE2C4E-6332-4FC7-9F9A-71C39F452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414" y="1139792"/>
            <a:ext cx="9859742" cy="5803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32AA71-7B52-B307-979C-617D364EC8F0}"/>
              </a:ext>
            </a:extLst>
          </p:cNvPr>
          <p:cNvSpPr txBox="1"/>
          <p:nvPr/>
        </p:nvSpPr>
        <p:spPr>
          <a:xfrm>
            <a:off x="14176" y="836712"/>
            <a:ext cx="4209616" cy="1312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5132"/>
              </a:lnSpc>
            </a:pPr>
            <a:r>
              <a:rPr lang="en-US" sz="2400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Pathology Digital Transformation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98904" y="3853063"/>
            <a:ext cx="11453475" cy="2748834"/>
          </a:xfrm>
          <a:custGeom>
            <a:avLst/>
            <a:gdLst/>
            <a:ahLst/>
            <a:cxnLst/>
            <a:rect l="l" t="t" r="r" b="b"/>
            <a:pathLst>
              <a:path w="17180212" h="4123251">
                <a:moveTo>
                  <a:pt x="0" y="0"/>
                </a:moveTo>
                <a:lnTo>
                  <a:pt x="17180212" y="0"/>
                </a:lnTo>
                <a:lnTo>
                  <a:pt x="17180212" y="4123251"/>
                </a:lnTo>
                <a:lnTo>
                  <a:pt x="0" y="41232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grpSp>
        <p:nvGrpSpPr>
          <p:cNvPr id="13" name="Group 13"/>
          <p:cNvGrpSpPr/>
          <p:nvPr/>
        </p:nvGrpSpPr>
        <p:grpSpPr>
          <a:xfrm rot="-10800000">
            <a:off x="231492" y="2294317"/>
            <a:ext cx="686128" cy="611435"/>
            <a:chOff x="0" y="0"/>
            <a:chExt cx="598560" cy="533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98560" cy="533400"/>
            </a:xfrm>
            <a:custGeom>
              <a:avLst/>
              <a:gdLst/>
              <a:ahLst/>
              <a:cxnLst/>
              <a:rect l="l" t="t" r="r" b="b"/>
              <a:pathLst>
                <a:path w="598560" h="533400">
                  <a:moveTo>
                    <a:pt x="239386" y="166418"/>
                  </a:moveTo>
                  <a:lnTo>
                    <a:pt x="598560" y="166418"/>
                  </a:lnTo>
                  <a:lnTo>
                    <a:pt x="598560" y="366942"/>
                  </a:lnTo>
                  <a:lnTo>
                    <a:pt x="239373" y="366942"/>
                  </a:lnTo>
                  <a:lnTo>
                    <a:pt x="302255" y="533400"/>
                  </a:lnTo>
                  <a:lnTo>
                    <a:pt x="0" y="266700"/>
                  </a:lnTo>
                  <a:lnTo>
                    <a:pt x="302255" y="0"/>
                  </a:lnTo>
                  <a:lnTo>
                    <a:pt x="239386" y="166418"/>
                  </a:lnTo>
                  <a:close/>
                </a:path>
              </a:pathLst>
            </a:custGeom>
            <a:solidFill>
              <a:srgbClr val="27B7CB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20650" y="127000"/>
              <a:ext cx="477910" cy="2413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46310" y="384646"/>
            <a:ext cx="2258868" cy="142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13"/>
              </a:lnSpc>
            </a:pPr>
            <a:r>
              <a:rPr lang="en-US" sz="866" b="1" dirty="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OVERVIEW OF HSC DIGITAL STRATEGY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0250" y="969312"/>
            <a:ext cx="11445863" cy="606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00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Encompass Programme Stages and Timelines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28338" y="2195894"/>
            <a:ext cx="10488072" cy="785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6"/>
              </a:lnSpc>
            </a:pPr>
            <a:r>
              <a:rPr lang="en-US" sz="1533" dirty="0">
                <a:solidFill>
                  <a:srgbClr val="37476F"/>
                </a:solidFill>
                <a:latin typeface="Canva Sans" panose="020B0604020202020204" charset="0"/>
                <a:ea typeface="Canva Sans Bold"/>
                <a:cs typeface="Canva Sans Bold"/>
                <a:sym typeface="Canva Sans Bold"/>
              </a:rPr>
              <a:t>The Programme aims to provide a single Electronic Health Care Record for all citizens within Northern Ireland, replacing legacy ICT systems and paper-based processes within all Trusts, with a “once for Northern Ireland” standardised approach across a range of clinical pathways within both the Acute and the Community Sectors.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28338" y="3150032"/>
            <a:ext cx="10591394" cy="51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46"/>
              </a:lnSpc>
            </a:pPr>
            <a:r>
              <a:rPr lang="en-US" sz="1533" dirty="0">
                <a:solidFill>
                  <a:srgbClr val="1AB7CD"/>
                </a:solidFill>
                <a:latin typeface="Canva Sans" panose="020B0604020202020204" charset="0"/>
                <a:ea typeface="Canva Sans Bold"/>
                <a:cs typeface="Canva Sans Bold"/>
                <a:sym typeface="Canva Sans Bold"/>
              </a:rPr>
              <a:t>Given the scale of digital transformation across HSCNI it has been necessary to manage encompass as a separate regional programmes within BSO but outside of ITS.</a:t>
            </a:r>
          </a:p>
        </p:txBody>
      </p:sp>
      <p:grpSp>
        <p:nvGrpSpPr>
          <p:cNvPr id="21" name="Group 21"/>
          <p:cNvGrpSpPr/>
          <p:nvPr/>
        </p:nvGrpSpPr>
        <p:grpSpPr>
          <a:xfrm rot="-10800000">
            <a:off x="231492" y="3165428"/>
            <a:ext cx="686128" cy="611435"/>
            <a:chOff x="0" y="0"/>
            <a:chExt cx="598560" cy="533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98560" cy="533400"/>
            </a:xfrm>
            <a:custGeom>
              <a:avLst/>
              <a:gdLst/>
              <a:ahLst/>
              <a:cxnLst/>
              <a:rect l="l" t="t" r="r" b="b"/>
              <a:pathLst>
                <a:path w="598560" h="533400">
                  <a:moveTo>
                    <a:pt x="239386" y="166418"/>
                  </a:moveTo>
                  <a:lnTo>
                    <a:pt x="598560" y="166418"/>
                  </a:lnTo>
                  <a:lnTo>
                    <a:pt x="598560" y="366942"/>
                  </a:lnTo>
                  <a:lnTo>
                    <a:pt x="239373" y="366942"/>
                  </a:lnTo>
                  <a:lnTo>
                    <a:pt x="302255" y="533400"/>
                  </a:lnTo>
                  <a:lnTo>
                    <a:pt x="0" y="266700"/>
                  </a:lnTo>
                  <a:lnTo>
                    <a:pt x="302255" y="0"/>
                  </a:lnTo>
                  <a:lnTo>
                    <a:pt x="239386" y="166418"/>
                  </a:lnTo>
                  <a:close/>
                </a:path>
              </a:pathLst>
            </a:custGeom>
            <a:solidFill>
              <a:srgbClr val="37476F"/>
            </a:solidFill>
          </p:spPr>
          <p:txBody>
            <a:bodyPr/>
            <a:lstStyle/>
            <a:p>
              <a:endParaRPr lang="en-GB" sz="120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20650" y="127000"/>
              <a:ext cx="477910" cy="2413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27B6639E-FC66-48AE-8EF0-66C8EB569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00" y="1625551"/>
            <a:ext cx="9962485" cy="4711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74065" y="238218"/>
            <a:ext cx="1141325" cy="784803"/>
          </a:xfrm>
          <a:custGeom>
            <a:avLst/>
            <a:gdLst/>
            <a:ahLst/>
            <a:cxnLst/>
            <a:rect l="l" t="t" r="r" b="b"/>
            <a:pathLst>
              <a:path w="1737415" h="1402487">
                <a:moveTo>
                  <a:pt x="0" y="0"/>
                </a:moveTo>
                <a:lnTo>
                  <a:pt x="1737415" y="0"/>
                </a:lnTo>
                <a:lnTo>
                  <a:pt x="1737415" y="1402487"/>
                </a:lnTo>
                <a:lnTo>
                  <a:pt x="0" y="1402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388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1052261"/>
            <a:ext cx="12222356" cy="5927498"/>
          </a:xfrm>
          <a:custGeom>
            <a:avLst/>
            <a:gdLst/>
            <a:ahLst/>
            <a:cxnLst/>
            <a:rect l="l" t="t" r="r" b="b"/>
            <a:pathLst>
              <a:path w="18839462" h="10503000">
                <a:moveTo>
                  <a:pt x="0" y="0"/>
                </a:moveTo>
                <a:lnTo>
                  <a:pt x="18839462" y="0"/>
                </a:lnTo>
                <a:lnTo>
                  <a:pt x="18839462" y="10503000"/>
                </a:lnTo>
                <a:lnTo>
                  <a:pt x="0" y="10503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1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29956" y="5174773"/>
            <a:ext cx="2365437" cy="1836645"/>
          </a:xfrm>
          <a:custGeom>
            <a:avLst/>
            <a:gdLst/>
            <a:ahLst/>
            <a:cxnLst/>
            <a:rect l="l" t="t" r="r" b="b"/>
            <a:pathLst>
              <a:path w="3600856" h="3282188">
                <a:moveTo>
                  <a:pt x="0" y="0"/>
                </a:moveTo>
                <a:lnTo>
                  <a:pt x="3600857" y="0"/>
                </a:lnTo>
                <a:lnTo>
                  <a:pt x="3600857" y="3282187"/>
                </a:lnTo>
                <a:lnTo>
                  <a:pt x="0" y="3282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460087" y="185752"/>
            <a:ext cx="1915734" cy="1346873"/>
          </a:xfrm>
          <a:custGeom>
            <a:avLst/>
            <a:gdLst/>
            <a:ahLst/>
            <a:cxnLst/>
            <a:rect l="l" t="t" r="r" b="b"/>
            <a:pathLst>
              <a:path w="2916283" h="2406938">
                <a:moveTo>
                  <a:pt x="0" y="0"/>
                </a:moveTo>
                <a:lnTo>
                  <a:pt x="2916283" y="0"/>
                </a:lnTo>
                <a:lnTo>
                  <a:pt x="2916283" y="2406937"/>
                </a:lnTo>
                <a:lnTo>
                  <a:pt x="0" y="24069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7732801" y="2815717"/>
            <a:ext cx="130319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29"/>
              </a:lnSpc>
            </a:pPr>
            <a:r>
              <a:rPr lang="en-US" sz="1715" b="1" dirty="0" err="1">
                <a:solidFill>
                  <a:srgbClr val="FF57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Hemonetics</a:t>
            </a:r>
            <a:r>
              <a:rPr lang="en-US" sz="1715" b="1" dirty="0">
                <a:solidFill>
                  <a:srgbClr val="FF57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  <a:r>
              <a:rPr lang="en-US" sz="1715" b="1" dirty="0" err="1">
                <a:solidFill>
                  <a:srgbClr val="FF57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Bloodtrack</a:t>
            </a:r>
            <a:endParaRPr lang="en-US" sz="1715" b="1" dirty="0">
              <a:solidFill>
                <a:srgbClr val="FF5757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8313994" y="1641827"/>
            <a:ext cx="3971849" cy="4113678"/>
          </a:xfrm>
          <a:custGeom>
            <a:avLst/>
            <a:gdLst/>
            <a:ahLst/>
            <a:cxnLst/>
            <a:rect l="l" t="t" r="r" b="b"/>
            <a:pathLst>
              <a:path w="6046266" h="7351372">
                <a:moveTo>
                  <a:pt x="0" y="0"/>
                </a:moveTo>
                <a:lnTo>
                  <a:pt x="6046266" y="0"/>
                </a:lnTo>
                <a:lnTo>
                  <a:pt x="6046266" y="7351371"/>
                </a:lnTo>
                <a:lnTo>
                  <a:pt x="0" y="73513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4051" r="-2162" b="-4051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134961" y="4496990"/>
            <a:ext cx="305798" cy="244886"/>
          </a:xfrm>
          <a:custGeom>
            <a:avLst/>
            <a:gdLst/>
            <a:ahLst/>
            <a:cxnLst/>
            <a:rect l="l" t="t" r="r" b="b"/>
            <a:pathLst>
              <a:path w="465510" h="437625">
                <a:moveTo>
                  <a:pt x="0" y="0"/>
                </a:moveTo>
                <a:lnTo>
                  <a:pt x="465510" y="0"/>
                </a:lnTo>
                <a:lnTo>
                  <a:pt x="465510" y="437624"/>
                </a:lnTo>
                <a:lnTo>
                  <a:pt x="0" y="43762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964872" y="3780561"/>
            <a:ext cx="393626" cy="596099"/>
          </a:xfrm>
          <a:custGeom>
            <a:avLst/>
            <a:gdLst/>
            <a:ahLst/>
            <a:cxnLst/>
            <a:rect l="l" t="t" r="r" b="b"/>
            <a:pathLst>
              <a:path w="599210" h="1065262">
                <a:moveTo>
                  <a:pt x="0" y="0"/>
                </a:moveTo>
                <a:lnTo>
                  <a:pt x="599210" y="0"/>
                </a:lnTo>
                <a:lnTo>
                  <a:pt x="599210" y="1065262"/>
                </a:lnTo>
                <a:lnTo>
                  <a:pt x="0" y="106526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2880" b="-288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012750" y="2110228"/>
            <a:ext cx="435225" cy="659093"/>
          </a:xfrm>
          <a:custGeom>
            <a:avLst/>
            <a:gdLst/>
            <a:ahLst/>
            <a:cxnLst/>
            <a:rect l="l" t="t" r="r" b="b"/>
            <a:pathLst>
              <a:path w="662533" h="1177836">
                <a:moveTo>
                  <a:pt x="0" y="0"/>
                </a:moveTo>
                <a:lnTo>
                  <a:pt x="662532" y="0"/>
                </a:lnTo>
                <a:lnTo>
                  <a:pt x="662532" y="1177836"/>
                </a:lnTo>
                <a:lnTo>
                  <a:pt x="0" y="11778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aturation sat="102000"/>
                      </a14:imgEffect>
                    </a14:imgLayer>
                  </a14:imgProps>
                </a:ext>
              </a:extLst>
            </a:blip>
            <a:stretch>
              <a:fillRect t="-2880" b="-2880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12747" y="1901156"/>
            <a:ext cx="3393286" cy="3384163"/>
          </a:xfrm>
          <a:custGeom>
            <a:avLst/>
            <a:gdLst/>
            <a:ahLst/>
            <a:cxnLst/>
            <a:rect l="l" t="t" r="r" b="b"/>
            <a:pathLst>
              <a:path w="5165530" h="5525912">
                <a:moveTo>
                  <a:pt x="0" y="0"/>
                </a:moveTo>
                <a:lnTo>
                  <a:pt x="5165530" y="0"/>
                </a:lnTo>
                <a:lnTo>
                  <a:pt x="5165530" y="5525912"/>
                </a:lnTo>
                <a:lnTo>
                  <a:pt x="0" y="552591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090" t="-2101" r="-2090" b="-2101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7578768" y="4538923"/>
            <a:ext cx="1303190" cy="2051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629"/>
              </a:lnSpc>
            </a:pPr>
            <a:r>
              <a:rPr lang="en-US" sz="1715" b="1">
                <a:solidFill>
                  <a:srgbClr val="FF575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Epic BPAM</a:t>
            </a:r>
          </a:p>
        </p:txBody>
      </p:sp>
      <p:sp>
        <p:nvSpPr>
          <p:cNvPr id="13" name="Freeform 13"/>
          <p:cNvSpPr/>
          <p:nvPr/>
        </p:nvSpPr>
        <p:spPr>
          <a:xfrm>
            <a:off x="38614" y="1662212"/>
            <a:ext cx="4320547" cy="3683013"/>
          </a:xfrm>
          <a:custGeom>
            <a:avLst/>
            <a:gdLst/>
            <a:ahLst/>
            <a:cxnLst/>
            <a:rect l="l" t="t" r="r" b="b"/>
            <a:pathLst>
              <a:path w="6577082" h="6581751">
                <a:moveTo>
                  <a:pt x="0" y="0"/>
                </a:moveTo>
                <a:lnTo>
                  <a:pt x="6577082" y="0"/>
                </a:lnTo>
                <a:lnTo>
                  <a:pt x="6577082" y="6581751"/>
                </a:lnTo>
                <a:lnTo>
                  <a:pt x="0" y="658175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1456" r="-1456" b="-6365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7087399" y="1869692"/>
            <a:ext cx="2402712" cy="595254"/>
          </a:xfrm>
          <a:custGeom>
            <a:avLst/>
            <a:gdLst/>
            <a:ahLst/>
            <a:cxnLst/>
            <a:rect l="l" t="t" r="r" b="b"/>
            <a:pathLst>
              <a:path w="3657600" h="1063752">
                <a:moveTo>
                  <a:pt x="0" y="0"/>
                </a:moveTo>
                <a:lnTo>
                  <a:pt x="3657600" y="0"/>
                </a:lnTo>
                <a:lnTo>
                  <a:pt x="3657600" y="1063752"/>
                </a:lnTo>
                <a:lnTo>
                  <a:pt x="0" y="106375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5400000">
            <a:off x="3798359" y="1013266"/>
            <a:ext cx="751399" cy="2642983"/>
          </a:xfrm>
          <a:custGeom>
            <a:avLst/>
            <a:gdLst/>
            <a:ahLst/>
            <a:cxnLst/>
            <a:rect l="l" t="t" r="r" b="b"/>
            <a:pathLst>
              <a:path w="1342796" h="4023360">
                <a:moveTo>
                  <a:pt x="0" y="0"/>
                </a:moveTo>
                <a:lnTo>
                  <a:pt x="1342797" y="0"/>
                </a:lnTo>
                <a:lnTo>
                  <a:pt x="1342797" y="4023361"/>
                </a:lnTo>
                <a:lnTo>
                  <a:pt x="0" y="402336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6" name="TextBox 16"/>
          <p:cNvSpPr txBox="1"/>
          <p:nvPr/>
        </p:nvSpPr>
        <p:spPr>
          <a:xfrm>
            <a:off x="953120" y="5492589"/>
            <a:ext cx="2619578" cy="7069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41"/>
              </a:lnSpc>
            </a:pPr>
            <a:r>
              <a:rPr lang="en-US" sz="1153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 DONOR RECRUITMENT/ENGAGEMENT, DONATION, TESTING, PROCESSING, STORAGE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297452" y="5649606"/>
            <a:ext cx="1814548" cy="156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3"/>
              </a:lnSpc>
              <a:spcBef>
                <a:spcPct val="0"/>
              </a:spcBef>
            </a:pPr>
            <a:r>
              <a:rPr lang="en-US" sz="106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BARCODE TRACING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345802" y="5721069"/>
            <a:ext cx="1877119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13"/>
              </a:lnSpc>
              <a:spcBef>
                <a:spcPct val="0"/>
              </a:spcBef>
            </a:pPr>
            <a:r>
              <a:rPr lang="en-US" sz="106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TRANSFUSION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55273" y="6246928"/>
            <a:ext cx="2144237" cy="4360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424"/>
              </a:lnSpc>
            </a:pPr>
            <a:r>
              <a:rPr lang="en-US" sz="3424" b="1" dirty="0" err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eProgesa</a:t>
            </a:r>
            <a:endParaRPr lang="en-US" sz="3424" b="1" dirty="0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689838" y="6235712"/>
            <a:ext cx="321718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65"/>
              </a:lnSpc>
            </a:pPr>
            <a:r>
              <a:rPr lang="en-US" sz="2965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CliniSys WPE LIMS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57415" y="6175445"/>
            <a:ext cx="1785885" cy="8463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55"/>
              </a:lnSpc>
            </a:pPr>
            <a:r>
              <a:rPr lang="en-US" sz="3255" b="1" dirty="0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Epic EPR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370443" y="5450490"/>
            <a:ext cx="1877119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13"/>
              </a:lnSpc>
              <a:spcBef>
                <a:spcPct val="0"/>
              </a:spcBef>
            </a:pPr>
            <a:r>
              <a:rPr lang="en-US" sz="106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IDENTITY VERIFICATION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328202" y="5426565"/>
            <a:ext cx="1814548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13"/>
              </a:lnSpc>
              <a:spcBef>
                <a:spcPct val="0"/>
              </a:spcBef>
            </a:pPr>
            <a:r>
              <a:rPr lang="en-US" sz="106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INVENTORY MANAGEMENT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65774" y="1323951"/>
            <a:ext cx="1877119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8"/>
              </a:lnSpc>
              <a:spcBef>
                <a:spcPct val="0"/>
              </a:spcBef>
            </a:pPr>
            <a:r>
              <a:rPr lang="en-US" sz="244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NIBTS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359873" y="1176454"/>
            <a:ext cx="187711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8"/>
              </a:lnSpc>
              <a:spcBef>
                <a:spcPct val="0"/>
              </a:spcBef>
            </a:pPr>
            <a:r>
              <a:rPr lang="en-US" sz="244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Hospital Blood Bank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9250010" y="1308653"/>
            <a:ext cx="2317925" cy="313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48"/>
              </a:lnSpc>
              <a:spcBef>
                <a:spcPct val="0"/>
              </a:spcBef>
            </a:pPr>
            <a:r>
              <a:rPr lang="en-US" sz="2448" b="1" dirty="0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Patient Bedside</a:t>
            </a:r>
          </a:p>
        </p:txBody>
      </p:sp>
      <p:sp>
        <p:nvSpPr>
          <p:cNvPr id="27" name="Freeform 27"/>
          <p:cNvSpPr/>
          <p:nvPr/>
        </p:nvSpPr>
        <p:spPr>
          <a:xfrm rot="-5333989">
            <a:off x="7873062" y="4222734"/>
            <a:ext cx="505078" cy="1776565"/>
          </a:xfrm>
          <a:custGeom>
            <a:avLst/>
            <a:gdLst/>
            <a:ahLst/>
            <a:cxnLst/>
            <a:rect l="l" t="t" r="r" b="b"/>
            <a:pathLst>
              <a:path w="902603" h="2704430">
                <a:moveTo>
                  <a:pt x="0" y="0"/>
                </a:moveTo>
                <a:lnTo>
                  <a:pt x="902603" y="0"/>
                </a:lnTo>
                <a:lnTo>
                  <a:pt x="902603" y="2704430"/>
                </a:lnTo>
                <a:lnTo>
                  <a:pt x="0" y="270443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28466824-5946-CF82-7AEC-D0819B4E7E98}"/>
              </a:ext>
            </a:extLst>
          </p:cNvPr>
          <p:cNvSpPr/>
          <p:nvPr/>
        </p:nvSpPr>
        <p:spPr>
          <a:xfrm rot="-5333989">
            <a:off x="4049850" y="4118577"/>
            <a:ext cx="505078" cy="1776565"/>
          </a:xfrm>
          <a:custGeom>
            <a:avLst/>
            <a:gdLst/>
            <a:ahLst/>
            <a:cxnLst/>
            <a:rect l="l" t="t" r="r" b="b"/>
            <a:pathLst>
              <a:path w="902603" h="2704430">
                <a:moveTo>
                  <a:pt x="0" y="0"/>
                </a:moveTo>
                <a:lnTo>
                  <a:pt x="902603" y="0"/>
                </a:lnTo>
                <a:lnTo>
                  <a:pt x="902603" y="2704430"/>
                </a:lnTo>
                <a:lnTo>
                  <a:pt x="0" y="270443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7E9AF0B-511C-0A3B-F624-7BC9275323D0}"/>
              </a:ext>
            </a:extLst>
          </p:cNvPr>
          <p:cNvSpPr txBox="1"/>
          <p:nvPr/>
        </p:nvSpPr>
        <p:spPr>
          <a:xfrm>
            <a:off x="3766622" y="5227011"/>
            <a:ext cx="1262305" cy="351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13"/>
              </a:lnSpc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WEB-BASED ORDERING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3C8FD9-276D-3A25-161B-36BE19EAA66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1052736"/>
            <a:ext cx="12192000" cy="5805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D1395F-FA92-7C50-0C82-ADDA60E4C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40704" y="1340768"/>
            <a:ext cx="12240683" cy="648072"/>
          </a:xfrm>
        </p:spPr>
        <p:txBody>
          <a:bodyPr/>
          <a:lstStyle/>
          <a:p>
            <a:r>
              <a:rPr lang="en-GB" i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PS : EU </a:t>
            </a:r>
            <a:r>
              <a:rPr lang="en-GB" i="1" dirty="0" err="1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SoHO</a:t>
            </a:r>
            <a:r>
              <a:rPr lang="en-GB" i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 Regulation 2024/1938 </a:t>
            </a:r>
            <a:br>
              <a:rPr lang="en-GB" i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</a:br>
            <a:r>
              <a:rPr lang="en-GB" sz="1800" i="1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0"/>
              </a:rPr>
              <a:t>(applies to NI under Windsor Framework; subject to DHSC Call for Evidence, March 2026)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3F50D2-38DD-CAE8-3F94-2D5194FF8D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344" y="2420888"/>
            <a:ext cx="11737304" cy="4495376"/>
          </a:xfrm>
        </p:spPr>
        <p:txBody>
          <a:bodyPr/>
          <a:lstStyle/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Traceability defined in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Article 3(53)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as the ability to locate and identify </a:t>
            </a:r>
            <a:r>
              <a:rPr lang="en-GB" sz="1800" kern="100" dirty="0" err="1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SoHO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from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collection to human application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, establishing full lifecycle tracking 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Applies across all activities in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Article 2(1)(c)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, including collection, processing, distribution and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clinical‑outcome registration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Loss of traceability is classified as a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serious adverse event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under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Article 3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, reinforcing its role as a core safety requirement 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A central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EU </a:t>
            </a:r>
            <a:r>
              <a:rPr lang="en-GB" sz="1800" b="1" kern="100" dirty="0" err="1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SoHO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Platform (Articles 73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Aptos" panose="020B0004020202020204" pitchFamily="34" charset="0"/>
              </a:rPr>
              <a:t>–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74)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 provides digital infrastructure for registration, data exchange and regulatory coordination across Member States 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The Regulation is designed to </a:t>
            </a:r>
            <a:r>
              <a:rPr lang="en-GB" sz="1800" b="1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“implement digital‑ready policies”</a:t>
            </a:r>
            <a:r>
              <a:rPr lang="en-GB" sz="1800" kern="100" dirty="0">
                <a:solidFill>
                  <a:schemeClr val="tx2">
                    <a:lumMod val="75000"/>
                  </a:schemeClr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  <a:cs typeface="Times New Roman" panose="02020603050405020304" pitchFamily="18" charset="0"/>
              </a:rPr>
              <a:t>, signalling the need for interoperable, registry‑based systems to support traceability and oversight</a:t>
            </a:r>
          </a:p>
        </p:txBody>
      </p:sp>
    </p:spTree>
    <p:extLst>
      <p:ext uri="{BB962C8B-B14F-4D97-AF65-F5344CB8AC3E}">
        <p14:creationId xmlns:p14="http://schemas.microsoft.com/office/powerpoint/2010/main" val="1158817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C03A11-4282-1C44-56A4-8376E2B1F4A5}"/>
              </a:ext>
            </a:extLst>
          </p:cNvPr>
          <p:cNvSpPr txBox="1"/>
          <p:nvPr/>
        </p:nvSpPr>
        <p:spPr>
          <a:xfrm>
            <a:off x="2295525" y="2867025"/>
            <a:ext cx="71723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 Bold" panose="00000800000000000000"/>
              </a:rPr>
              <a:t>Questions &amp; Discussion</a:t>
            </a:r>
            <a:endParaRPr lang="en-GB" sz="4400" b="1" dirty="0">
              <a:latin typeface="Montserrat Bold" panose="00000800000000000000"/>
            </a:endParaRPr>
          </a:p>
        </p:txBody>
      </p:sp>
      <p:pic>
        <p:nvPicPr>
          <p:cNvPr id="5" name="Picture 4" descr="Several hands raised and ready to answer a question">
            <a:extLst>
              <a:ext uri="{FF2B5EF4-FFF2-40B4-BE49-F238E27FC236}">
                <a16:creationId xmlns:a16="http://schemas.microsoft.com/office/drawing/2014/main" id="{1606387C-7C43-E1D5-01D8-8DDC81E03F1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1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Graphic 6" descr="Two speech bubbles">
            <a:extLst>
              <a:ext uri="{FF2B5EF4-FFF2-40B4-BE49-F238E27FC236}">
                <a16:creationId xmlns:a16="http://schemas.microsoft.com/office/drawing/2014/main" id="{EC93F547-86BC-CB19-5C2D-270CC7DE8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62350" y="2667000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1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B1CC33-9414-5E1F-C612-BFC6A2A06E9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1052736"/>
            <a:ext cx="12192000" cy="58052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FC41E7-AD77-98D6-71C7-84E9521D79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coreLIMS</a:t>
            </a:r>
            <a:endParaRPr lang="en-GB" sz="4800" dirty="0">
              <a:solidFill>
                <a:schemeClr val="tx2">
                  <a:lumMod val="90000"/>
                  <a:lumOff val="1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8F35B-EC74-152D-B5AE-A28F279DB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612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8D2772-F447-C404-6267-6CDB5BB52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1946"/>
            <a:ext cx="12192000" cy="5803392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67819" y="1018439"/>
            <a:ext cx="9618682" cy="606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66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LIMS Legacy State </a:t>
            </a: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563D368-9F08-490C-9345-60181DA10723}"/>
              </a:ext>
            </a:extLst>
          </p:cNvPr>
          <p:cNvGrpSpPr/>
          <p:nvPr/>
        </p:nvGrpSpPr>
        <p:grpSpPr>
          <a:xfrm>
            <a:off x="1256463" y="1843795"/>
            <a:ext cx="6315583" cy="3897443"/>
            <a:chOff x="911225" y="1384108"/>
            <a:chExt cx="6315583" cy="3897443"/>
          </a:xfrm>
        </p:grpSpPr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9C5B40D7-5EB3-44C5-80D4-8F50B61D0EA6}"/>
                </a:ext>
              </a:extLst>
            </p:cNvPr>
            <p:cNvGrpSpPr/>
            <p:nvPr/>
          </p:nvGrpSpPr>
          <p:grpSpPr>
            <a:xfrm>
              <a:off x="4492140" y="1646360"/>
              <a:ext cx="2734668" cy="3635191"/>
              <a:chOff x="4492140" y="1646360"/>
              <a:chExt cx="2734668" cy="3635191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6F984FAE-F7C0-4E67-832C-D727F1B02469}"/>
                  </a:ext>
                </a:extLst>
              </p:cNvPr>
              <p:cNvCxnSpPr/>
              <p:nvPr/>
            </p:nvCxnSpPr>
            <p:spPr>
              <a:xfrm flipV="1">
                <a:off x="4517162" y="4209389"/>
                <a:ext cx="2709646" cy="673057"/>
              </a:xfrm>
              <a:prstGeom prst="line">
                <a:avLst/>
              </a:prstGeom>
              <a:noFill/>
              <a:ln w="6350" cap="flat" cmpd="sng" algn="ctr">
                <a:solidFill>
                  <a:srgbClr val="902B7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5C38CD2-D788-4DC9-AB66-53CBEF276936}"/>
                  </a:ext>
                </a:extLst>
              </p:cNvPr>
              <p:cNvCxnSpPr/>
              <p:nvPr/>
            </p:nvCxnSpPr>
            <p:spPr>
              <a:xfrm flipV="1">
                <a:off x="4517162" y="4804165"/>
                <a:ext cx="2701344" cy="97866"/>
              </a:xfrm>
              <a:prstGeom prst="line">
                <a:avLst/>
              </a:prstGeom>
              <a:noFill/>
              <a:ln w="6350" cap="flat" cmpd="sng" algn="ctr">
                <a:solidFill>
                  <a:srgbClr val="902B7B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FF645049-FE07-4E5F-867F-042B0A7399D9}"/>
                  </a:ext>
                </a:extLst>
              </p:cNvPr>
              <p:cNvCxnSpPr/>
              <p:nvPr/>
            </p:nvCxnSpPr>
            <p:spPr>
              <a:xfrm>
                <a:off x="4517162" y="2425674"/>
                <a:ext cx="2701343" cy="2611401"/>
              </a:xfrm>
              <a:prstGeom prst="line">
                <a:avLst/>
              </a:prstGeom>
              <a:noFill/>
              <a:ln w="6350" cap="flat" cmpd="sng" algn="ctr">
                <a:solidFill>
                  <a:srgbClr val="019EB1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6B8066BE-7D1E-4AA5-AE05-F3B1B8C6519A}"/>
                  </a:ext>
                </a:extLst>
              </p:cNvPr>
              <p:cNvCxnSpPr/>
              <p:nvPr/>
            </p:nvCxnSpPr>
            <p:spPr>
              <a:xfrm>
                <a:off x="4492140" y="1646360"/>
                <a:ext cx="2726365" cy="3635191"/>
              </a:xfrm>
              <a:prstGeom prst="line">
                <a:avLst/>
              </a:prstGeom>
              <a:noFill/>
              <a:ln w="6350" cap="flat" cmpd="sng" algn="ctr">
                <a:solidFill>
                  <a:srgbClr val="33456D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171" name="Freeform 98">
              <a:extLst>
                <a:ext uri="{FF2B5EF4-FFF2-40B4-BE49-F238E27FC236}">
                  <a16:creationId xmlns:a16="http://schemas.microsoft.com/office/drawing/2014/main" id="{8017DCE6-9CCA-418B-BFBC-9F56A711C776}"/>
                </a:ext>
              </a:extLst>
            </p:cNvPr>
            <p:cNvSpPr/>
            <p:nvPr/>
          </p:nvSpPr>
          <p:spPr>
            <a:xfrm>
              <a:off x="911225" y="1389276"/>
              <a:ext cx="2046766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Hosted: </a:t>
              </a:r>
              <a:r>
                <a:rPr lang="en-GB" sz="1100" kern="0" dirty="0">
                  <a:solidFill>
                    <a:srgbClr val="E62582"/>
                  </a:solidFill>
                  <a:latin typeface="Calibri" panose="020F0502020204030204"/>
                </a:rPr>
                <a:t>NIBTS</a:t>
              </a:r>
            </a:p>
            <a:p>
              <a:pPr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Used: </a:t>
              </a:r>
              <a:r>
                <a:rPr lang="en-GB" sz="1100" kern="0" dirty="0">
                  <a:solidFill>
                    <a:srgbClr val="E62582"/>
                  </a:solidFill>
                  <a:latin typeface="Calibri" panose="020F0502020204030204"/>
                </a:rPr>
                <a:t>NIBTS</a:t>
              </a:r>
            </a:p>
          </p:txBody>
        </p:sp>
        <p:sp>
          <p:nvSpPr>
            <p:cNvPr id="172" name="Freeform 100">
              <a:extLst>
                <a:ext uri="{FF2B5EF4-FFF2-40B4-BE49-F238E27FC236}">
                  <a16:creationId xmlns:a16="http://schemas.microsoft.com/office/drawing/2014/main" id="{43C5793F-0E7F-4282-852D-07869B95AFA3}"/>
                </a:ext>
              </a:extLst>
            </p:cNvPr>
            <p:cNvSpPr/>
            <p:nvPr/>
          </p:nvSpPr>
          <p:spPr>
            <a:xfrm>
              <a:off x="911225" y="2136107"/>
              <a:ext cx="2046766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Hosted: </a:t>
              </a:r>
              <a:r>
                <a:rPr lang="en-GB" sz="1100" kern="0" dirty="0">
                  <a:solidFill>
                    <a:srgbClr val="E62582"/>
                  </a:solidFill>
                  <a:latin typeface="Calibri" panose="020F0502020204030204"/>
                </a:rPr>
                <a:t>NIBTS</a:t>
              </a:r>
            </a:p>
            <a:p>
              <a:pPr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Used: </a:t>
              </a:r>
              <a:r>
                <a:rPr lang="en-GB" sz="1100" kern="0" dirty="0">
                  <a:solidFill>
                    <a:srgbClr val="E62582"/>
                  </a:solidFill>
                  <a:latin typeface="Calibri" panose="020F0502020204030204"/>
                </a:rPr>
                <a:t>NIBTS</a:t>
              </a:r>
            </a:p>
          </p:txBody>
        </p:sp>
        <p:sp>
          <p:nvSpPr>
            <p:cNvPr id="173" name="Freeform 103">
              <a:extLst>
                <a:ext uri="{FF2B5EF4-FFF2-40B4-BE49-F238E27FC236}">
                  <a16:creationId xmlns:a16="http://schemas.microsoft.com/office/drawing/2014/main" id="{239882BE-5DCD-4DA2-A81A-EF75D4645465}"/>
                </a:ext>
              </a:extLst>
            </p:cNvPr>
            <p:cNvSpPr/>
            <p:nvPr/>
          </p:nvSpPr>
          <p:spPr>
            <a:xfrm>
              <a:off x="911225" y="4596803"/>
              <a:ext cx="2046766" cy="624254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defTabSz="488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StarLIMS</a:t>
              </a:r>
            </a:p>
            <a:p>
              <a:pPr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Hosted: </a:t>
              </a:r>
              <a:r>
                <a:rPr lang="en-GB" sz="1100" kern="0" dirty="0">
                  <a:solidFill>
                    <a:srgbClr val="E62582"/>
                  </a:solidFill>
                  <a:latin typeface="Calibri" panose="020F0502020204030204"/>
                </a:rPr>
                <a:t>BHSCT</a:t>
              </a:r>
            </a:p>
            <a:p>
              <a:pPr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srgbClr val="E62582"/>
                  </a:solidFill>
                  <a:latin typeface="Calibri" panose="020F0502020204030204"/>
                </a:rPr>
                <a:t>Used: </a:t>
              </a:r>
              <a:r>
                <a:rPr lang="en-GB" sz="1100" kern="0" dirty="0">
                  <a:solidFill>
                    <a:srgbClr val="E62582"/>
                  </a:solidFill>
                  <a:latin typeface="Calibri" panose="020F0502020204030204"/>
                </a:rPr>
                <a:t>BHSCT</a:t>
              </a:r>
              <a:endParaRPr lang="en-GB" sz="1100" i="1" kern="0" dirty="0">
                <a:solidFill>
                  <a:srgbClr val="E62582"/>
                </a:solidFill>
                <a:latin typeface="Calibri" panose="020F0502020204030204"/>
              </a:endParaRPr>
            </a:p>
          </p:txBody>
        </p:sp>
        <p:sp>
          <p:nvSpPr>
            <p:cNvPr id="174" name="Freeform 110">
              <a:extLst>
                <a:ext uri="{FF2B5EF4-FFF2-40B4-BE49-F238E27FC236}">
                  <a16:creationId xmlns:a16="http://schemas.microsoft.com/office/drawing/2014/main" id="{34B44BDB-450A-4117-8B4E-B1FF22CFD14C}"/>
                </a:ext>
              </a:extLst>
            </p:cNvPr>
            <p:cNvSpPr/>
            <p:nvPr/>
          </p:nvSpPr>
          <p:spPr>
            <a:xfrm>
              <a:off x="2470395" y="1384108"/>
              <a:ext cx="2046766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33456D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algn="ctr" defTabSz="488974"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prstClr val="white"/>
                  </a:solidFill>
                  <a:latin typeface="Calibri" panose="020F0502020204030204"/>
                </a:rPr>
                <a:t>Pulse System</a:t>
              </a:r>
            </a:p>
            <a:p>
              <a:pPr algn="ctr" defTabSz="488974">
                <a:spcBef>
                  <a:spcPct val="0"/>
                </a:spcBef>
                <a:defRPr/>
              </a:pPr>
              <a:r>
                <a:rPr lang="en-GB" sz="1100" i="1" kern="0" dirty="0">
                  <a:solidFill>
                    <a:prstClr val="white"/>
                  </a:solidFill>
                  <a:latin typeface="Calibri" panose="020F0502020204030204"/>
                </a:rPr>
                <a:t>Blood Donation, Testing &amp; Production</a:t>
              </a:r>
            </a:p>
          </p:txBody>
        </p:sp>
        <p:sp>
          <p:nvSpPr>
            <p:cNvPr id="175" name="Freeform 112">
              <a:extLst>
                <a:ext uri="{FF2B5EF4-FFF2-40B4-BE49-F238E27FC236}">
                  <a16:creationId xmlns:a16="http://schemas.microsoft.com/office/drawing/2014/main" id="{DF2E7AB5-6B20-4C5A-AED9-5133CC6ED6F4}"/>
                </a:ext>
              </a:extLst>
            </p:cNvPr>
            <p:cNvSpPr/>
            <p:nvPr/>
          </p:nvSpPr>
          <p:spPr>
            <a:xfrm>
              <a:off x="2470395" y="2130939"/>
              <a:ext cx="2046766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019EB1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algn="ctr" defTabSz="488974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GB" sz="1100" b="1" kern="0" dirty="0">
                  <a:solidFill>
                    <a:prstClr val="white"/>
                  </a:solidFill>
                  <a:latin typeface="Calibri" panose="020F0502020204030204"/>
                </a:rPr>
                <a:t>Diagnostic Services / DSS</a:t>
              </a:r>
            </a:p>
            <a:p>
              <a:pPr algn="ctr" defTabSz="488974"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en-GB" sz="1100" i="1" kern="0" dirty="0">
                  <a:solidFill>
                    <a:prstClr val="white"/>
                  </a:solidFill>
                  <a:latin typeface="Calibri" panose="020F0502020204030204"/>
                </a:rPr>
                <a:t>Specialist Testing within NIBTS</a:t>
              </a:r>
            </a:p>
          </p:txBody>
        </p:sp>
        <p:sp>
          <p:nvSpPr>
            <p:cNvPr id="176" name="Freeform 115">
              <a:extLst>
                <a:ext uri="{FF2B5EF4-FFF2-40B4-BE49-F238E27FC236}">
                  <a16:creationId xmlns:a16="http://schemas.microsoft.com/office/drawing/2014/main" id="{F99DD75C-D0B5-4715-BB0A-E8817BCF079C}"/>
                </a:ext>
              </a:extLst>
            </p:cNvPr>
            <p:cNvSpPr/>
            <p:nvPr/>
          </p:nvSpPr>
          <p:spPr>
            <a:xfrm>
              <a:off x="2470395" y="4598268"/>
              <a:ext cx="2046766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902B7B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algn="ctr" defTabSz="488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100" b="1" kern="0" dirty="0">
                  <a:solidFill>
                    <a:prstClr val="white"/>
                  </a:solidFill>
                  <a:latin typeface="Calibri" panose="020F0502020204030204"/>
                </a:rPr>
                <a:t>StarLIMS</a:t>
              </a:r>
            </a:p>
            <a:p>
              <a:pPr algn="ctr" defTabSz="48897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GB" sz="1100" i="1" kern="0" dirty="0">
                  <a:solidFill>
                    <a:prstClr val="white"/>
                  </a:solidFill>
                  <a:latin typeface="Calibri" panose="020F0502020204030204"/>
                </a:rPr>
                <a:t>Genetics routine &amp; specialist testing</a:t>
              </a:r>
            </a:p>
          </p:txBody>
        </p:sp>
      </p:grpSp>
      <p:graphicFrame>
        <p:nvGraphicFramePr>
          <p:cNvPr id="181" name="Table 180">
            <a:extLst>
              <a:ext uri="{FF2B5EF4-FFF2-40B4-BE49-F238E27FC236}">
                <a16:creationId xmlns:a16="http://schemas.microsoft.com/office/drawing/2014/main" id="{09DF6D1F-34C4-49C9-98D1-4862AAA3FB12}"/>
              </a:ext>
            </a:extLst>
          </p:cNvPr>
          <p:cNvGraphicFramePr>
            <a:graphicFrameLocks noGrp="1"/>
          </p:cNvGraphicFramePr>
          <p:nvPr/>
        </p:nvGraphicFramePr>
        <p:xfrm>
          <a:off x="7561751" y="1607221"/>
          <a:ext cx="3018971" cy="4375755"/>
        </p:xfrm>
        <a:graphic>
          <a:graphicData uri="http://schemas.openxmlformats.org/drawingml/2006/table">
            <a:tbl>
              <a:tblPr bandRow="1"/>
              <a:tblGrid>
                <a:gridCol w="30189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Haematology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Biochemistry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Transfusion (Blood Bank)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Point of Care Testing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Microbiology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Virology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Serology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Immunology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Cellular Pathology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Mortuary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Molecular Diagnostics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BioBanking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Genetics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effectLst/>
                        </a:rPr>
                        <a:t>Antenatal Screening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1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dirty="0">
                          <a:effectLst/>
                        </a:rPr>
                        <a:t>Transfusion (Blood donation)</a:t>
                      </a:r>
                      <a:endParaRPr lang="en-GB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19EB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grpSp>
        <p:nvGrpSpPr>
          <p:cNvPr id="182" name="Group 181">
            <a:extLst>
              <a:ext uri="{FF2B5EF4-FFF2-40B4-BE49-F238E27FC236}">
                <a16:creationId xmlns:a16="http://schemas.microsoft.com/office/drawing/2014/main" id="{06ADB823-19F3-4C40-974D-E31383BEB143}"/>
              </a:ext>
            </a:extLst>
          </p:cNvPr>
          <p:cNvGrpSpPr/>
          <p:nvPr/>
        </p:nvGrpSpPr>
        <p:grpSpPr>
          <a:xfrm>
            <a:off x="4837378" y="1698275"/>
            <a:ext cx="2742970" cy="3233111"/>
            <a:chOff x="4492140" y="1238588"/>
            <a:chExt cx="2742970" cy="3233111"/>
          </a:xfrm>
        </p:grpSpPr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C6666916-2840-4136-B0F4-BBE50A751864}"/>
                </a:ext>
              </a:extLst>
            </p:cNvPr>
            <p:cNvCxnSpPr/>
            <p:nvPr/>
          </p:nvCxnSpPr>
          <p:spPr>
            <a:xfrm flipV="1">
              <a:off x="4508859" y="1238588"/>
              <a:ext cx="2713518" cy="2911395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F0F504F4-3515-4897-83EC-EBDE30BC7686}"/>
                </a:ext>
              </a:extLst>
            </p:cNvPr>
            <p:cNvCxnSpPr/>
            <p:nvPr/>
          </p:nvCxnSpPr>
          <p:spPr>
            <a:xfrm flipV="1">
              <a:off x="4500557" y="1552865"/>
              <a:ext cx="2730123" cy="2609449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BA0D8FF5-1358-4C6F-8914-BA12288D8C9F}"/>
                </a:ext>
              </a:extLst>
            </p:cNvPr>
            <p:cNvCxnSpPr/>
            <p:nvPr/>
          </p:nvCxnSpPr>
          <p:spPr>
            <a:xfrm flipV="1">
              <a:off x="4508859" y="1884355"/>
              <a:ext cx="2709646" cy="2277959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87C5B48-3B57-40B9-AA06-4D4315CAEDE1}"/>
                </a:ext>
              </a:extLst>
            </p:cNvPr>
            <p:cNvCxnSpPr/>
            <p:nvPr/>
          </p:nvCxnSpPr>
          <p:spPr>
            <a:xfrm flipV="1">
              <a:off x="4500557" y="2438722"/>
              <a:ext cx="2717948" cy="1711261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865E1074-D70E-4806-8BFD-63E75AA889C0}"/>
                </a:ext>
              </a:extLst>
            </p:cNvPr>
            <p:cNvCxnSpPr/>
            <p:nvPr/>
          </p:nvCxnSpPr>
          <p:spPr>
            <a:xfrm flipV="1">
              <a:off x="4508859" y="2728384"/>
              <a:ext cx="2717948" cy="1421599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13760009-0027-4D82-9DBD-A4F1A14603C9}"/>
                </a:ext>
              </a:extLst>
            </p:cNvPr>
            <p:cNvCxnSpPr/>
            <p:nvPr/>
          </p:nvCxnSpPr>
          <p:spPr>
            <a:xfrm flipV="1">
              <a:off x="4492140" y="3047446"/>
              <a:ext cx="2726365" cy="1102537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46FCB8F5-AD09-41A3-B124-43741BC50EE4}"/>
                </a:ext>
              </a:extLst>
            </p:cNvPr>
            <p:cNvCxnSpPr/>
            <p:nvPr/>
          </p:nvCxnSpPr>
          <p:spPr>
            <a:xfrm flipV="1">
              <a:off x="4500557" y="3294352"/>
              <a:ext cx="2717948" cy="867962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4427019-DF87-4C0A-BF36-5069E5D8FDC4}"/>
                </a:ext>
              </a:extLst>
            </p:cNvPr>
            <p:cNvCxnSpPr/>
            <p:nvPr/>
          </p:nvCxnSpPr>
          <p:spPr>
            <a:xfrm flipV="1">
              <a:off x="4508859" y="3594240"/>
              <a:ext cx="2713519" cy="562255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B0FDF815-970D-4E91-84A2-C1E07FA1AEA0}"/>
                </a:ext>
              </a:extLst>
            </p:cNvPr>
            <p:cNvCxnSpPr/>
            <p:nvPr/>
          </p:nvCxnSpPr>
          <p:spPr>
            <a:xfrm flipV="1">
              <a:off x="4500557" y="3865632"/>
              <a:ext cx="2717949" cy="290863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8003AE40-20B2-4664-9A81-5A4150B58F7C}"/>
                </a:ext>
              </a:extLst>
            </p:cNvPr>
            <p:cNvCxnSpPr/>
            <p:nvPr/>
          </p:nvCxnSpPr>
          <p:spPr>
            <a:xfrm>
              <a:off x="4508859" y="4156495"/>
              <a:ext cx="2709647" cy="33309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  <p:cxnSp>
          <p:nvCxnSpPr>
            <p:cNvPr id="193" name="Straight Connector 192">
              <a:extLst>
                <a:ext uri="{FF2B5EF4-FFF2-40B4-BE49-F238E27FC236}">
                  <a16:creationId xmlns:a16="http://schemas.microsoft.com/office/drawing/2014/main" id="{4CD50CE4-DE07-485E-A4CA-BA826F7F353A}"/>
                </a:ext>
              </a:extLst>
            </p:cNvPr>
            <p:cNvCxnSpPr/>
            <p:nvPr/>
          </p:nvCxnSpPr>
          <p:spPr>
            <a:xfrm>
              <a:off x="4517162" y="4169568"/>
              <a:ext cx="2717948" cy="302131"/>
            </a:xfrm>
            <a:prstGeom prst="line">
              <a:avLst/>
            </a:prstGeom>
            <a:noFill/>
            <a:ln w="6350" cap="flat" cmpd="sng" algn="ctr">
              <a:solidFill>
                <a:srgbClr val="E62582"/>
              </a:solidFill>
              <a:prstDash val="solid"/>
              <a:miter lim="800000"/>
            </a:ln>
            <a:effectLst/>
          </p:spPr>
        </p:cxnSp>
      </p:grpSp>
      <p:sp>
        <p:nvSpPr>
          <p:cNvPr id="194" name="Freeform 101">
            <a:extLst>
              <a:ext uri="{FF2B5EF4-FFF2-40B4-BE49-F238E27FC236}">
                <a16:creationId xmlns:a16="http://schemas.microsoft.com/office/drawing/2014/main" id="{8161F001-F1B9-4102-B340-10249D9CA8BD}"/>
              </a:ext>
            </a:extLst>
          </p:cNvPr>
          <p:cNvSpPr/>
          <p:nvPr/>
        </p:nvSpPr>
        <p:spPr>
          <a:xfrm>
            <a:off x="1256463" y="4291558"/>
            <a:ext cx="2046766" cy="621393"/>
          </a:xfrm>
          <a:custGeom>
            <a:avLst/>
            <a:gdLst>
              <a:gd name="connsiteX0" fmla="*/ 0 w 2886162"/>
              <a:gd name="connsiteY0" fmla="*/ 54121 h 324720"/>
              <a:gd name="connsiteX1" fmla="*/ 54121 w 2886162"/>
              <a:gd name="connsiteY1" fmla="*/ 0 h 324720"/>
              <a:gd name="connsiteX2" fmla="*/ 2832041 w 2886162"/>
              <a:gd name="connsiteY2" fmla="*/ 0 h 324720"/>
              <a:gd name="connsiteX3" fmla="*/ 2886162 w 2886162"/>
              <a:gd name="connsiteY3" fmla="*/ 54121 h 324720"/>
              <a:gd name="connsiteX4" fmla="*/ 2886162 w 2886162"/>
              <a:gd name="connsiteY4" fmla="*/ 270599 h 324720"/>
              <a:gd name="connsiteX5" fmla="*/ 2832041 w 2886162"/>
              <a:gd name="connsiteY5" fmla="*/ 324720 h 324720"/>
              <a:gd name="connsiteX6" fmla="*/ 54121 w 2886162"/>
              <a:gd name="connsiteY6" fmla="*/ 324720 h 324720"/>
              <a:gd name="connsiteX7" fmla="*/ 0 w 2886162"/>
              <a:gd name="connsiteY7" fmla="*/ 270599 h 324720"/>
              <a:gd name="connsiteX8" fmla="*/ 0 w 2886162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86162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2832041" y="0"/>
                </a:lnTo>
                <a:cubicBezTo>
                  <a:pt x="2861931" y="0"/>
                  <a:pt x="2886162" y="24231"/>
                  <a:pt x="2886162" y="54121"/>
                </a:cubicBezTo>
                <a:lnTo>
                  <a:pt x="2886162" y="270599"/>
                </a:lnTo>
                <a:cubicBezTo>
                  <a:pt x="2886162" y="300489"/>
                  <a:pt x="2861931" y="324720"/>
                  <a:pt x="2832041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solidFill>
              <a:srgbClr val="E62582"/>
            </a:solidFill>
            <a:prstDash val="solid"/>
            <a:miter lim="800000"/>
          </a:ln>
          <a:effectLst/>
        </p:spPr>
        <p:txBody>
          <a:bodyPr spcFirstLastPara="0" vert="horz" wrap="square" lIns="100038" tIns="15852" rIns="100038" bIns="15852" numCol="1" spcCol="1270" anchor="ctr" anchorCtr="0">
            <a:noAutofit/>
          </a:bodyPr>
          <a:lstStyle/>
          <a:p>
            <a:pPr defTabSz="488974">
              <a:spcBef>
                <a:spcPct val="0"/>
              </a:spcBef>
              <a:defRPr/>
            </a:pPr>
            <a:r>
              <a:rPr lang="en-GB" sz="1100" b="1" kern="0" dirty="0">
                <a:solidFill>
                  <a:srgbClr val="E62582"/>
                </a:solidFill>
                <a:latin typeface="Calibri" panose="020F0502020204030204"/>
              </a:rPr>
              <a:t>Hosted: </a:t>
            </a:r>
            <a:r>
              <a:rPr lang="en-GB" sz="1100" kern="0" dirty="0">
                <a:solidFill>
                  <a:srgbClr val="E62582"/>
                </a:solidFill>
                <a:latin typeface="Calibri" panose="020F0502020204030204"/>
              </a:rPr>
              <a:t>BHSCT</a:t>
            </a:r>
          </a:p>
          <a:p>
            <a:pPr defTabSz="488974">
              <a:spcBef>
                <a:spcPct val="0"/>
              </a:spcBef>
              <a:defRPr/>
            </a:pPr>
            <a:r>
              <a:rPr lang="en-GB" sz="1100" b="1" kern="0" dirty="0">
                <a:solidFill>
                  <a:srgbClr val="E62582"/>
                </a:solidFill>
                <a:latin typeface="Calibri" panose="020F0502020204030204"/>
              </a:rPr>
              <a:t>Used: </a:t>
            </a:r>
            <a:r>
              <a:rPr lang="en-GB" sz="1100" kern="0" dirty="0">
                <a:solidFill>
                  <a:srgbClr val="E62582"/>
                </a:solidFill>
                <a:latin typeface="Calibri" panose="020F0502020204030204"/>
              </a:rPr>
              <a:t>BHSCT &amp; Regionally</a:t>
            </a:r>
          </a:p>
        </p:txBody>
      </p:sp>
      <p:sp>
        <p:nvSpPr>
          <p:cNvPr id="195" name="Freeform 114">
            <a:extLst>
              <a:ext uri="{FF2B5EF4-FFF2-40B4-BE49-F238E27FC236}">
                <a16:creationId xmlns:a16="http://schemas.microsoft.com/office/drawing/2014/main" id="{BD98D1FE-62A8-4D8D-9CEE-DC750CCA6356}"/>
              </a:ext>
            </a:extLst>
          </p:cNvPr>
          <p:cNvSpPr/>
          <p:nvPr/>
        </p:nvSpPr>
        <p:spPr>
          <a:xfrm>
            <a:off x="2815633" y="4290042"/>
            <a:ext cx="2046766" cy="626533"/>
          </a:xfrm>
          <a:custGeom>
            <a:avLst/>
            <a:gdLst>
              <a:gd name="connsiteX0" fmla="*/ 0 w 2886162"/>
              <a:gd name="connsiteY0" fmla="*/ 54121 h 324720"/>
              <a:gd name="connsiteX1" fmla="*/ 54121 w 2886162"/>
              <a:gd name="connsiteY1" fmla="*/ 0 h 324720"/>
              <a:gd name="connsiteX2" fmla="*/ 2832041 w 2886162"/>
              <a:gd name="connsiteY2" fmla="*/ 0 h 324720"/>
              <a:gd name="connsiteX3" fmla="*/ 2886162 w 2886162"/>
              <a:gd name="connsiteY3" fmla="*/ 54121 h 324720"/>
              <a:gd name="connsiteX4" fmla="*/ 2886162 w 2886162"/>
              <a:gd name="connsiteY4" fmla="*/ 270599 h 324720"/>
              <a:gd name="connsiteX5" fmla="*/ 2832041 w 2886162"/>
              <a:gd name="connsiteY5" fmla="*/ 324720 h 324720"/>
              <a:gd name="connsiteX6" fmla="*/ 54121 w 2886162"/>
              <a:gd name="connsiteY6" fmla="*/ 324720 h 324720"/>
              <a:gd name="connsiteX7" fmla="*/ 0 w 2886162"/>
              <a:gd name="connsiteY7" fmla="*/ 270599 h 324720"/>
              <a:gd name="connsiteX8" fmla="*/ 0 w 2886162"/>
              <a:gd name="connsiteY8" fmla="*/ 54121 h 32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86162" h="324720">
                <a:moveTo>
                  <a:pt x="0" y="54121"/>
                </a:moveTo>
                <a:cubicBezTo>
                  <a:pt x="0" y="24231"/>
                  <a:pt x="24231" y="0"/>
                  <a:pt x="54121" y="0"/>
                </a:cubicBezTo>
                <a:lnTo>
                  <a:pt x="2832041" y="0"/>
                </a:lnTo>
                <a:cubicBezTo>
                  <a:pt x="2861931" y="0"/>
                  <a:pt x="2886162" y="24231"/>
                  <a:pt x="2886162" y="54121"/>
                </a:cubicBezTo>
                <a:lnTo>
                  <a:pt x="2886162" y="270599"/>
                </a:lnTo>
                <a:cubicBezTo>
                  <a:pt x="2886162" y="300489"/>
                  <a:pt x="2861931" y="324720"/>
                  <a:pt x="2832041" y="324720"/>
                </a:cubicBezTo>
                <a:lnTo>
                  <a:pt x="54121" y="324720"/>
                </a:lnTo>
                <a:cubicBezTo>
                  <a:pt x="24231" y="324720"/>
                  <a:pt x="0" y="300489"/>
                  <a:pt x="0" y="270599"/>
                </a:cubicBezTo>
                <a:lnTo>
                  <a:pt x="0" y="54121"/>
                </a:lnTo>
                <a:close/>
              </a:path>
            </a:pathLst>
          </a:custGeom>
          <a:solidFill>
            <a:srgbClr val="E62582"/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 spcFirstLastPara="0" vert="horz" wrap="square" lIns="100038" tIns="15852" rIns="100038" bIns="15852" numCol="1" spcCol="1270" anchor="ctr" anchorCtr="0">
            <a:noAutofit/>
          </a:bodyPr>
          <a:lstStyle/>
          <a:p>
            <a:pPr algn="ctr" defTabSz="488974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GB" sz="1100" b="1" kern="0" dirty="0">
                <a:solidFill>
                  <a:prstClr val="white"/>
                </a:solidFill>
                <a:latin typeface="Calibri" panose="020F0502020204030204"/>
              </a:rPr>
              <a:t>LabCentre</a:t>
            </a:r>
            <a:endParaRPr lang="en-GB" sz="1100" b="1" i="1" kern="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488974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1100" i="1" kern="0" dirty="0">
                <a:solidFill>
                  <a:prstClr val="white"/>
                </a:solidFill>
                <a:latin typeface="Calibri" panose="020F0502020204030204"/>
              </a:rPr>
              <a:t>Multi discipline routine &amp; specialist testing</a:t>
            </a:r>
            <a:endParaRPr lang="en-GB" sz="200" i="1" kern="0" dirty="0">
              <a:solidFill>
                <a:prstClr val="white"/>
              </a:solidFill>
              <a:latin typeface="Calibri" panose="020F0502020204030204"/>
            </a:endParaRPr>
          </a:p>
          <a:p>
            <a:pPr algn="ctr" defTabSz="488974">
              <a:lnSpc>
                <a:spcPct val="90000"/>
              </a:lnSpc>
              <a:spcBef>
                <a:spcPct val="0"/>
              </a:spcBef>
              <a:defRPr/>
            </a:pPr>
            <a:r>
              <a:rPr lang="en-GB" sz="700" i="1" kern="0" dirty="0">
                <a:solidFill>
                  <a:prstClr val="white"/>
                </a:solidFill>
                <a:latin typeface="Calibri" panose="020F0502020204030204"/>
              </a:rPr>
              <a:t>(incl. Hospital Blood Bank Modules)</a:t>
            </a: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AB61B450-6CA7-4F06-8D2C-FE9BB386871D}"/>
              </a:ext>
            </a:extLst>
          </p:cNvPr>
          <p:cNvGrpSpPr/>
          <p:nvPr/>
        </p:nvGrpSpPr>
        <p:grpSpPr>
          <a:xfrm>
            <a:off x="1256463" y="1710606"/>
            <a:ext cx="6319455" cy="2938885"/>
            <a:chOff x="911225" y="1250919"/>
            <a:chExt cx="6319455" cy="2938885"/>
          </a:xfrm>
        </p:grpSpPr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712FB8FB-7E2C-4504-8FF7-1236E8F994DD}"/>
                </a:ext>
              </a:extLst>
            </p:cNvPr>
            <p:cNvGrpSpPr/>
            <p:nvPr/>
          </p:nvGrpSpPr>
          <p:grpSpPr>
            <a:xfrm>
              <a:off x="4615317" y="1250919"/>
              <a:ext cx="2615363" cy="2938885"/>
              <a:chOff x="4615317" y="1250919"/>
              <a:chExt cx="2615363" cy="2938885"/>
            </a:xfrm>
          </p:grpSpPr>
          <p:cxnSp>
            <p:nvCxnSpPr>
              <p:cNvPr id="205" name="Straight Connector 204">
                <a:extLst>
                  <a:ext uri="{FF2B5EF4-FFF2-40B4-BE49-F238E27FC236}">
                    <a16:creationId xmlns:a16="http://schemas.microsoft.com/office/drawing/2014/main" id="{52AC8E9E-D3A2-4E60-8261-FCBE2DF4E0B1}"/>
                  </a:ext>
                </a:extLst>
              </p:cNvPr>
              <p:cNvCxnSpPr/>
              <p:nvPr/>
            </p:nvCxnSpPr>
            <p:spPr>
              <a:xfrm flipV="1">
                <a:off x="4623620" y="1250919"/>
                <a:ext cx="2594886" cy="1912412"/>
              </a:xfrm>
              <a:prstGeom prst="line">
                <a:avLst/>
              </a:prstGeom>
              <a:noFill/>
              <a:ln w="6350" cap="flat" cmpd="sng" algn="ctr">
                <a:solidFill>
                  <a:srgbClr val="018FB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6EC473EB-70B8-47D1-9BC3-7AE4D77D0EBD}"/>
                  </a:ext>
                </a:extLst>
              </p:cNvPr>
              <p:cNvCxnSpPr/>
              <p:nvPr/>
            </p:nvCxnSpPr>
            <p:spPr>
              <a:xfrm flipV="1">
                <a:off x="4623620" y="1552865"/>
                <a:ext cx="2607060" cy="1610466"/>
              </a:xfrm>
              <a:prstGeom prst="line">
                <a:avLst/>
              </a:prstGeom>
              <a:noFill/>
              <a:ln w="6350" cap="flat" cmpd="sng" algn="ctr">
                <a:solidFill>
                  <a:srgbClr val="018FB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0582ED26-CA41-4E49-9401-5B90297D0C65}"/>
                  </a:ext>
                </a:extLst>
              </p:cNvPr>
              <p:cNvCxnSpPr/>
              <p:nvPr/>
            </p:nvCxnSpPr>
            <p:spPr>
              <a:xfrm flipV="1">
                <a:off x="4631922" y="1884841"/>
                <a:ext cx="2586583" cy="1278490"/>
              </a:xfrm>
              <a:prstGeom prst="line">
                <a:avLst/>
              </a:prstGeom>
              <a:noFill/>
              <a:ln w="6350" cap="flat" cmpd="sng" algn="ctr">
                <a:solidFill>
                  <a:srgbClr val="018FB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8F333218-3967-43BF-BEE6-BE2AD4DCB2DA}"/>
                  </a:ext>
                </a:extLst>
              </p:cNvPr>
              <p:cNvCxnSpPr/>
              <p:nvPr/>
            </p:nvCxnSpPr>
            <p:spPr>
              <a:xfrm flipV="1">
                <a:off x="4615317" y="2439208"/>
                <a:ext cx="2607060" cy="730547"/>
              </a:xfrm>
              <a:prstGeom prst="line">
                <a:avLst/>
              </a:prstGeom>
              <a:noFill/>
              <a:ln w="6350" cap="flat" cmpd="sng" algn="ctr">
                <a:solidFill>
                  <a:srgbClr val="018FB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9" name="Straight Connector 208">
                <a:extLst>
                  <a:ext uri="{FF2B5EF4-FFF2-40B4-BE49-F238E27FC236}">
                    <a16:creationId xmlns:a16="http://schemas.microsoft.com/office/drawing/2014/main" id="{AA294E4E-3047-4E86-985C-966782CB5D92}"/>
                  </a:ext>
                </a:extLst>
              </p:cNvPr>
              <p:cNvCxnSpPr/>
              <p:nvPr/>
            </p:nvCxnSpPr>
            <p:spPr>
              <a:xfrm flipV="1">
                <a:off x="4623505" y="3046960"/>
                <a:ext cx="2595000" cy="122795"/>
              </a:xfrm>
              <a:prstGeom prst="line">
                <a:avLst/>
              </a:prstGeom>
              <a:noFill/>
              <a:ln w="6350" cap="flat" cmpd="sng" algn="ctr">
                <a:solidFill>
                  <a:srgbClr val="018FB6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0" name="Straight Connector 209">
                <a:extLst>
                  <a:ext uri="{FF2B5EF4-FFF2-40B4-BE49-F238E27FC236}">
                    <a16:creationId xmlns:a16="http://schemas.microsoft.com/office/drawing/2014/main" id="{63ED8759-C089-4306-94AB-D250FCF2B9FA}"/>
                  </a:ext>
                </a:extLst>
              </p:cNvPr>
              <p:cNvCxnSpPr/>
              <p:nvPr/>
            </p:nvCxnSpPr>
            <p:spPr>
              <a:xfrm>
                <a:off x="4615317" y="3182803"/>
                <a:ext cx="2603188" cy="1007001"/>
              </a:xfrm>
              <a:prstGeom prst="line">
                <a:avLst/>
              </a:prstGeom>
              <a:noFill/>
              <a:ln w="6350" cap="flat" cmpd="sng" algn="ctr">
                <a:solidFill>
                  <a:srgbClr val="018FB6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D5FF8F31-5676-4D7C-B233-72989BDEF67D}"/>
                </a:ext>
              </a:extLst>
            </p:cNvPr>
            <p:cNvGrpSpPr/>
            <p:nvPr/>
          </p:nvGrpSpPr>
          <p:grpSpPr>
            <a:xfrm>
              <a:off x="911225" y="2843703"/>
              <a:ext cx="3821003" cy="845272"/>
              <a:chOff x="911225" y="2843703"/>
              <a:chExt cx="3821003" cy="845272"/>
            </a:xfrm>
          </p:grpSpPr>
          <p:sp>
            <p:nvSpPr>
              <p:cNvPr id="199" name="Freeform 104">
                <a:extLst>
                  <a:ext uri="{FF2B5EF4-FFF2-40B4-BE49-F238E27FC236}">
                    <a16:creationId xmlns:a16="http://schemas.microsoft.com/office/drawing/2014/main" id="{C6C87B32-7F2D-496E-AF21-D6BC2E2C94FB}"/>
                  </a:ext>
                </a:extLst>
              </p:cNvPr>
              <p:cNvSpPr/>
              <p:nvPr/>
            </p:nvSpPr>
            <p:spPr>
              <a:xfrm>
                <a:off x="911225" y="2947063"/>
                <a:ext cx="2046766" cy="626533"/>
              </a:xfrm>
              <a:custGeom>
                <a:avLst/>
                <a:gdLst>
                  <a:gd name="connsiteX0" fmla="*/ 0 w 2886162"/>
                  <a:gd name="connsiteY0" fmla="*/ 54121 h 324720"/>
                  <a:gd name="connsiteX1" fmla="*/ 54121 w 2886162"/>
                  <a:gd name="connsiteY1" fmla="*/ 0 h 324720"/>
                  <a:gd name="connsiteX2" fmla="*/ 2832041 w 2886162"/>
                  <a:gd name="connsiteY2" fmla="*/ 0 h 324720"/>
                  <a:gd name="connsiteX3" fmla="*/ 2886162 w 2886162"/>
                  <a:gd name="connsiteY3" fmla="*/ 54121 h 324720"/>
                  <a:gd name="connsiteX4" fmla="*/ 2886162 w 2886162"/>
                  <a:gd name="connsiteY4" fmla="*/ 270599 h 324720"/>
                  <a:gd name="connsiteX5" fmla="*/ 2832041 w 2886162"/>
                  <a:gd name="connsiteY5" fmla="*/ 324720 h 324720"/>
                  <a:gd name="connsiteX6" fmla="*/ 54121 w 2886162"/>
                  <a:gd name="connsiteY6" fmla="*/ 324720 h 324720"/>
                  <a:gd name="connsiteX7" fmla="*/ 0 w 2886162"/>
                  <a:gd name="connsiteY7" fmla="*/ 270599 h 324720"/>
                  <a:gd name="connsiteX8" fmla="*/ 0 w 2886162"/>
                  <a:gd name="connsiteY8" fmla="*/ 54121 h 32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6162" h="324720">
                    <a:moveTo>
                      <a:pt x="0" y="54121"/>
                    </a:moveTo>
                    <a:cubicBezTo>
                      <a:pt x="0" y="24231"/>
                      <a:pt x="24231" y="0"/>
                      <a:pt x="54121" y="0"/>
                    </a:cubicBezTo>
                    <a:lnTo>
                      <a:pt x="2832041" y="0"/>
                    </a:lnTo>
                    <a:cubicBezTo>
                      <a:pt x="2861931" y="0"/>
                      <a:pt x="2886162" y="24231"/>
                      <a:pt x="2886162" y="54121"/>
                    </a:cubicBezTo>
                    <a:lnTo>
                      <a:pt x="2886162" y="270599"/>
                    </a:lnTo>
                    <a:cubicBezTo>
                      <a:pt x="2886162" y="300489"/>
                      <a:pt x="2861931" y="324720"/>
                      <a:pt x="2832041" y="324720"/>
                    </a:cubicBezTo>
                    <a:lnTo>
                      <a:pt x="54121" y="324720"/>
                    </a:lnTo>
                    <a:cubicBezTo>
                      <a:pt x="24231" y="324720"/>
                      <a:pt x="0" y="300489"/>
                      <a:pt x="0" y="270599"/>
                    </a:cubicBezTo>
                    <a:lnTo>
                      <a:pt x="0" y="54121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solidFill>
                  <a:srgbClr val="E62582"/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100038" tIns="15852" rIns="100038" bIns="15852" numCol="1" spcCol="1270" anchor="ctr" anchorCtr="0">
                <a:noAutofit/>
              </a:bodyPr>
              <a:lstStyle/>
              <a:p>
                <a:pPr defTabSz="488974">
                  <a:spcBef>
                    <a:spcPct val="0"/>
                  </a:spcBef>
                  <a:defRPr/>
                </a:pPr>
                <a:r>
                  <a:rPr lang="en-GB" sz="1100" b="1" kern="0" dirty="0">
                    <a:solidFill>
                      <a:srgbClr val="E62582"/>
                    </a:solidFill>
                    <a:latin typeface="Calibri" panose="020F0502020204030204"/>
                  </a:rPr>
                  <a:t>Hosted: </a:t>
                </a:r>
                <a:r>
                  <a:rPr lang="en-GB" sz="1100" kern="0" dirty="0">
                    <a:solidFill>
                      <a:srgbClr val="E62582"/>
                    </a:solidFill>
                    <a:latin typeface="Calibri" panose="020F0502020204030204"/>
                  </a:rPr>
                  <a:t>BSO</a:t>
                </a:r>
              </a:p>
              <a:p>
                <a:pPr defTabSz="488974">
                  <a:spcBef>
                    <a:spcPct val="0"/>
                  </a:spcBef>
                  <a:defRPr/>
                </a:pPr>
                <a:r>
                  <a:rPr lang="en-GB" sz="1100" b="1" kern="0" dirty="0">
                    <a:solidFill>
                      <a:srgbClr val="E62582"/>
                    </a:solidFill>
                    <a:latin typeface="Calibri" panose="020F0502020204030204"/>
                  </a:rPr>
                  <a:t>Used: </a:t>
                </a:r>
                <a:r>
                  <a:rPr lang="en-GB" sz="1100" kern="0" dirty="0">
                    <a:solidFill>
                      <a:srgbClr val="E62582"/>
                    </a:solidFill>
                    <a:latin typeface="Calibri" panose="020F0502020204030204"/>
                  </a:rPr>
                  <a:t>NHSCT, SHSCT, </a:t>
                </a:r>
              </a:p>
              <a:p>
                <a:pPr defTabSz="488974">
                  <a:spcBef>
                    <a:spcPct val="0"/>
                  </a:spcBef>
                  <a:defRPr/>
                </a:pPr>
                <a:r>
                  <a:rPr lang="en-GB" sz="1100" kern="0" dirty="0">
                    <a:solidFill>
                      <a:srgbClr val="E62582"/>
                    </a:solidFill>
                    <a:latin typeface="Calibri" panose="020F0502020204030204"/>
                  </a:rPr>
                  <a:t>SEHSCT, WHSCT</a:t>
                </a:r>
              </a:p>
            </p:txBody>
          </p:sp>
          <p:sp>
            <p:nvSpPr>
              <p:cNvPr id="200" name="Freeform 106">
                <a:extLst>
                  <a:ext uri="{FF2B5EF4-FFF2-40B4-BE49-F238E27FC236}">
                    <a16:creationId xmlns:a16="http://schemas.microsoft.com/office/drawing/2014/main" id="{E7D96DA0-0147-4254-B897-CB753F28564E}"/>
                  </a:ext>
                </a:extLst>
              </p:cNvPr>
              <p:cNvSpPr/>
              <p:nvPr/>
            </p:nvSpPr>
            <p:spPr>
              <a:xfrm>
                <a:off x="2685462" y="2843703"/>
                <a:ext cx="2046766" cy="626533"/>
              </a:xfrm>
              <a:custGeom>
                <a:avLst/>
                <a:gdLst>
                  <a:gd name="connsiteX0" fmla="*/ 0 w 2886162"/>
                  <a:gd name="connsiteY0" fmla="*/ 54121 h 324720"/>
                  <a:gd name="connsiteX1" fmla="*/ 54121 w 2886162"/>
                  <a:gd name="connsiteY1" fmla="*/ 0 h 324720"/>
                  <a:gd name="connsiteX2" fmla="*/ 2832041 w 2886162"/>
                  <a:gd name="connsiteY2" fmla="*/ 0 h 324720"/>
                  <a:gd name="connsiteX3" fmla="*/ 2886162 w 2886162"/>
                  <a:gd name="connsiteY3" fmla="*/ 54121 h 324720"/>
                  <a:gd name="connsiteX4" fmla="*/ 2886162 w 2886162"/>
                  <a:gd name="connsiteY4" fmla="*/ 270599 h 324720"/>
                  <a:gd name="connsiteX5" fmla="*/ 2832041 w 2886162"/>
                  <a:gd name="connsiteY5" fmla="*/ 324720 h 324720"/>
                  <a:gd name="connsiteX6" fmla="*/ 54121 w 2886162"/>
                  <a:gd name="connsiteY6" fmla="*/ 324720 h 324720"/>
                  <a:gd name="connsiteX7" fmla="*/ 0 w 2886162"/>
                  <a:gd name="connsiteY7" fmla="*/ 270599 h 324720"/>
                  <a:gd name="connsiteX8" fmla="*/ 0 w 2886162"/>
                  <a:gd name="connsiteY8" fmla="*/ 54121 h 32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6162" h="324720">
                    <a:moveTo>
                      <a:pt x="0" y="54121"/>
                    </a:moveTo>
                    <a:cubicBezTo>
                      <a:pt x="0" y="24231"/>
                      <a:pt x="24231" y="0"/>
                      <a:pt x="54121" y="0"/>
                    </a:cubicBezTo>
                    <a:lnTo>
                      <a:pt x="2832041" y="0"/>
                    </a:lnTo>
                    <a:cubicBezTo>
                      <a:pt x="2861931" y="0"/>
                      <a:pt x="2886162" y="24231"/>
                      <a:pt x="2886162" y="54121"/>
                    </a:cubicBezTo>
                    <a:lnTo>
                      <a:pt x="2886162" y="270599"/>
                    </a:lnTo>
                    <a:cubicBezTo>
                      <a:pt x="2886162" y="300489"/>
                      <a:pt x="2861931" y="324720"/>
                      <a:pt x="2832041" y="324720"/>
                    </a:cubicBezTo>
                    <a:lnTo>
                      <a:pt x="54121" y="324720"/>
                    </a:lnTo>
                    <a:cubicBezTo>
                      <a:pt x="24231" y="324720"/>
                      <a:pt x="0" y="300489"/>
                      <a:pt x="0" y="270599"/>
                    </a:cubicBezTo>
                    <a:lnTo>
                      <a:pt x="0" y="54121"/>
                    </a:lnTo>
                    <a:close/>
                  </a:path>
                </a:pathLst>
              </a:custGeom>
              <a:solidFill>
                <a:srgbClr val="018FB6"/>
              </a:soli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100038" tIns="15852" rIns="100038" bIns="15852" numCol="1" spcCol="1270" anchor="ctr" anchorCtr="0">
                <a:noAutofit/>
              </a:bodyPr>
              <a:lstStyle/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100" kern="0" dirty="0">
                    <a:solidFill>
                      <a:prstClr val="white"/>
                    </a:solidFill>
                    <a:latin typeface="Calibri" panose="020F0502020204030204"/>
                  </a:rPr>
                  <a:t>BSO LABS (x5)</a:t>
                </a:r>
              </a:p>
            </p:txBody>
          </p:sp>
          <p:sp>
            <p:nvSpPr>
              <p:cNvPr id="201" name="Freeform 107">
                <a:extLst>
                  <a:ext uri="{FF2B5EF4-FFF2-40B4-BE49-F238E27FC236}">
                    <a16:creationId xmlns:a16="http://schemas.microsoft.com/office/drawing/2014/main" id="{3A81207B-31EA-4678-9989-E9EC3C7196C7}"/>
                  </a:ext>
                </a:extLst>
              </p:cNvPr>
              <p:cNvSpPr/>
              <p:nvPr/>
            </p:nvSpPr>
            <p:spPr>
              <a:xfrm>
                <a:off x="2570149" y="2903109"/>
                <a:ext cx="2046766" cy="626533"/>
              </a:xfrm>
              <a:custGeom>
                <a:avLst/>
                <a:gdLst>
                  <a:gd name="connsiteX0" fmla="*/ 0 w 2886162"/>
                  <a:gd name="connsiteY0" fmla="*/ 54121 h 324720"/>
                  <a:gd name="connsiteX1" fmla="*/ 54121 w 2886162"/>
                  <a:gd name="connsiteY1" fmla="*/ 0 h 324720"/>
                  <a:gd name="connsiteX2" fmla="*/ 2832041 w 2886162"/>
                  <a:gd name="connsiteY2" fmla="*/ 0 h 324720"/>
                  <a:gd name="connsiteX3" fmla="*/ 2886162 w 2886162"/>
                  <a:gd name="connsiteY3" fmla="*/ 54121 h 324720"/>
                  <a:gd name="connsiteX4" fmla="*/ 2886162 w 2886162"/>
                  <a:gd name="connsiteY4" fmla="*/ 270599 h 324720"/>
                  <a:gd name="connsiteX5" fmla="*/ 2832041 w 2886162"/>
                  <a:gd name="connsiteY5" fmla="*/ 324720 h 324720"/>
                  <a:gd name="connsiteX6" fmla="*/ 54121 w 2886162"/>
                  <a:gd name="connsiteY6" fmla="*/ 324720 h 324720"/>
                  <a:gd name="connsiteX7" fmla="*/ 0 w 2886162"/>
                  <a:gd name="connsiteY7" fmla="*/ 270599 h 324720"/>
                  <a:gd name="connsiteX8" fmla="*/ 0 w 2886162"/>
                  <a:gd name="connsiteY8" fmla="*/ 54121 h 32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6162" h="324720">
                    <a:moveTo>
                      <a:pt x="0" y="54121"/>
                    </a:moveTo>
                    <a:cubicBezTo>
                      <a:pt x="0" y="24231"/>
                      <a:pt x="24231" y="0"/>
                      <a:pt x="54121" y="0"/>
                    </a:cubicBezTo>
                    <a:lnTo>
                      <a:pt x="2832041" y="0"/>
                    </a:lnTo>
                    <a:cubicBezTo>
                      <a:pt x="2861931" y="0"/>
                      <a:pt x="2886162" y="24231"/>
                      <a:pt x="2886162" y="54121"/>
                    </a:cubicBezTo>
                    <a:lnTo>
                      <a:pt x="2886162" y="270599"/>
                    </a:lnTo>
                    <a:cubicBezTo>
                      <a:pt x="2886162" y="300489"/>
                      <a:pt x="2861931" y="324720"/>
                      <a:pt x="2832041" y="324720"/>
                    </a:cubicBezTo>
                    <a:lnTo>
                      <a:pt x="54121" y="324720"/>
                    </a:lnTo>
                    <a:cubicBezTo>
                      <a:pt x="24231" y="324720"/>
                      <a:pt x="0" y="300489"/>
                      <a:pt x="0" y="270599"/>
                    </a:cubicBezTo>
                    <a:lnTo>
                      <a:pt x="0" y="54121"/>
                    </a:lnTo>
                    <a:close/>
                  </a:path>
                </a:pathLst>
              </a:custGeom>
              <a:solidFill>
                <a:srgbClr val="018FB6"/>
              </a:soli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100038" tIns="15852" rIns="100038" bIns="15852" numCol="1" spcCol="1270" anchor="ctr" anchorCtr="0">
                <a:noAutofit/>
              </a:bodyPr>
              <a:lstStyle/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100" kern="0" dirty="0">
                    <a:solidFill>
                      <a:prstClr val="white"/>
                    </a:solidFill>
                    <a:latin typeface="Calibri" panose="020F0502020204030204"/>
                  </a:rPr>
                  <a:t>BSO LABS (x5)</a:t>
                </a:r>
              </a:p>
            </p:txBody>
          </p:sp>
          <p:sp>
            <p:nvSpPr>
              <p:cNvPr id="202" name="Freeform 109">
                <a:extLst>
                  <a:ext uri="{FF2B5EF4-FFF2-40B4-BE49-F238E27FC236}">
                    <a16:creationId xmlns:a16="http://schemas.microsoft.com/office/drawing/2014/main" id="{62E53DC5-4980-4890-9AA3-EA314D71D032}"/>
                  </a:ext>
                </a:extLst>
              </p:cNvPr>
              <p:cNvSpPr/>
              <p:nvPr/>
            </p:nvSpPr>
            <p:spPr>
              <a:xfrm>
                <a:off x="2454836" y="2941896"/>
                <a:ext cx="2046766" cy="626533"/>
              </a:xfrm>
              <a:custGeom>
                <a:avLst/>
                <a:gdLst>
                  <a:gd name="connsiteX0" fmla="*/ 0 w 2886162"/>
                  <a:gd name="connsiteY0" fmla="*/ 54121 h 324720"/>
                  <a:gd name="connsiteX1" fmla="*/ 54121 w 2886162"/>
                  <a:gd name="connsiteY1" fmla="*/ 0 h 324720"/>
                  <a:gd name="connsiteX2" fmla="*/ 2832041 w 2886162"/>
                  <a:gd name="connsiteY2" fmla="*/ 0 h 324720"/>
                  <a:gd name="connsiteX3" fmla="*/ 2886162 w 2886162"/>
                  <a:gd name="connsiteY3" fmla="*/ 54121 h 324720"/>
                  <a:gd name="connsiteX4" fmla="*/ 2886162 w 2886162"/>
                  <a:gd name="connsiteY4" fmla="*/ 270599 h 324720"/>
                  <a:gd name="connsiteX5" fmla="*/ 2832041 w 2886162"/>
                  <a:gd name="connsiteY5" fmla="*/ 324720 h 324720"/>
                  <a:gd name="connsiteX6" fmla="*/ 54121 w 2886162"/>
                  <a:gd name="connsiteY6" fmla="*/ 324720 h 324720"/>
                  <a:gd name="connsiteX7" fmla="*/ 0 w 2886162"/>
                  <a:gd name="connsiteY7" fmla="*/ 270599 h 324720"/>
                  <a:gd name="connsiteX8" fmla="*/ 0 w 2886162"/>
                  <a:gd name="connsiteY8" fmla="*/ 54121 h 32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6162" h="324720">
                    <a:moveTo>
                      <a:pt x="0" y="54121"/>
                    </a:moveTo>
                    <a:cubicBezTo>
                      <a:pt x="0" y="24231"/>
                      <a:pt x="24231" y="0"/>
                      <a:pt x="54121" y="0"/>
                    </a:cubicBezTo>
                    <a:lnTo>
                      <a:pt x="2832041" y="0"/>
                    </a:lnTo>
                    <a:cubicBezTo>
                      <a:pt x="2861931" y="0"/>
                      <a:pt x="2886162" y="24231"/>
                      <a:pt x="2886162" y="54121"/>
                    </a:cubicBezTo>
                    <a:lnTo>
                      <a:pt x="2886162" y="270599"/>
                    </a:lnTo>
                    <a:cubicBezTo>
                      <a:pt x="2886162" y="300489"/>
                      <a:pt x="2861931" y="324720"/>
                      <a:pt x="2832041" y="324720"/>
                    </a:cubicBezTo>
                    <a:lnTo>
                      <a:pt x="54121" y="324720"/>
                    </a:lnTo>
                    <a:cubicBezTo>
                      <a:pt x="24231" y="324720"/>
                      <a:pt x="0" y="300489"/>
                      <a:pt x="0" y="270599"/>
                    </a:cubicBezTo>
                    <a:lnTo>
                      <a:pt x="0" y="54121"/>
                    </a:lnTo>
                    <a:close/>
                  </a:path>
                </a:pathLst>
              </a:custGeom>
              <a:solidFill>
                <a:srgbClr val="018FB6"/>
              </a:soli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100038" tIns="15852" rIns="100038" bIns="15852" numCol="1" spcCol="1270" anchor="ctr" anchorCtr="0">
                <a:noAutofit/>
              </a:bodyPr>
              <a:lstStyle/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100" kern="0" dirty="0">
                    <a:solidFill>
                      <a:prstClr val="white"/>
                    </a:solidFill>
                    <a:latin typeface="Calibri" panose="020F0502020204030204"/>
                  </a:rPr>
                  <a:t>BSO LABS (x5)</a:t>
                </a:r>
              </a:p>
            </p:txBody>
          </p:sp>
          <p:sp>
            <p:nvSpPr>
              <p:cNvPr id="203" name="Freeform 113">
                <a:extLst>
                  <a:ext uri="{FF2B5EF4-FFF2-40B4-BE49-F238E27FC236}">
                    <a16:creationId xmlns:a16="http://schemas.microsoft.com/office/drawing/2014/main" id="{AA51FCDC-2F1E-4E23-8E13-B29FBE1E9A84}"/>
                  </a:ext>
                </a:extLst>
              </p:cNvPr>
              <p:cNvSpPr/>
              <p:nvPr/>
            </p:nvSpPr>
            <p:spPr>
              <a:xfrm>
                <a:off x="2339523" y="2997937"/>
                <a:ext cx="2046766" cy="626533"/>
              </a:xfrm>
              <a:custGeom>
                <a:avLst/>
                <a:gdLst>
                  <a:gd name="connsiteX0" fmla="*/ 0 w 2886162"/>
                  <a:gd name="connsiteY0" fmla="*/ 54121 h 324720"/>
                  <a:gd name="connsiteX1" fmla="*/ 54121 w 2886162"/>
                  <a:gd name="connsiteY1" fmla="*/ 0 h 324720"/>
                  <a:gd name="connsiteX2" fmla="*/ 2832041 w 2886162"/>
                  <a:gd name="connsiteY2" fmla="*/ 0 h 324720"/>
                  <a:gd name="connsiteX3" fmla="*/ 2886162 w 2886162"/>
                  <a:gd name="connsiteY3" fmla="*/ 54121 h 324720"/>
                  <a:gd name="connsiteX4" fmla="*/ 2886162 w 2886162"/>
                  <a:gd name="connsiteY4" fmla="*/ 270599 h 324720"/>
                  <a:gd name="connsiteX5" fmla="*/ 2832041 w 2886162"/>
                  <a:gd name="connsiteY5" fmla="*/ 324720 h 324720"/>
                  <a:gd name="connsiteX6" fmla="*/ 54121 w 2886162"/>
                  <a:gd name="connsiteY6" fmla="*/ 324720 h 324720"/>
                  <a:gd name="connsiteX7" fmla="*/ 0 w 2886162"/>
                  <a:gd name="connsiteY7" fmla="*/ 270599 h 324720"/>
                  <a:gd name="connsiteX8" fmla="*/ 0 w 2886162"/>
                  <a:gd name="connsiteY8" fmla="*/ 54121 h 32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6162" h="324720">
                    <a:moveTo>
                      <a:pt x="0" y="54121"/>
                    </a:moveTo>
                    <a:cubicBezTo>
                      <a:pt x="0" y="24231"/>
                      <a:pt x="24231" y="0"/>
                      <a:pt x="54121" y="0"/>
                    </a:cubicBezTo>
                    <a:lnTo>
                      <a:pt x="2832041" y="0"/>
                    </a:lnTo>
                    <a:cubicBezTo>
                      <a:pt x="2861931" y="0"/>
                      <a:pt x="2886162" y="24231"/>
                      <a:pt x="2886162" y="54121"/>
                    </a:cubicBezTo>
                    <a:lnTo>
                      <a:pt x="2886162" y="270599"/>
                    </a:lnTo>
                    <a:cubicBezTo>
                      <a:pt x="2886162" y="300489"/>
                      <a:pt x="2861931" y="324720"/>
                      <a:pt x="2832041" y="324720"/>
                    </a:cubicBezTo>
                    <a:lnTo>
                      <a:pt x="54121" y="324720"/>
                    </a:lnTo>
                    <a:cubicBezTo>
                      <a:pt x="24231" y="324720"/>
                      <a:pt x="0" y="300489"/>
                      <a:pt x="0" y="270599"/>
                    </a:cubicBezTo>
                    <a:lnTo>
                      <a:pt x="0" y="54121"/>
                    </a:lnTo>
                    <a:close/>
                  </a:path>
                </a:pathLst>
              </a:custGeom>
              <a:solidFill>
                <a:srgbClr val="018FB6"/>
              </a:soli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100038" tIns="15852" rIns="100038" bIns="15852" numCol="1" spcCol="1270" anchor="ctr" anchorCtr="0">
                <a:noAutofit/>
              </a:bodyPr>
              <a:lstStyle/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100" kern="0" dirty="0">
                    <a:solidFill>
                      <a:prstClr val="white"/>
                    </a:solidFill>
                    <a:latin typeface="Calibri" panose="020F0502020204030204"/>
                  </a:rPr>
                  <a:t>BSO LABS (x5)</a:t>
                </a:r>
              </a:p>
            </p:txBody>
          </p:sp>
          <p:sp>
            <p:nvSpPr>
              <p:cNvPr id="204" name="Freeform 116">
                <a:extLst>
                  <a:ext uri="{FF2B5EF4-FFF2-40B4-BE49-F238E27FC236}">
                    <a16:creationId xmlns:a16="http://schemas.microsoft.com/office/drawing/2014/main" id="{00E94978-1E02-4D05-8DC5-CFF3041480A8}"/>
                  </a:ext>
                </a:extLst>
              </p:cNvPr>
              <p:cNvSpPr/>
              <p:nvPr/>
            </p:nvSpPr>
            <p:spPr>
              <a:xfrm>
                <a:off x="2224210" y="3062442"/>
                <a:ext cx="2046766" cy="626533"/>
              </a:xfrm>
              <a:custGeom>
                <a:avLst/>
                <a:gdLst>
                  <a:gd name="connsiteX0" fmla="*/ 0 w 2886162"/>
                  <a:gd name="connsiteY0" fmla="*/ 54121 h 324720"/>
                  <a:gd name="connsiteX1" fmla="*/ 54121 w 2886162"/>
                  <a:gd name="connsiteY1" fmla="*/ 0 h 324720"/>
                  <a:gd name="connsiteX2" fmla="*/ 2832041 w 2886162"/>
                  <a:gd name="connsiteY2" fmla="*/ 0 h 324720"/>
                  <a:gd name="connsiteX3" fmla="*/ 2886162 w 2886162"/>
                  <a:gd name="connsiteY3" fmla="*/ 54121 h 324720"/>
                  <a:gd name="connsiteX4" fmla="*/ 2886162 w 2886162"/>
                  <a:gd name="connsiteY4" fmla="*/ 270599 h 324720"/>
                  <a:gd name="connsiteX5" fmla="*/ 2832041 w 2886162"/>
                  <a:gd name="connsiteY5" fmla="*/ 324720 h 324720"/>
                  <a:gd name="connsiteX6" fmla="*/ 54121 w 2886162"/>
                  <a:gd name="connsiteY6" fmla="*/ 324720 h 324720"/>
                  <a:gd name="connsiteX7" fmla="*/ 0 w 2886162"/>
                  <a:gd name="connsiteY7" fmla="*/ 270599 h 324720"/>
                  <a:gd name="connsiteX8" fmla="*/ 0 w 2886162"/>
                  <a:gd name="connsiteY8" fmla="*/ 54121 h 324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86162" h="324720">
                    <a:moveTo>
                      <a:pt x="0" y="54121"/>
                    </a:moveTo>
                    <a:cubicBezTo>
                      <a:pt x="0" y="24231"/>
                      <a:pt x="24231" y="0"/>
                      <a:pt x="54121" y="0"/>
                    </a:cubicBezTo>
                    <a:lnTo>
                      <a:pt x="2832041" y="0"/>
                    </a:lnTo>
                    <a:cubicBezTo>
                      <a:pt x="2861931" y="0"/>
                      <a:pt x="2886162" y="24231"/>
                      <a:pt x="2886162" y="54121"/>
                    </a:cubicBezTo>
                    <a:lnTo>
                      <a:pt x="2886162" y="270599"/>
                    </a:lnTo>
                    <a:cubicBezTo>
                      <a:pt x="2886162" y="300489"/>
                      <a:pt x="2861931" y="324720"/>
                      <a:pt x="2832041" y="324720"/>
                    </a:cubicBezTo>
                    <a:lnTo>
                      <a:pt x="54121" y="324720"/>
                    </a:lnTo>
                    <a:cubicBezTo>
                      <a:pt x="24231" y="324720"/>
                      <a:pt x="0" y="300489"/>
                      <a:pt x="0" y="270599"/>
                    </a:cubicBezTo>
                    <a:lnTo>
                      <a:pt x="0" y="54121"/>
                    </a:lnTo>
                    <a:close/>
                  </a:path>
                </a:pathLst>
              </a:custGeom>
              <a:solidFill>
                <a:srgbClr val="018FB6"/>
              </a:solidFill>
              <a:ln w="127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  <a:miter lim="800000"/>
              </a:ln>
              <a:effectLst/>
            </p:spPr>
            <p:txBody>
              <a:bodyPr spcFirstLastPara="0" vert="horz" wrap="square" lIns="100038" tIns="15852" rIns="100038" bIns="15852" numCol="1" spcCol="1270" anchor="ctr" anchorCtr="0">
                <a:noAutofit/>
              </a:bodyPr>
              <a:lstStyle/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100" b="1" kern="0" dirty="0">
                    <a:solidFill>
                      <a:prstClr val="white"/>
                    </a:solidFill>
                    <a:latin typeface="Calibri" panose="020F0502020204030204"/>
                  </a:rPr>
                  <a:t>BSO LABS (x5)</a:t>
                </a:r>
              </a:p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defRPr/>
                </a:pPr>
                <a:r>
                  <a:rPr lang="en-GB" sz="1100" i="1" kern="0" dirty="0">
                    <a:solidFill>
                      <a:prstClr val="white"/>
                    </a:solidFill>
                    <a:latin typeface="Calibri" panose="020F0502020204030204"/>
                  </a:rPr>
                  <a:t>Multi discipline routine testing </a:t>
                </a:r>
              </a:p>
              <a:p>
                <a:pPr algn="ctr" defTabSz="488974">
                  <a:lnSpc>
                    <a:spcPct val="90000"/>
                  </a:lnSpc>
                  <a:spcBef>
                    <a:spcPct val="0"/>
                  </a:spcBef>
                  <a:defRPr/>
                </a:pPr>
                <a:r>
                  <a:rPr lang="en-GB" sz="800" i="1" kern="0" dirty="0">
                    <a:solidFill>
                      <a:prstClr val="white"/>
                    </a:solidFill>
                    <a:latin typeface="Calibri" panose="020F0502020204030204"/>
                  </a:rPr>
                  <a:t>(incl. Hospital Blood Bank Modules)</a:t>
                </a:r>
              </a:p>
            </p:txBody>
          </p:sp>
        </p:grp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30104AF-F2D3-4214-85A4-7D05B7A2D207}"/>
              </a:ext>
            </a:extLst>
          </p:cNvPr>
          <p:cNvGrpSpPr/>
          <p:nvPr/>
        </p:nvGrpSpPr>
        <p:grpSpPr>
          <a:xfrm>
            <a:off x="1073583" y="5689483"/>
            <a:ext cx="3979777" cy="933541"/>
            <a:chOff x="1006700" y="5255771"/>
            <a:chExt cx="3979777" cy="933541"/>
          </a:xfrm>
        </p:grpSpPr>
        <p:sp>
          <p:nvSpPr>
            <p:cNvPr id="212" name="Freeform 79">
              <a:extLst>
                <a:ext uri="{FF2B5EF4-FFF2-40B4-BE49-F238E27FC236}">
                  <a16:creationId xmlns:a16="http://schemas.microsoft.com/office/drawing/2014/main" id="{B6015E41-3581-4DA8-A046-76D61338EBDE}"/>
                </a:ext>
              </a:extLst>
            </p:cNvPr>
            <p:cNvSpPr/>
            <p:nvPr/>
          </p:nvSpPr>
          <p:spPr>
            <a:xfrm>
              <a:off x="1006700" y="5562779"/>
              <a:ext cx="1658924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018FB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algn="ctr" defTabSz="488974">
                <a:spcBef>
                  <a:spcPct val="0"/>
                </a:spcBef>
                <a:defRPr/>
              </a:pPr>
              <a:r>
                <a:rPr lang="en-GB" sz="1100" kern="0" dirty="0">
                  <a:solidFill>
                    <a:prstClr val="white"/>
                  </a:solidFill>
                  <a:latin typeface="Calibri" panose="020F0502020204030204"/>
                </a:rPr>
                <a:t>40 Million+ tests per annum</a:t>
              </a:r>
            </a:p>
          </p:txBody>
        </p:sp>
        <p:sp>
          <p:nvSpPr>
            <p:cNvPr id="213" name="Down Arrow 54">
              <a:extLst>
                <a:ext uri="{FF2B5EF4-FFF2-40B4-BE49-F238E27FC236}">
                  <a16:creationId xmlns:a16="http://schemas.microsoft.com/office/drawing/2014/main" id="{75064B82-B733-40BF-980E-AC89F502614D}"/>
                </a:ext>
              </a:extLst>
            </p:cNvPr>
            <p:cNvSpPr/>
            <p:nvPr/>
          </p:nvSpPr>
          <p:spPr>
            <a:xfrm>
              <a:off x="1720360" y="5271248"/>
              <a:ext cx="231603" cy="295275"/>
            </a:xfrm>
            <a:prstGeom prst="downArrow">
              <a:avLst/>
            </a:prstGeom>
            <a:solidFill>
              <a:srgbClr val="E7E6E6">
                <a:lumMod val="75000"/>
              </a:srgb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46">
                <a:defRPr/>
              </a:pPr>
              <a:endParaRPr lang="en-GB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4" name="Down Arrow 82">
              <a:extLst>
                <a:ext uri="{FF2B5EF4-FFF2-40B4-BE49-F238E27FC236}">
                  <a16:creationId xmlns:a16="http://schemas.microsoft.com/office/drawing/2014/main" id="{022190FA-77DA-4643-BF83-ED17E645DA37}"/>
                </a:ext>
              </a:extLst>
            </p:cNvPr>
            <p:cNvSpPr/>
            <p:nvPr/>
          </p:nvSpPr>
          <p:spPr>
            <a:xfrm>
              <a:off x="4227195" y="5772150"/>
              <a:ext cx="285750" cy="295275"/>
            </a:xfrm>
            <a:prstGeom prst="downArrow">
              <a:avLst/>
            </a:prstGeom>
            <a:solidFill>
              <a:srgbClr val="E7E6E6">
                <a:lumMod val="75000"/>
              </a:srgb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46">
                <a:defRPr/>
              </a:pPr>
              <a:endParaRPr lang="en-GB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5" name="Freeform 83">
              <a:extLst>
                <a:ext uri="{FF2B5EF4-FFF2-40B4-BE49-F238E27FC236}">
                  <a16:creationId xmlns:a16="http://schemas.microsoft.com/office/drawing/2014/main" id="{F357C54F-457B-4544-BD7B-82996682CE8E}"/>
                </a:ext>
              </a:extLst>
            </p:cNvPr>
            <p:cNvSpPr/>
            <p:nvPr/>
          </p:nvSpPr>
          <p:spPr>
            <a:xfrm>
              <a:off x="2939711" y="5560041"/>
              <a:ext cx="2046766" cy="626533"/>
            </a:xfrm>
            <a:custGeom>
              <a:avLst/>
              <a:gdLst>
                <a:gd name="connsiteX0" fmla="*/ 0 w 2886162"/>
                <a:gd name="connsiteY0" fmla="*/ 54121 h 324720"/>
                <a:gd name="connsiteX1" fmla="*/ 54121 w 2886162"/>
                <a:gd name="connsiteY1" fmla="*/ 0 h 324720"/>
                <a:gd name="connsiteX2" fmla="*/ 2832041 w 2886162"/>
                <a:gd name="connsiteY2" fmla="*/ 0 h 324720"/>
                <a:gd name="connsiteX3" fmla="*/ 2886162 w 2886162"/>
                <a:gd name="connsiteY3" fmla="*/ 54121 h 324720"/>
                <a:gd name="connsiteX4" fmla="*/ 2886162 w 2886162"/>
                <a:gd name="connsiteY4" fmla="*/ 270599 h 324720"/>
                <a:gd name="connsiteX5" fmla="*/ 2832041 w 2886162"/>
                <a:gd name="connsiteY5" fmla="*/ 324720 h 324720"/>
                <a:gd name="connsiteX6" fmla="*/ 54121 w 2886162"/>
                <a:gd name="connsiteY6" fmla="*/ 324720 h 324720"/>
                <a:gd name="connsiteX7" fmla="*/ 0 w 2886162"/>
                <a:gd name="connsiteY7" fmla="*/ 270599 h 324720"/>
                <a:gd name="connsiteX8" fmla="*/ 0 w 2886162"/>
                <a:gd name="connsiteY8" fmla="*/ 54121 h 324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162" h="324720">
                  <a:moveTo>
                    <a:pt x="0" y="54121"/>
                  </a:moveTo>
                  <a:cubicBezTo>
                    <a:pt x="0" y="24231"/>
                    <a:pt x="24231" y="0"/>
                    <a:pt x="54121" y="0"/>
                  </a:cubicBezTo>
                  <a:lnTo>
                    <a:pt x="2832041" y="0"/>
                  </a:lnTo>
                  <a:cubicBezTo>
                    <a:pt x="2861931" y="0"/>
                    <a:pt x="2886162" y="24231"/>
                    <a:pt x="2886162" y="54121"/>
                  </a:cubicBezTo>
                  <a:lnTo>
                    <a:pt x="2886162" y="270599"/>
                  </a:lnTo>
                  <a:cubicBezTo>
                    <a:pt x="2886162" y="300489"/>
                    <a:pt x="2861931" y="324720"/>
                    <a:pt x="2832041" y="324720"/>
                  </a:cubicBezTo>
                  <a:lnTo>
                    <a:pt x="54121" y="324720"/>
                  </a:lnTo>
                  <a:cubicBezTo>
                    <a:pt x="24231" y="324720"/>
                    <a:pt x="0" y="300489"/>
                    <a:pt x="0" y="270599"/>
                  </a:cubicBezTo>
                  <a:lnTo>
                    <a:pt x="0" y="54121"/>
                  </a:lnTo>
                  <a:close/>
                </a:path>
              </a:pathLst>
            </a:custGeom>
            <a:solidFill>
              <a:srgbClr val="018FB6"/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txBody>
            <a:bodyPr spcFirstLastPara="0" vert="horz" wrap="square" lIns="100038" tIns="15852" rIns="100038" bIns="15852" numCol="1" spcCol="1270" anchor="ctr" anchorCtr="0">
              <a:noAutofit/>
            </a:bodyPr>
            <a:lstStyle/>
            <a:p>
              <a:pPr algn="ctr" defTabSz="488974">
                <a:spcBef>
                  <a:spcPct val="0"/>
                </a:spcBef>
                <a:defRPr/>
              </a:pPr>
              <a:r>
                <a:rPr lang="en-GB" sz="1100" kern="0" dirty="0">
                  <a:solidFill>
                    <a:prstClr val="white"/>
                  </a:solidFill>
                  <a:latin typeface="Calibri" panose="020F0502020204030204"/>
                </a:rPr>
                <a:t>70+ data interfaces. Multiple downstream systems, including Cancer Pathways, PHA, GP, etc.</a:t>
              </a:r>
            </a:p>
          </p:txBody>
        </p:sp>
        <p:sp>
          <p:nvSpPr>
            <p:cNvPr id="216" name="Down Arrow 118">
              <a:extLst>
                <a:ext uri="{FF2B5EF4-FFF2-40B4-BE49-F238E27FC236}">
                  <a16:creationId xmlns:a16="http://schemas.microsoft.com/office/drawing/2014/main" id="{14118CC8-378D-4341-A6C2-700DB881D942}"/>
                </a:ext>
              </a:extLst>
            </p:cNvPr>
            <p:cNvSpPr/>
            <p:nvPr/>
          </p:nvSpPr>
          <p:spPr>
            <a:xfrm>
              <a:off x="3847292" y="5255771"/>
              <a:ext cx="231603" cy="295275"/>
            </a:xfrm>
            <a:prstGeom prst="downArrow">
              <a:avLst/>
            </a:prstGeom>
            <a:solidFill>
              <a:srgbClr val="E7E6E6">
                <a:lumMod val="75000"/>
              </a:srgb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46">
                <a:defRPr/>
              </a:pPr>
              <a:endParaRPr lang="en-GB" kern="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17" name="TextBox 216">
            <a:extLst>
              <a:ext uri="{FF2B5EF4-FFF2-40B4-BE49-F238E27FC236}">
                <a16:creationId xmlns:a16="http://schemas.microsoft.com/office/drawing/2014/main" id="{4E7BAD44-F213-499D-9D27-F6B7697287EF}"/>
              </a:ext>
            </a:extLst>
          </p:cNvPr>
          <p:cNvSpPr txBox="1"/>
          <p:nvPr/>
        </p:nvSpPr>
        <p:spPr>
          <a:xfrm>
            <a:off x="407058" y="4306088"/>
            <a:ext cx="84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GB" kern="0" dirty="0">
                <a:solidFill>
                  <a:prstClr val="black"/>
                </a:solidFill>
              </a:rPr>
              <a:t>Live 1990s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EDCD7A72-C0D9-4C6E-83EB-033752684763}"/>
              </a:ext>
            </a:extLst>
          </p:cNvPr>
          <p:cNvSpPr txBox="1"/>
          <p:nvPr/>
        </p:nvSpPr>
        <p:spPr>
          <a:xfrm>
            <a:off x="393092" y="3391682"/>
            <a:ext cx="84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GB" kern="0" dirty="0">
                <a:solidFill>
                  <a:prstClr val="black"/>
                </a:solidFill>
              </a:rPr>
              <a:t>Live 1980s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BF7637F7-CCF3-45CB-BD72-451AA2D542C4}"/>
              </a:ext>
            </a:extLst>
          </p:cNvPr>
          <p:cNvSpPr txBox="1"/>
          <p:nvPr/>
        </p:nvSpPr>
        <p:spPr>
          <a:xfrm>
            <a:off x="375403" y="5019872"/>
            <a:ext cx="8444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6">
              <a:defRPr/>
            </a:pPr>
            <a:r>
              <a:rPr lang="en-GB" kern="0" dirty="0">
                <a:solidFill>
                  <a:prstClr val="black"/>
                </a:solidFill>
              </a:rPr>
              <a:t>Live 2000s</a:t>
            </a:r>
          </a:p>
        </p:txBody>
      </p:sp>
    </p:spTree>
    <p:extLst>
      <p:ext uri="{BB962C8B-B14F-4D97-AF65-F5344CB8AC3E}">
        <p14:creationId xmlns:p14="http://schemas.microsoft.com/office/powerpoint/2010/main" val="639942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" grpId="0"/>
      <p:bldP spid="2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7D7C42-41B7-C489-E74F-456BFEE279A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218296" y="1091053"/>
            <a:ext cx="9618682" cy="606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66" b="1" dirty="0" err="1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coreLIMS</a:t>
            </a:r>
            <a:r>
              <a:rPr lang="en-US" sz="3666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</p:txBody>
      </p:sp>
      <p:pic>
        <p:nvPicPr>
          <p:cNvPr id="62" name="Picture 20">
            <a:extLst>
              <a:ext uri="{FF2B5EF4-FFF2-40B4-BE49-F238E27FC236}">
                <a16:creationId xmlns:a16="http://schemas.microsoft.com/office/drawing/2014/main" id="{69C7ACA9-47BC-4299-B5D9-E5AAF87517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4" r="234" b="2475"/>
          <a:stretch>
            <a:fillRect/>
          </a:stretch>
        </p:blipFill>
        <p:spPr>
          <a:xfrm>
            <a:off x="1255595" y="3175001"/>
            <a:ext cx="9697304" cy="1469627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BF287949-89CA-4F3B-8FC0-49BBF6D1C7A2}"/>
              </a:ext>
            </a:extLst>
          </p:cNvPr>
          <p:cNvSpPr txBox="1"/>
          <p:nvPr/>
        </p:nvSpPr>
        <p:spPr>
          <a:xfrm>
            <a:off x="8700714" y="4644627"/>
            <a:ext cx="2412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0070C0"/>
                </a:solidFill>
                <a:latin typeface="Calibri" panose="020F0502020204030204"/>
              </a:rPr>
              <a:t>Go-Live WHSCT/SHSCT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66ED4C6-9BD4-42A7-9FAD-E8872BAC3A9A}"/>
              </a:ext>
            </a:extLst>
          </p:cNvPr>
          <p:cNvSpPr txBox="1"/>
          <p:nvPr/>
        </p:nvSpPr>
        <p:spPr>
          <a:xfrm>
            <a:off x="8001579" y="2805668"/>
            <a:ext cx="2429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b="1" dirty="0">
                <a:solidFill>
                  <a:srgbClr val="0070C0"/>
                </a:solidFill>
                <a:latin typeface="Calibri" panose="020F0502020204030204"/>
              </a:rPr>
              <a:t>Go-Live NHSCT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162F420-1482-4B10-885E-F0FCFBF7FC36}"/>
              </a:ext>
            </a:extLst>
          </p:cNvPr>
          <p:cNvSpPr txBox="1"/>
          <p:nvPr/>
        </p:nvSpPr>
        <p:spPr>
          <a:xfrm>
            <a:off x="4755364" y="2540379"/>
            <a:ext cx="21757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b="1" dirty="0">
                <a:solidFill>
                  <a:srgbClr val="0070C0"/>
                </a:solidFill>
                <a:latin typeface="Calibri" panose="020F0502020204030204"/>
              </a:rPr>
              <a:t>Cell Path &amp; BHSCT Blood Transfusion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97A39FC-860A-412F-9454-CED468E33F30}"/>
              </a:ext>
            </a:extLst>
          </p:cNvPr>
          <p:cNvSpPr txBox="1"/>
          <p:nvPr/>
        </p:nvSpPr>
        <p:spPr>
          <a:xfrm>
            <a:off x="5792177" y="4624873"/>
            <a:ext cx="205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b="1" dirty="0">
                <a:solidFill>
                  <a:srgbClr val="0070C0"/>
                </a:solidFill>
                <a:latin typeface="Calibri" panose="020F0502020204030204"/>
              </a:rPr>
              <a:t>Cervical &amp; SEHSCT Blood Transfusion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61865FC-EEA5-4C26-AF5F-F485FC88A59F}"/>
              </a:ext>
            </a:extLst>
          </p:cNvPr>
          <p:cNvSpPr txBox="1"/>
          <p:nvPr/>
        </p:nvSpPr>
        <p:spPr>
          <a:xfrm>
            <a:off x="2804432" y="4802196"/>
            <a:ext cx="17081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b="1" dirty="0">
                <a:solidFill>
                  <a:srgbClr val="0070C0"/>
                </a:solidFill>
                <a:latin typeface="Calibri" panose="020F0502020204030204"/>
              </a:rPr>
              <a:t>Go-Live SEHSCT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EDCD90A-407B-41E7-9298-4ED290DCB375}"/>
              </a:ext>
            </a:extLst>
          </p:cNvPr>
          <p:cNvSpPr txBox="1"/>
          <p:nvPr/>
        </p:nvSpPr>
        <p:spPr>
          <a:xfrm>
            <a:off x="1737321" y="2822380"/>
            <a:ext cx="17081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b="1" dirty="0">
                <a:solidFill>
                  <a:srgbClr val="0070C0"/>
                </a:solidFill>
                <a:latin typeface="Calibri" panose="020F0502020204030204"/>
              </a:rPr>
              <a:t>Go-Live BHSCT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8E0D692-05A9-4313-A0F6-BAC93AAD8F7F}"/>
              </a:ext>
            </a:extLst>
          </p:cNvPr>
          <p:cNvSpPr txBox="1"/>
          <p:nvPr/>
        </p:nvSpPr>
        <p:spPr>
          <a:xfrm>
            <a:off x="9478405" y="3752417"/>
            <a:ext cx="17081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Spring 2025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00FBE4F-B4D5-4951-8207-9F2514C070BD}"/>
              </a:ext>
            </a:extLst>
          </p:cNvPr>
          <p:cNvSpPr txBox="1"/>
          <p:nvPr/>
        </p:nvSpPr>
        <p:spPr>
          <a:xfrm>
            <a:off x="4817717" y="3725147"/>
            <a:ext cx="1296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June 2024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0EA8236-6B66-4DD9-AF16-E0E33AD936B0}"/>
              </a:ext>
            </a:extLst>
          </p:cNvPr>
          <p:cNvSpPr txBox="1"/>
          <p:nvPr/>
        </p:nvSpPr>
        <p:spPr>
          <a:xfrm flipH="1">
            <a:off x="6388807" y="3746486"/>
            <a:ext cx="115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Oct 2024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E43CE79-2513-42DC-8132-60387B3955CD}"/>
              </a:ext>
            </a:extLst>
          </p:cNvPr>
          <p:cNvSpPr txBox="1"/>
          <p:nvPr/>
        </p:nvSpPr>
        <p:spPr>
          <a:xfrm>
            <a:off x="8001579" y="3733503"/>
            <a:ext cx="1296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Oct 2024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1E48B00-273F-4257-8D1A-A9E2A56EFA45}"/>
              </a:ext>
            </a:extLst>
          </p:cNvPr>
          <p:cNvSpPr txBox="1"/>
          <p:nvPr/>
        </p:nvSpPr>
        <p:spPr>
          <a:xfrm>
            <a:off x="3203957" y="3733503"/>
            <a:ext cx="1296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Nov 2023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9F8C72-C780-4989-9EC2-C46DA210E6B2}"/>
              </a:ext>
            </a:extLst>
          </p:cNvPr>
          <p:cNvSpPr txBox="1"/>
          <p:nvPr/>
        </p:nvSpPr>
        <p:spPr>
          <a:xfrm>
            <a:off x="1581695" y="3746486"/>
            <a:ext cx="1296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6"/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Nov 2023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0C4E8EE-CFCE-4739-B7F4-794851CC9A50}"/>
              </a:ext>
            </a:extLst>
          </p:cNvPr>
          <p:cNvSpPr txBox="1"/>
          <p:nvPr/>
        </p:nvSpPr>
        <p:spPr>
          <a:xfrm rot="19644652">
            <a:off x="953921" y="2532857"/>
            <a:ext cx="22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COM</a:t>
            </a:r>
            <a:r>
              <a:rPr lang="en-GB" dirty="0">
                <a:solidFill>
                  <a:srgbClr val="FF0000"/>
                </a:solidFill>
                <a:latin typeface="Stencil" panose="040409050D0802020404" pitchFamily="82" charset="0"/>
              </a:rPr>
              <a:t>P</a:t>
            </a:r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LETE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CB7A4C-F75A-4573-AE7B-16E89A5183CA}"/>
              </a:ext>
            </a:extLst>
          </p:cNvPr>
          <p:cNvSpPr txBox="1"/>
          <p:nvPr/>
        </p:nvSpPr>
        <p:spPr>
          <a:xfrm rot="19644652">
            <a:off x="2194171" y="4599166"/>
            <a:ext cx="1854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COM</a:t>
            </a:r>
            <a:r>
              <a:rPr lang="en-GB" dirty="0">
                <a:solidFill>
                  <a:srgbClr val="FF0000"/>
                </a:solidFill>
                <a:latin typeface="Stencil" panose="040409050D0802020404" pitchFamily="82" charset="0"/>
              </a:rPr>
              <a:t>P</a:t>
            </a:r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LETE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67CF77B-AD1D-4390-B9A5-3519D6F635BB}"/>
              </a:ext>
            </a:extLst>
          </p:cNvPr>
          <p:cNvSpPr txBox="1"/>
          <p:nvPr/>
        </p:nvSpPr>
        <p:spPr>
          <a:xfrm rot="19644652">
            <a:off x="4111714" y="2337699"/>
            <a:ext cx="22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COM</a:t>
            </a:r>
            <a:r>
              <a:rPr lang="en-GB" dirty="0">
                <a:solidFill>
                  <a:srgbClr val="FF0000"/>
                </a:solidFill>
                <a:latin typeface="Stencil" panose="040409050D0802020404" pitchFamily="82" charset="0"/>
              </a:rPr>
              <a:t>PL</a:t>
            </a:r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ETE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9904585-50C2-4DF5-85AA-561FE4B6B71F}"/>
              </a:ext>
            </a:extLst>
          </p:cNvPr>
          <p:cNvSpPr txBox="1"/>
          <p:nvPr/>
        </p:nvSpPr>
        <p:spPr>
          <a:xfrm rot="19644652">
            <a:off x="7522906" y="2341275"/>
            <a:ext cx="22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COM</a:t>
            </a:r>
            <a:r>
              <a:rPr lang="en-GB" dirty="0">
                <a:solidFill>
                  <a:srgbClr val="FF0000"/>
                </a:solidFill>
                <a:latin typeface="Stencil" panose="040409050D0802020404" pitchFamily="82" charset="0"/>
              </a:rPr>
              <a:t>PL</a:t>
            </a:r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ETE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B68A784-B60D-4533-8A02-52B4E76ABC48}"/>
              </a:ext>
            </a:extLst>
          </p:cNvPr>
          <p:cNvSpPr txBox="1"/>
          <p:nvPr/>
        </p:nvSpPr>
        <p:spPr>
          <a:xfrm rot="19644652">
            <a:off x="5417845" y="4101023"/>
            <a:ext cx="22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COM</a:t>
            </a:r>
            <a:r>
              <a:rPr lang="en-GB" dirty="0">
                <a:solidFill>
                  <a:srgbClr val="FF0000"/>
                </a:solidFill>
                <a:latin typeface="Stencil" panose="040409050D0802020404" pitchFamily="82" charset="0"/>
              </a:rPr>
              <a:t>PL</a:t>
            </a:r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ETE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E1C3F47-5605-4AAD-A50D-09F8B0AAF8B9}"/>
              </a:ext>
            </a:extLst>
          </p:cNvPr>
          <p:cNvSpPr txBox="1"/>
          <p:nvPr/>
        </p:nvSpPr>
        <p:spPr>
          <a:xfrm rot="19644652">
            <a:off x="9768177" y="4538745"/>
            <a:ext cx="22535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/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COM</a:t>
            </a:r>
            <a:r>
              <a:rPr lang="en-GB" dirty="0">
                <a:solidFill>
                  <a:srgbClr val="FF0000"/>
                </a:solidFill>
                <a:latin typeface="Stencil" panose="040409050D0802020404" pitchFamily="82" charset="0"/>
              </a:rPr>
              <a:t>PL</a:t>
            </a:r>
            <a:r>
              <a:rPr lang="en-GB" b="1" dirty="0">
                <a:solidFill>
                  <a:srgbClr val="FF0000"/>
                </a:solidFill>
                <a:latin typeface="Stencil" panose="040409050D0802020404" pitchFamily="82" charset="0"/>
              </a:rPr>
              <a:t>ETE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FCB41-0C6F-3E0F-924A-20BC0339E1FD}"/>
              </a:ext>
            </a:extLst>
          </p:cNvPr>
          <p:cNvSpPr txBox="1"/>
          <p:nvPr/>
        </p:nvSpPr>
        <p:spPr>
          <a:xfrm>
            <a:off x="877277" y="5645655"/>
            <a:ext cx="11887200" cy="79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67" b="1" dirty="0"/>
              <a:t>Core LIMS was fully rolled out in 13 hospitals, over 300 GP surgeries across 5 Trusts and NIBTS over</a:t>
            </a:r>
          </a:p>
          <a:p>
            <a:r>
              <a:rPr lang="en-GB" sz="1867" dirty="0"/>
              <a:t>						</a:t>
            </a:r>
            <a:r>
              <a:rPr lang="en-GB" sz="2667" b="1" dirty="0">
                <a:solidFill>
                  <a:srgbClr val="FF0000"/>
                </a:solidFill>
              </a:rPr>
              <a:t>18 Months</a:t>
            </a:r>
          </a:p>
        </p:txBody>
      </p:sp>
    </p:spTree>
    <p:extLst>
      <p:ext uri="{BB962C8B-B14F-4D97-AF65-F5344CB8AC3E}">
        <p14:creationId xmlns:p14="http://schemas.microsoft.com/office/powerpoint/2010/main" val="109821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110A17-D4E8-A2E2-5927-DF7A1DF98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1196752"/>
            <a:ext cx="10225136" cy="56031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0B2725-47AC-C2C9-AE71-31403C67C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5321" y="1268760"/>
            <a:ext cx="2952970" cy="720080"/>
          </a:xfrm>
        </p:spPr>
        <p:txBody>
          <a:bodyPr/>
          <a:lstStyle/>
          <a:p>
            <a:r>
              <a:rPr lang="en-US" sz="3200" b="1" dirty="0" err="1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coreLIMS</a:t>
            </a:r>
            <a:r>
              <a:rPr lang="en-US" sz="3200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Integrations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7EECAC-C97E-0465-B017-0A9675C816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09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292AFB-86BB-E47B-2346-FEA17D1A08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9000"/>
          </a:blip>
          <a:stretch>
            <a:fillRect/>
          </a:stretch>
        </p:blipFill>
        <p:spPr>
          <a:xfrm>
            <a:off x="-25322" y="980728"/>
            <a:ext cx="12191999" cy="587727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DD57AFC-B9C1-557B-22E0-089E3B2C37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BPaT </a:t>
            </a:r>
            <a:b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</a:br>
            <a:r>
              <a:rPr lang="en-GB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</a:rPr>
              <a:t>(Blood Production &amp; Tracking)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408AB6-CD60-18DE-A350-262AEA2A1D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22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206DE6A-C371-7A51-9C3B-9C2A034CD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3328"/>
            <a:ext cx="12192000" cy="5876544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926077" y="1938693"/>
            <a:ext cx="257691" cy="251786"/>
          </a:xfrm>
          <a:custGeom>
            <a:avLst/>
            <a:gdLst/>
            <a:ahLst/>
            <a:cxnLst/>
            <a:rect l="l" t="t" r="r" b="b"/>
            <a:pathLst>
              <a:path w="386537" h="377679">
                <a:moveTo>
                  <a:pt x="0" y="0"/>
                </a:moveTo>
                <a:lnTo>
                  <a:pt x="386537" y="0"/>
                </a:lnTo>
                <a:lnTo>
                  <a:pt x="386537" y="377679"/>
                </a:lnTo>
                <a:lnTo>
                  <a:pt x="0" y="377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1" name="Freeform 11"/>
          <p:cNvSpPr/>
          <p:nvPr/>
        </p:nvSpPr>
        <p:spPr>
          <a:xfrm>
            <a:off x="926077" y="2687288"/>
            <a:ext cx="257691" cy="251786"/>
          </a:xfrm>
          <a:custGeom>
            <a:avLst/>
            <a:gdLst/>
            <a:ahLst/>
            <a:cxnLst/>
            <a:rect l="l" t="t" r="r" b="b"/>
            <a:pathLst>
              <a:path w="386537" h="377679">
                <a:moveTo>
                  <a:pt x="0" y="0"/>
                </a:moveTo>
                <a:lnTo>
                  <a:pt x="386537" y="0"/>
                </a:lnTo>
                <a:lnTo>
                  <a:pt x="386537" y="377679"/>
                </a:lnTo>
                <a:lnTo>
                  <a:pt x="0" y="3776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2" name="Freeform 12"/>
          <p:cNvSpPr/>
          <p:nvPr/>
        </p:nvSpPr>
        <p:spPr>
          <a:xfrm>
            <a:off x="926077" y="3256202"/>
            <a:ext cx="257691" cy="251786"/>
          </a:xfrm>
          <a:custGeom>
            <a:avLst/>
            <a:gdLst/>
            <a:ahLst/>
            <a:cxnLst/>
            <a:rect l="l" t="t" r="r" b="b"/>
            <a:pathLst>
              <a:path w="386537" h="377679">
                <a:moveTo>
                  <a:pt x="0" y="0"/>
                </a:moveTo>
                <a:lnTo>
                  <a:pt x="386537" y="0"/>
                </a:lnTo>
                <a:lnTo>
                  <a:pt x="386537" y="377679"/>
                </a:lnTo>
                <a:lnTo>
                  <a:pt x="0" y="377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4" name="TextBox 14"/>
          <p:cNvSpPr txBox="1"/>
          <p:nvPr/>
        </p:nvSpPr>
        <p:spPr>
          <a:xfrm>
            <a:off x="146310" y="1014924"/>
            <a:ext cx="9618682" cy="606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32"/>
              </a:lnSpc>
            </a:pPr>
            <a:r>
              <a:rPr lang="en-US" sz="3600" b="1" dirty="0">
                <a:solidFill>
                  <a:srgbClr val="37476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Current Situation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19503" y="1896125"/>
            <a:ext cx="10416784" cy="26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1"/>
              </a:lnSpc>
            </a:pPr>
            <a:r>
              <a:rPr lang="en-US" sz="170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 in7 people entering hospital need a blood transfusion and 1 in 4 will need a transfusion in their lifetime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19503" y="2668238"/>
            <a:ext cx="10416784" cy="26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1"/>
              </a:lnSpc>
            </a:pPr>
            <a:r>
              <a:rPr lang="en-US" sz="170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500 people in NI need at least one unit transfused each week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9503" y="3237152"/>
            <a:ext cx="10416784" cy="26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1"/>
              </a:lnSpc>
            </a:pPr>
            <a:r>
              <a:rPr lang="en-US" sz="170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800 blood donations at 180 different locations each year</a:t>
            </a:r>
          </a:p>
        </p:txBody>
      </p:sp>
      <p:sp>
        <p:nvSpPr>
          <p:cNvPr id="18" name="Freeform 18"/>
          <p:cNvSpPr/>
          <p:nvPr/>
        </p:nvSpPr>
        <p:spPr>
          <a:xfrm>
            <a:off x="926077" y="3825116"/>
            <a:ext cx="257691" cy="251786"/>
          </a:xfrm>
          <a:custGeom>
            <a:avLst/>
            <a:gdLst/>
            <a:ahLst/>
            <a:cxnLst/>
            <a:rect l="l" t="t" r="r" b="b"/>
            <a:pathLst>
              <a:path w="386537" h="377679">
                <a:moveTo>
                  <a:pt x="0" y="0"/>
                </a:moveTo>
                <a:lnTo>
                  <a:pt x="386537" y="0"/>
                </a:lnTo>
                <a:lnTo>
                  <a:pt x="386537" y="377678"/>
                </a:lnTo>
                <a:lnTo>
                  <a:pt x="0" y="3776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19" name="TextBox 19"/>
          <p:cNvSpPr txBox="1"/>
          <p:nvPr/>
        </p:nvSpPr>
        <p:spPr>
          <a:xfrm>
            <a:off x="1419503" y="3806066"/>
            <a:ext cx="10416784" cy="26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1"/>
              </a:lnSpc>
            </a:pPr>
            <a:r>
              <a:rPr lang="en-US" sz="170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Robust management of cold (red cells) and warm (platelets) chain essential</a:t>
            </a:r>
          </a:p>
        </p:txBody>
      </p:sp>
      <p:sp>
        <p:nvSpPr>
          <p:cNvPr id="20" name="Freeform 20"/>
          <p:cNvSpPr/>
          <p:nvPr/>
        </p:nvSpPr>
        <p:spPr>
          <a:xfrm>
            <a:off x="926077" y="4394030"/>
            <a:ext cx="257691" cy="251786"/>
          </a:xfrm>
          <a:custGeom>
            <a:avLst/>
            <a:gdLst/>
            <a:ahLst/>
            <a:cxnLst/>
            <a:rect l="l" t="t" r="r" b="b"/>
            <a:pathLst>
              <a:path w="386537" h="377679">
                <a:moveTo>
                  <a:pt x="0" y="0"/>
                </a:moveTo>
                <a:lnTo>
                  <a:pt x="386537" y="0"/>
                </a:lnTo>
                <a:lnTo>
                  <a:pt x="386537" y="377679"/>
                </a:lnTo>
                <a:lnTo>
                  <a:pt x="0" y="377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1" name="TextBox 21"/>
          <p:cNvSpPr txBox="1"/>
          <p:nvPr/>
        </p:nvSpPr>
        <p:spPr>
          <a:xfrm>
            <a:off x="1419503" y="4374980"/>
            <a:ext cx="10416784" cy="261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1"/>
              </a:lnSpc>
            </a:pPr>
            <a:r>
              <a:rPr lang="en-US" sz="170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NIBTS issued over 52,000 blood components and processed an additional 58,000 blood samples in 2024/25</a:t>
            </a:r>
          </a:p>
        </p:txBody>
      </p:sp>
      <p:sp>
        <p:nvSpPr>
          <p:cNvPr id="22" name="Freeform 22"/>
          <p:cNvSpPr/>
          <p:nvPr/>
        </p:nvSpPr>
        <p:spPr>
          <a:xfrm>
            <a:off x="926077" y="5166144"/>
            <a:ext cx="257691" cy="251786"/>
          </a:xfrm>
          <a:custGeom>
            <a:avLst/>
            <a:gdLst/>
            <a:ahLst/>
            <a:cxnLst/>
            <a:rect l="l" t="t" r="r" b="b"/>
            <a:pathLst>
              <a:path w="386537" h="377679">
                <a:moveTo>
                  <a:pt x="0" y="0"/>
                </a:moveTo>
                <a:lnTo>
                  <a:pt x="386537" y="0"/>
                </a:lnTo>
                <a:lnTo>
                  <a:pt x="386537" y="377678"/>
                </a:lnTo>
                <a:lnTo>
                  <a:pt x="0" y="3776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1200"/>
          </a:p>
        </p:txBody>
      </p:sp>
      <p:sp>
        <p:nvSpPr>
          <p:cNvPr id="23" name="TextBox 23"/>
          <p:cNvSpPr txBox="1"/>
          <p:nvPr/>
        </p:nvSpPr>
        <p:spPr>
          <a:xfrm>
            <a:off x="1419503" y="5147094"/>
            <a:ext cx="10416784" cy="543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11"/>
              </a:lnSpc>
            </a:pPr>
            <a:r>
              <a:rPr lang="en-US" sz="170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Currently, no digital information flow from blood production to hospital blood tracking systems and limited digital donor management (IBI recommendation)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22D8A-BE8E-1AE3-3AC6-38B77B70F7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00636" y="2325988"/>
            <a:ext cx="1088919" cy="14518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141AB9-5063-7B62-4A11-97EDBD9FF6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76630" y="2859840"/>
            <a:ext cx="1328295" cy="136129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ABF0A30-EC7F-56F6-52EF-C71840A87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1150"/>
            <a:ext cx="12192000" cy="587654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D964A4-ED9C-54C7-DFE1-091B2676B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8E17C-7B1C-4345-ADB5-9BB7722D2662}" type="datetime1">
              <a:rPr lang="en-GB" smtClean="0"/>
              <a:t>02/06/2026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8D90BB-5A35-E2F4-7603-AB94EC75F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NI Pathology Information Management System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E0689-C59F-F4D5-1734-039DB8C6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A833B-3879-41B1-AB06-B18F7BFD812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1C4263-F080-0D6A-DA1D-B9E70D3641F9}"/>
              </a:ext>
            </a:extLst>
          </p:cNvPr>
          <p:cNvSpPr txBox="1"/>
          <p:nvPr/>
        </p:nvSpPr>
        <p:spPr>
          <a:xfrm>
            <a:off x="165923" y="1246551"/>
            <a:ext cx="868234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Increasing safety and quality</a:t>
            </a:r>
          </a:p>
          <a:p>
            <a:endParaRPr lang="en-GB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GB" sz="44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  <a:p>
            <a:endParaRPr lang="en-GB" dirty="0"/>
          </a:p>
          <a:p>
            <a:endParaRPr lang="en-GB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7" name="Picture 6" descr="A group of women smiling&#10;&#10;Description automatically generated">
            <a:extLst>
              <a:ext uri="{FF2B5EF4-FFF2-40B4-BE49-F238E27FC236}">
                <a16:creationId xmlns:a16="http://schemas.microsoft.com/office/drawing/2014/main" id="{8F02113B-28D1-8959-5989-7D22ACB8A3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35" y="1064257"/>
            <a:ext cx="2666865" cy="1728524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AEDD8AE-74FE-480B-6BD3-84D2E2963F8E}"/>
              </a:ext>
            </a:extLst>
          </p:cNvPr>
          <p:cNvGraphicFramePr/>
          <p:nvPr/>
        </p:nvGraphicFramePr>
        <p:xfrm>
          <a:off x="587175" y="1783468"/>
          <a:ext cx="5816069" cy="24328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1572134-D17F-D224-88CE-2F9AE125B2D6}"/>
              </a:ext>
            </a:extLst>
          </p:cNvPr>
          <p:cNvGraphicFramePr/>
          <p:nvPr/>
        </p:nvGraphicFramePr>
        <p:xfrm>
          <a:off x="1127819" y="3342284"/>
          <a:ext cx="4592993" cy="3625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E8944316-39AA-6AE0-A02B-2EAFF83CF225}"/>
              </a:ext>
            </a:extLst>
          </p:cNvPr>
          <p:cNvSpPr/>
          <p:nvPr/>
        </p:nvSpPr>
        <p:spPr>
          <a:xfrm>
            <a:off x="7426997" y="2551176"/>
            <a:ext cx="2805139" cy="284479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- Increased real time surveillance</a:t>
            </a:r>
          </a:p>
          <a:p>
            <a:pPr algn="ctr"/>
            <a:r>
              <a:rPr lang="en-GB" sz="1600" dirty="0"/>
              <a:t>- Improved ability to demonstrate compliance</a:t>
            </a:r>
          </a:p>
          <a:p>
            <a:pPr algn="ctr"/>
            <a:r>
              <a:rPr lang="en-GB" sz="1600" dirty="0"/>
              <a:t>- Enhanced ability to support safety through auditability and traceability 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7DBD1816-AB1F-25BA-7096-AD4DB6E79731}"/>
              </a:ext>
            </a:extLst>
          </p:cNvPr>
          <p:cNvSpPr/>
          <p:nvPr/>
        </p:nvSpPr>
        <p:spPr>
          <a:xfrm>
            <a:off x="5800680" y="3498866"/>
            <a:ext cx="1252728" cy="859536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DF81BB-0013-0699-A07E-E3B649BC4867}"/>
              </a:ext>
            </a:extLst>
          </p:cNvPr>
          <p:cNvSpPr txBox="1"/>
          <p:nvPr/>
        </p:nvSpPr>
        <p:spPr>
          <a:xfrm>
            <a:off x="227697" y="2776880"/>
            <a:ext cx="26032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Production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74DBB6D-B3DF-2AC0-C28E-BD86C39B5E4C}"/>
              </a:ext>
            </a:extLst>
          </p:cNvPr>
          <p:cNvSpPr txBox="1"/>
          <p:nvPr/>
        </p:nvSpPr>
        <p:spPr>
          <a:xfrm>
            <a:off x="227697" y="5154923"/>
            <a:ext cx="234819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1600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Tracking </a:t>
            </a:r>
            <a:endParaRPr lang="en-GB" sz="1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16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pic>
        <p:nvPicPr>
          <p:cNvPr id="6" name="Picture 5" descr="A logo of a company&#10;&#10;Description automatically generated">
            <a:extLst>
              <a:ext uri="{FF2B5EF4-FFF2-40B4-BE49-F238E27FC236}">
                <a16:creationId xmlns:a16="http://schemas.microsoft.com/office/drawing/2014/main" id="{A3D29E43-F0BF-A057-5018-F3170811F36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504" y="6052323"/>
            <a:ext cx="2206021" cy="80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53FAFA-CE3C-6643-1F96-12189A6C3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6729"/>
            <a:ext cx="12192000" cy="587654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12593" y="2174801"/>
            <a:ext cx="2078084" cy="207808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19641" y="2631414"/>
            <a:ext cx="1163062" cy="116306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465250">
            <a:off x="2209441" y="2277799"/>
            <a:ext cx="306787" cy="26843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698918" y="3112068"/>
            <a:ext cx="604506" cy="20175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18394" y="1672386"/>
            <a:ext cx="1744203" cy="198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1"/>
              </a:lnSpc>
            </a:pPr>
            <a:r>
              <a:rPr lang="en-US" sz="1186">
                <a:solidFill>
                  <a:srgbClr val="000000"/>
                </a:solidFill>
                <a:latin typeface="Montserrat Semi-Bold Bold"/>
              </a:rPr>
              <a:t>Programme Stages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69387" y="2790541"/>
            <a:ext cx="659233" cy="104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0"/>
              </a:lnSpc>
            </a:pPr>
            <a:r>
              <a:rPr lang="en-US" sz="621">
                <a:solidFill>
                  <a:srgbClr val="000000"/>
                </a:solidFill>
                <a:latin typeface="Montserrat Semi-Bold Bold"/>
              </a:rPr>
              <a:t>Design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069387" y="3502057"/>
            <a:ext cx="616195" cy="10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Build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243369" y="4122289"/>
            <a:ext cx="808175" cy="220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Test</a:t>
            </a:r>
          </a:p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 (Verify &amp; Validate)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5383" y="3494981"/>
            <a:ext cx="629155" cy="220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NIBTS -</a:t>
            </a:r>
          </a:p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Go Live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75383" y="2737395"/>
            <a:ext cx="629155" cy="220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 Trusts - </a:t>
            </a:r>
          </a:p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Go Live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62597" y="1995350"/>
            <a:ext cx="1360252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95"/>
              </a:lnSpc>
            </a:pPr>
            <a:r>
              <a:rPr lang="en-US" sz="1000" dirty="0">
                <a:solidFill>
                  <a:srgbClr val="138F39"/>
                </a:solidFill>
                <a:latin typeface="Montserrat Extra-Bold Bold"/>
              </a:rPr>
              <a:t>Business case approval Dec 2021, procurement and contract awarded Feb 2024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77804" y="4130626"/>
            <a:ext cx="246185" cy="104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6"/>
              </a:lnSpc>
            </a:pPr>
            <a:r>
              <a:rPr lang="en-US" sz="625">
                <a:solidFill>
                  <a:srgbClr val="000000"/>
                </a:solidFill>
                <a:latin typeface="Montserrat Semi-Bold Bold"/>
              </a:rPr>
              <a:t>Train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62129" y="2049543"/>
            <a:ext cx="629155" cy="2201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"/>
              </a:lnSpc>
            </a:pPr>
            <a:r>
              <a:rPr lang="en-US" sz="623">
                <a:solidFill>
                  <a:srgbClr val="000000"/>
                </a:solidFill>
                <a:latin typeface="Montserrat Semi-Bold Bold"/>
              </a:rPr>
              <a:t>Business as Usual 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75384" y="4714753"/>
            <a:ext cx="4125262" cy="1502145"/>
            <a:chOff x="0" y="-38100"/>
            <a:chExt cx="8250525" cy="3004290"/>
          </a:xfrm>
        </p:grpSpPr>
        <p:sp>
          <p:nvSpPr>
            <p:cNvPr id="17" name="TextBox 17"/>
            <p:cNvSpPr txBox="1"/>
            <p:nvPr/>
          </p:nvSpPr>
          <p:spPr>
            <a:xfrm>
              <a:off x="0" y="566558"/>
              <a:ext cx="8250525" cy="23996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289417" lvl="1" indent="-144709" algn="just">
                <a:lnSpc>
                  <a:spcPts val="1876"/>
                </a:lnSpc>
                <a:buFont typeface="Arial"/>
                <a:buChar char="•"/>
              </a:pPr>
              <a:r>
                <a:rPr lang="en-US" sz="1340" dirty="0">
                  <a:solidFill>
                    <a:srgbClr val="03A8C8"/>
                  </a:solidFill>
                  <a:latin typeface="Montserrat"/>
                </a:rPr>
                <a:t>Programme Manager </a:t>
              </a:r>
              <a:r>
                <a:rPr lang="en-US" sz="1340" dirty="0">
                  <a:solidFill>
                    <a:srgbClr val="020202"/>
                  </a:solidFill>
                  <a:latin typeface="Montserrat"/>
                </a:rPr>
                <a:t>- Patrick Breen </a:t>
              </a:r>
            </a:p>
            <a:p>
              <a:pPr marL="289417" lvl="1" indent="-144709" algn="just">
                <a:lnSpc>
                  <a:spcPts val="1876"/>
                </a:lnSpc>
                <a:buFont typeface="Arial"/>
                <a:buChar char="•"/>
              </a:pPr>
              <a:r>
                <a:rPr lang="en-US" sz="1340" dirty="0">
                  <a:solidFill>
                    <a:srgbClr val="03A8C8"/>
                  </a:solidFill>
                  <a:latin typeface="Montserrat"/>
                </a:rPr>
                <a:t>Capital Budget </a:t>
              </a:r>
              <a:r>
                <a:rPr lang="en-US" sz="1340" dirty="0">
                  <a:solidFill>
                    <a:srgbClr val="020202"/>
                  </a:solidFill>
                  <a:latin typeface="Montserrat"/>
                </a:rPr>
                <a:t>- £20M</a:t>
              </a:r>
            </a:p>
            <a:p>
              <a:pPr marL="289417" lvl="1" indent="-144709" algn="just">
                <a:lnSpc>
                  <a:spcPts val="1876"/>
                </a:lnSpc>
                <a:buFont typeface="Arial"/>
                <a:buChar char="•"/>
              </a:pPr>
              <a:r>
                <a:rPr lang="en-US" sz="1340" dirty="0">
                  <a:solidFill>
                    <a:srgbClr val="03A8C8"/>
                  </a:solidFill>
                  <a:latin typeface="Montserrat"/>
                </a:rPr>
                <a:t>Revenue Budget</a:t>
              </a:r>
              <a:r>
                <a:rPr lang="en-US" sz="1340" dirty="0">
                  <a:solidFill>
                    <a:srgbClr val="020202"/>
                  </a:solidFill>
                  <a:latin typeface="Montserrat"/>
                </a:rPr>
                <a:t>- £16M</a:t>
              </a:r>
            </a:p>
            <a:p>
              <a:pPr marL="289417" lvl="1" indent="-144709" algn="just">
                <a:lnSpc>
                  <a:spcPts val="1876"/>
                </a:lnSpc>
                <a:buFont typeface="Arial"/>
                <a:buChar char="•"/>
              </a:pPr>
              <a:r>
                <a:rPr lang="en-US" sz="1340" dirty="0">
                  <a:solidFill>
                    <a:srgbClr val="03A8C8"/>
                  </a:solidFill>
                  <a:latin typeface="Montserrat"/>
                </a:rPr>
                <a:t>ITS Staff Compliment</a:t>
              </a:r>
              <a:r>
                <a:rPr lang="en-US" sz="1340" dirty="0">
                  <a:solidFill>
                    <a:srgbClr val="020202"/>
                  </a:solidFill>
                  <a:latin typeface="Montserrat"/>
                </a:rPr>
                <a:t>- 12</a:t>
              </a:r>
            </a:p>
            <a:p>
              <a:pPr marL="289417" lvl="1" indent="-144709" algn="just">
                <a:lnSpc>
                  <a:spcPts val="1876"/>
                </a:lnSpc>
                <a:buFont typeface="Arial"/>
                <a:buChar char="•"/>
              </a:pPr>
              <a:r>
                <a:rPr lang="en-US" sz="1340" dirty="0">
                  <a:solidFill>
                    <a:srgbClr val="03A8C8"/>
                  </a:solidFill>
                  <a:latin typeface="Montserrat"/>
                </a:rPr>
                <a:t>Project Completion Date </a:t>
              </a:r>
              <a:r>
                <a:rPr lang="en-US" sz="1340" dirty="0">
                  <a:solidFill>
                    <a:srgbClr val="020202"/>
                  </a:solidFill>
                  <a:latin typeface="Montserrat"/>
                </a:rPr>
                <a:t>- March 2028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2382178" y="-38100"/>
              <a:ext cx="3486166" cy="469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32"/>
                </a:lnSpc>
              </a:pPr>
              <a:r>
                <a:rPr lang="en-US" sz="1451">
                  <a:solidFill>
                    <a:srgbClr val="03A8C8"/>
                  </a:solidFill>
                  <a:latin typeface="Montserrat Extra-Bold Bold"/>
                </a:rPr>
                <a:t>Project Overview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0"/>
          <a:srcRect l="234" r="234" b="2475"/>
          <a:stretch>
            <a:fillRect/>
          </a:stretch>
        </p:blipFill>
        <p:spPr>
          <a:xfrm>
            <a:off x="4494817" y="4622938"/>
            <a:ext cx="6720391" cy="1469627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4904290" y="5322236"/>
            <a:ext cx="301963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OBC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66589" y="5303781"/>
            <a:ext cx="624291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Spec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35698" y="5293182"/>
            <a:ext cx="811222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Procurement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121846" y="5233249"/>
            <a:ext cx="503932" cy="270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Contract </a:t>
            </a:r>
          </a:p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Award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941179" y="5303781"/>
            <a:ext cx="1039913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Design &amp; Imp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360222" y="5320832"/>
            <a:ext cx="237927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BAU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079897" y="4529993"/>
            <a:ext cx="472480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>
                <a:solidFill>
                  <a:srgbClr val="000000"/>
                </a:solidFill>
                <a:latin typeface="Montserrat Extra-Bold"/>
              </a:rPr>
              <a:t>Dec 2021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0188192" y="6091253"/>
            <a:ext cx="505917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Oct 2027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131617" y="4518657"/>
            <a:ext cx="1240561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Oct 2025 – Sept 2027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746920" y="6146127"/>
            <a:ext cx="1033878" cy="146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Feb </a:t>
            </a:r>
            <a:r>
              <a:rPr lang="en-US" sz="1200" dirty="0"/>
              <a:t> </a:t>
            </a: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2024</a:t>
            </a:r>
            <a:endParaRPr lang="en-US" sz="1200" dirty="0"/>
          </a:p>
        </p:txBody>
      </p:sp>
      <p:sp>
        <p:nvSpPr>
          <p:cNvPr id="31" name="TextBox 31"/>
          <p:cNvSpPr txBox="1"/>
          <p:nvPr/>
        </p:nvSpPr>
        <p:spPr>
          <a:xfrm>
            <a:off x="7074837" y="4475514"/>
            <a:ext cx="934579" cy="1291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 dirty="0">
                <a:solidFill>
                  <a:srgbClr val="000000"/>
                </a:solidFill>
                <a:latin typeface="Montserrat Extra-Bold"/>
              </a:rPr>
              <a:t>Jun 23-Jan 24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738203" y="6117022"/>
            <a:ext cx="440531" cy="129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800">
                <a:solidFill>
                  <a:srgbClr val="000000"/>
                </a:solidFill>
                <a:latin typeface="Montserrat Extra-Bold"/>
              </a:rPr>
              <a:t>Jul 2022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CC321D-6D11-2E4F-36CF-118E38E7D8F0}"/>
              </a:ext>
            </a:extLst>
          </p:cNvPr>
          <p:cNvSpPr txBox="1"/>
          <p:nvPr/>
        </p:nvSpPr>
        <p:spPr>
          <a:xfrm>
            <a:off x="6761937" y="5702303"/>
            <a:ext cx="109307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" b="1" dirty="0">
                <a:cs typeface="Calibri"/>
              </a:rPr>
              <a:t>Tender was published Friday 3rd Mar 2023</a:t>
            </a:r>
            <a:endParaRPr lang="en-GB" sz="800" b="1" dirty="0"/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E08E76E4-8201-9C00-45EC-E59106B7F3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3950734">
            <a:off x="2595876" y="2761931"/>
            <a:ext cx="306787" cy="239632"/>
          </a:xfrm>
          <a:prstGeom prst="rect">
            <a:avLst/>
          </a:prstGeom>
        </p:spPr>
      </p:pic>
      <p:pic>
        <p:nvPicPr>
          <p:cNvPr id="41" name="Picture 40" descr="A close-up of a logo&#10;&#10;Description automatically generated">
            <a:extLst>
              <a:ext uri="{FF2B5EF4-FFF2-40B4-BE49-F238E27FC236}">
                <a16:creationId xmlns:a16="http://schemas.microsoft.com/office/drawing/2014/main" id="{0856894B-998C-41E7-EA30-1D3C54A19E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062" y="6227884"/>
            <a:ext cx="2144470" cy="592149"/>
          </a:xfrm>
          <a:prstGeom prst="rect">
            <a:avLst/>
          </a:prstGeom>
        </p:spPr>
      </p:pic>
      <p:pic>
        <p:nvPicPr>
          <p:cNvPr id="46" name="Picture 45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84BE602C-24AE-FD18-5C5D-DF8CAC197D1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2" r="-78"/>
          <a:stretch/>
        </p:blipFill>
        <p:spPr>
          <a:xfrm>
            <a:off x="4609384" y="1522868"/>
            <a:ext cx="3493127" cy="1965875"/>
          </a:xfrm>
          <a:prstGeom prst="rect">
            <a:avLst/>
          </a:prstGeom>
        </p:spPr>
      </p:pic>
      <p:pic>
        <p:nvPicPr>
          <p:cNvPr id="48" name="Picture 47" descr="A group of people standing in front of a table with red cups&#10;&#10;Description automatically generated">
            <a:extLst>
              <a:ext uri="{FF2B5EF4-FFF2-40B4-BE49-F238E27FC236}">
                <a16:creationId xmlns:a16="http://schemas.microsoft.com/office/drawing/2014/main" id="{C8A40E90-8371-572E-6F1B-0EFA28D4CC2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0"/>
          <a:stretch/>
        </p:blipFill>
        <p:spPr>
          <a:xfrm>
            <a:off x="8455221" y="1524230"/>
            <a:ext cx="3465942" cy="196587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6855418E-671F-C2F3-A3D8-CD6E5C81F136}"/>
              </a:ext>
            </a:extLst>
          </p:cNvPr>
          <p:cNvSpPr txBox="1"/>
          <p:nvPr/>
        </p:nvSpPr>
        <p:spPr>
          <a:xfrm>
            <a:off x="8455221" y="4738359"/>
            <a:ext cx="109307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800" b="1" dirty="0">
                <a:cs typeface="Calibri"/>
              </a:rPr>
              <a:t>Launch Event May 2024</a:t>
            </a:r>
            <a:endParaRPr lang="en-GB" sz="800" b="1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82CA10-1623-D046-F706-76F445F9D3CC}"/>
              </a:ext>
            </a:extLst>
          </p:cNvPr>
          <p:cNvSpPr txBox="1"/>
          <p:nvPr/>
        </p:nvSpPr>
        <p:spPr>
          <a:xfrm>
            <a:off x="375383" y="933297"/>
            <a:ext cx="8250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Montserrat" panose="00000500000000000000" pitchFamily="2" charset="0"/>
                <a:ea typeface="+mj-ea"/>
                <a:cs typeface="+mj-cs"/>
              </a:rPr>
              <a:t>Progress and Timeline</a:t>
            </a:r>
          </a:p>
        </p:txBody>
      </p:sp>
      <p:pic>
        <p:nvPicPr>
          <p:cNvPr id="33" name="Picture 32" descr="A logo of a company&#10;&#10;Description automatically generated">
            <a:extLst>
              <a:ext uri="{FF2B5EF4-FFF2-40B4-BE49-F238E27FC236}">
                <a16:creationId xmlns:a16="http://schemas.microsoft.com/office/drawing/2014/main" id="{FE3F16A4-2631-4621-37E1-E646F66BD1B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504" y="6052323"/>
            <a:ext cx="2206021" cy="8056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264BE8D08DB54EBCB7D15418D1A717" ma:contentTypeVersion="0" ma:contentTypeDescription="Create a new document." ma:contentTypeScope="" ma:versionID="faa0c6f6a813e372196c68942d99d31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4AB33D-0F16-4184-B2D4-53DF4A9FA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D80A42-4431-43AD-9AC4-CAF18AF84E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3C5055A-6DAD-49A1-8973-39845AF25D94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914</Words>
  <Application>Microsoft Office PowerPoint</Application>
  <PresentationFormat>Widescreen</PresentationFormat>
  <Paragraphs>184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Aptos</vt:lpstr>
      <vt:lpstr>Arial</vt:lpstr>
      <vt:lpstr>Calibri</vt:lpstr>
      <vt:lpstr>Canva Sans</vt:lpstr>
      <vt:lpstr>Canva Sans Bold</vt:lpstr>
      <vt:lpstr>Inter Bold</vt:lpstr>
      <vt:lpstr>Montserrat</vt:lpstr>
      <vt:lpstr>Montserrat Bold</vt:lpstr>
      <vt:lpstr>Montserrat Extra-Bold</vt:lpstr>
      <vt:lpstr>Montserrat Extra-Bold Bold</vt:lpstr>
      <vt:lpstr>Montserrat Semi-Bold Bold</vt:lpstr>
      <vt:lpstr>Stencil</vt:lpstr>
      <vt:lpstr>Office Theme</vt:lpstr>
      <vt:lpstr>PowerPoint Presentation</vt:lpstr>
      <vt:lpstr>coreLIMS</vt:lpstr>
      <vt:lpstr>PowerPoint Presentation</vt:lpstr>
      <vt:lpstr>PowerPoint Presentation</vt:lpstr>
      <vt:lpstr>coreLIMS Integrations</vt:lpstr>
      <vt:lpstr>BPaT  (Blood Production &amp; Tracking)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PS : EU SoHO Regulation 2024/1938  (applies to NI under Windsor Framework; subject to DHSC Call for Evidence, March 2026)</vt:lpstr>
      <vt:lpstr>PowerPoint Presentation</vt:lpstr>
    </vt:vector>
  </TitlesOfParts>
  <Company>Northern Ireland Blood Transfusion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Shields Eamonn</dc:creator>
  <cp:lastModifiedBy>Jackson, Karin</cp:lastModifiedBy>
  <cp:revision>9</cp:revision>
  <dcterms:created xsi:type="dcterms:W3CDTF">2015-03-30T15:31:36Z</dcterms:created>
  <dcterms:modified xsi:type="dcterms:W3CDTF">2026-06-02T12:10:30Z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0x0101004A264BE8D08DB54EBCB7D15418D1A717</vt:lpwstr>
  </property>
</Properties>
</file>