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B405E0-F551-8AB6-7CCE-D5B459784B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8BE3DF-DE65-8D97-34BC-8AE1CCBF40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AEC2B5-815E-9885-266F-5F5B6E858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A4697-914A-4D7F-8E5C-05B6A29317AF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5C1499-6BBD-FD53-D7A3-7ADC90921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DBB988-955D-3D22-31EE-CC754CCE3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C1EEC-2349-4C94-905D-26D1921A71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7317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5CD8A-5613-D0E0-763E-CFE60429C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71B96D-406B-8E9D-DEC6-49717259C9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082FC2-83AA-B59C-1B79-0E393B549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A4697-914A-4D7F-8E5C-05B6A29317AF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C5B2C8-991D-58B6-D35F-3EF870A75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4ED8B5-7B8F-0EA0-1A44-00DD1500C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C1EEC-2349-4C94-905D-26D1921A71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7506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789F92-5B1D-294B-4E49-9110E33695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493FDA-8A65-C2A3-5A24-4BB435F355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FA386C-3EBE-8925-AF3B-1DD901A4F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A4697-914A-4D7F-8E5C-05B6A29317AF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D58BF-5CCB-70C9-4C94-768F3E48D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60235A-96ED-EA14-8576-5E4A9DBB2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C1EEC-2349-4C94-905D-26D1921A71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2541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EF012-B152-4A53-82AB-5BB193225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F89097-19E0-AE61-7DC5-390C58224C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BAF34C-730C-158C-E270-923C0EFB1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A4697-914A-4D7F-8E5C-05B6A29317AF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47CC49-6ADF-9209-8B4D-C30E0158A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BF51E1-4886-BD4A-2773-FD5E848D8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C1EEC-2349-4C94-905D-26D1921A71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1893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C3E22-5EC3-7562-8BE0-90D9C42F2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322842-3402-BC6A-C733-5BE57C5D1A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9043ED-AFCC-127A-7C36-E5D8758BE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A4697-914A-4D7F-8E5C-05B6A29317AF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613E68-EFBB-0D95-260E-9CF1A18E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A0BB67-A0F8-39B6-B644-527209313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C1EEC-2349-4C94-905D-26D1921A71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3385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15C1D-1A68-D0D3-4751-9FC5829F0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CA0706-D099-54F1-1002-3596A91795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7EACEB-ADCD-8EDB-6543-F1F7CCE2E3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80509F-0734-850D-B8CF-2E1A13894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A4697-914A-4D7F-8E5C-05B6A29317AF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588473-1273-1779-D4C2-82F10FBEF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D64A4C-2D96-A4BE-6F14-22869DB06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C1EEC-2349-4C94-905D-26D1921A71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6763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FD5C7C-D47E-5511-2C87-77B841FEC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D32975-F2B3-984D-59BE-3E4FBDB34F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4041FA-05F8-6C81-8D61-06321D0788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2BD360-DCDF-892F-158C-75D5F28C15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D27D346-4C9F-336E-1595-AE7A7FBB5A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2114B0-1484-A407-2286-18C5AC8A1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A4697-914A-4D7F-8E5C-05B6A29317AF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8EF4CA5-5282-8CC4-4D28-E7E5626A0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754672-86FD-C490-0CF4-15CDA7CB0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C1EEC-2349-4C94-905D-26D1921A71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374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09C12-E43A-C076-F9F3-CFCC5D0A8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CFDE12-50CC-BE9A-93E6-5B30E691C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A4697-914A-4D7F-8E5C-05B6A29317AF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E4A6B5-4468-715A-25E6-C78F089D0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CD5ECD-C283-6617-F9E2-C53FFDA2C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C1EEC-2349-4C94-905D-26D1921A71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45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026115-FC9E-B5B4-344B-552FC8B63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A4697-914A-4D7F-8E5C-05B6A29317AF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C61259-2364-EC4D-C5F5-8C068E048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1DC1FE-A33A-9FF9-E424-2C19789F7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C1EEC-2349-4C94-905D-26D1921A71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590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D1AAC-BC3F-13F9-E8BB-C7661AEFB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0F7004-E4FD-8629-CFBE-3854AEF8FF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2D6C87-50E6-BFAF-5994-E2212C34F9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45C99E-C9B2-F68B-836E-43595347D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A4697-914A-4D7F-8E5C-05B6A29317AF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74B28E-0330-0A47-5AEA-2A0161D80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1E6050-BBC0-8278-9B78-F8039FD51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C1EEC-2349-4C94-905D-26D1921A71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7812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50D62-E73D-33D6-2ABC-1A720FD45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6F5A06-25CA-A065-3394-AD101EE2E3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8E3DEE-B238-60B2-8E1E-4AD68C8D52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7A05EC-C48A-B026-77D6-EBB29E03E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A4697-914A-4D7F-8E5C-05B6A29317AF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316934-D2E7-FEC2-93CD-766DF8760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06C42C-9AD2-1A31-C14B-46113C0BE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C1EEC-2349-4C94-905D-26D1921A71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9807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B92E8B-D8C5-521A-5401-15E92B4EA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CA0E97-0200-9F98-235B-10D605558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A998C9-CCD4-0E4C-22C9-7AB81BF20C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4CA4697-914A-4D7F-8E5C-05B6A29317AF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1F93FB-04A4-CD01-080F-3EA37634AC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995549-D335-0AFD-DBBF-3AED2A92CF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CC1EEC-2349-4C94-905D-26D1921A71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5043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935808" y="2500727"/>
            <a:ext cx="8477613" cy="498061"/>
          </a:xfrm>
          <a:custGeom>
            <a:avLst/>
            <a:gdLst/>
            <a:ahLst/>
            <a:cxnLst/>
            <a:rect l="l" t="t" r="r" b="b"/>
            <a:pathLst>
              <a:path w="2649254" h="155644">
                <a:moveTo>
                  <a:pt x="0" y="0"/>
                </a:moveTo>
                <a:lnTo>
                  <a:pt x="2649254" y="0"/>
                </a:lnTo>
                <a:lnTo>
                  <a:pt x="2649254" y="155644"/>
                </a:lnTo>
                <a:lnTo>
                  <a:pt x="0" y="15564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576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0" y="5974240"/>
            <a:ext cx="12191338" cy="913558"/>
          </a:xfrm>
          <a:custGeom>
            <a:avLst/>
            <a:gdLst/>
            <a:ahLst/>
            <a:cxnLst/>
            <a:rect l="l" t="t" r="r" b="b"/>
            <a:pathLst>
              <a:path w="3809793" h="285487">
                <a:moveTo>
                  <a:pt x="0" y="0"/>
                </a:moveTo>
                <a:lnTo>
                  <a:pt x="3809793" y="0"/>
                </a:lnTo>
                <a:lnTo>
                  <a:pt x="3809793" y="285487"/>
                </a:lnTo>
                <a:lnTo>
                  <a:pt x="0" y="28548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5000"/>
            </a:blip>
            <a:stretch>
              <a:fillRect l="-69650" t="-23468" r="-9377" b="-380415"/>
            </a:stretch>
          </a:blipFill>
          <a:ln w="9525" cap="sq">
            <a:solidFill>
              <a:srgbClr val="FFFFFF">
                <a:alpha val="94902"/>
              </a:srgbClr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576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289922" y="6154571"/>
            <a:ext cx="349702" cy="552890"/>
          </a:xfrm>
          <a:custGeom>
            <a:avLst/>
            <a:gdLst/>
            <a:ahLst/>
            <a:cxnLst/>
            <a:rect l="l" t="t" r="r" b="b"/>
            <a:pathLst>
              <a:path w="109282" h="172778">
                <a:moveTo>
                  <a:pt x="0" y="0"/>
                </a:moveTo>
                <a:lnTo>
                  <a:pt x="109282" y="0"/>
                </a:lnTo>
                <a:lnTo>
                  <a:pt x="109282" y="172778"/>
                </a:lnTo>
                <a:lnTo>
                  <a:pt x="0" y="17277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576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3126309" y="5974240"/>
            <a:ext cx="194131" cy="913558"/>
          </a:xfrm>
          <a:custGeom>
            <a:avLst/>
            <a:gdLst/>
            <a:ahLst/>
            <a:cxnLst/>
            <a:rect l="l" t="t" r="r" b="b"/>
            <a:pathLst>
              <a:path w="60666" h="285487">
                <a:moveTo>
                  <a:pt x="0" y="0"/>
                </a:moveTo>
                <a:lnTo>
                  <a:pt x="60666" y="0"/>
                </a:lnTo>
                <a:lnTo>
                  <a:pt x="60666" y="285487"/>
                </a:lnTo>
                <a:lnTo>
                  <a:pt x="0" y="28548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576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3437664" y="6257677"/>
            <a:ext cx="555453" cy="399926"/>
          </a:xfrm>
          <a:custGeom>
            <a:avLst/>
            <a:gdLst/>
            <a:ahLst/>
            <a:cxnLst/>
            <a:rect l="l" t="t" r="r" b="b"/>
            <a:pathLst>
              <a:path w="173579" h="124977">
                <a:moveTo>
                  <a:pt x="0" y="0"/>
                </a:moveTo>
                <a:lnTo>
                  <a:pt x="173579" y="0"/>
                </a:lnTo>
                <a:lnTo>
                  <a:pt x="173579" y="124977"/>
                </a:lnTo>
                <a:lnTo>
                  <a:pt x="0" y="12497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576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110338" y="6194151"/>
            <a:ext cx="2369952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06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43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utiger Bold"/>
                <a:ea typeface="Frutiger Bold"/>
                <a:cs typeface="Frutiger Bold"/>
                <a:sym typeface="Frutiger Bold"/>
              </a:rPr>
              <a:t>PATIENT BLOOD MANAGEMENT</a:t>
            </a:r>
          </a:p>
        </p:txBody>
      </p:sp>
      <p:sp>
        <p:nvSpPr>
          <p:cNvPr id="10" name="Freeform 10"/>
          <p:cNvSpPr/>
          <p:nvPr/>
        </p:nvSpPr>
        <p:spPr>
          <a:xfrm>
            <a:off x="6174616" y="5974240"/>
            <a:ext cx="194131" cy="913558"/>
          </a:xfrm>
          <a:custGeom>
            <a:avLst/>
            <a:gdLst/>
            <a:ahLst/>
            <a:cxnLst/>
            <a:rect l="l" t="t" r="r" b="b"/>
            <a:pathLst>
              <a:path w="60666" h="285487">
                <a:moveTo>
                  <a:pt x="0" y="0"/>
                </a:moveTo>
                <a:lnTo>
                  <a:pt x="60666" y="0"/>
                </a:lnTo>
                <a:lnTo>
                  <a:pt x="60666" y="285487"/>
                </a:lnTo>
                <a:lnTo>
                  <a:pt x="0" y="28548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576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6442917" y="6208407"/>
            <a:ext cx="525427" cy="505366"/>
          </a:xfrm>
          <a:custGeom>
            <a:avLst/>
            <a:gdLst/>
            <a:ahLst/>
            <a:cxnLst/>
            <a:rect l="l" t="t" r="r" b="b"/>
            <a:pathLst>
              <a:path w="164196" h="157927">
                <a:moveTo>
                  <a:pt x="0" y="0"/>
                </a:moveTo>
                <a:lnTo>
                  <a:pt x="164196" y="0"/>
                </a:lnTo>
                <a:lnTo>
                  <a:pt x="164196" y="157926"/>
                </a:lnTo>
                <a:lnTo>
                  <a:pt x="0" y="1579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576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7042514" y="6186786"/>
            <a:ext cx="2369952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06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43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utiger Bold"/>
                <a:ea typeface="Frutiger Bold"/>
                <a:cs typeface="Frutiger Bold"/>
                <a:sym typeface="Frutiger Bold"/>
              </a:rPr>
              <a:t>QUALITY IMPROVEMENT</a:t>
            </a:r>
          </a:p>
        </p:txBody>
      </p:sp>
      <p:sp>
        <p:nvSpPr>
          <p:cNvPr id="13" name="Freeform 13"/>
          <p:cNvSpPr/>
          <p:nvPr/>
        </p:nvSpPr>
        <p:spPr>
          <a:xfrm>
            <a:off x="8978584" y="5974240"/>
            <a:ext cx="194131" cy="913558"/>
          </a:xfrm>
          <a:custGeom>
            <a:avLst/>
            <a:gdLst/>
            <a:ahLst/>
            <a:cxnLst/>
            <a:rect l="l" t="t" r="r" b="b"/>
            <a:pathLst>
              <a:path w="60666" h="285487">
                <a:moveTo>
                  <a:pt x="0" y="0"/>
                </a:moveTo>
                <a:lnTo>
                  <a:pt x="60666" y="0"/>
                </a:lnTo>
                <a:lnTo>
                  <a:pt x="60666" y="285487"/>
                </a:lnTo>
                <a:lnTo>
                  <a:pt x="0" y="28548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576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9353856" y="6162231"/>
            <a:ext cx="392246" cy="558902"/>
          </a:xfrm>
          <a:custGeom>
            <a:avLst/>
            <a:gdLst/>
            <a:ahLst/>
            <a:cxnLst/>
            <a:rect l="l" t="t" r="r" b="b"/>
            <a:pathLst>
              <a:path w="122577" h="174657">
                <a:moveTo>
                  <a:pt x="0" y="0"/>
                </a:moveTo>
                <a:lnTo>
                  <a:pt x="122577" y="0"/>
                </a:lnTo>
                <a:lnTo>
                  <a:pt x="122577" y="174656"/>
                </a:lnTo>
                <a:lnTo>
                  <a:pt x="0" y="1746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576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Freeform 16"/>
          <p:cNvSpPr/>
          <p:nvPr/>
        </p:nvSpPr>
        <p:spPr>
          <a:xfrm>
            <a:off x="127087" y="-66701"/>
            <a:ext cx="2514934" cy="1163158"/>
          </a:xfrm>
          <a:custGeom>
            <a:avLst/>
            <a:gdLst/>
            <a:ahLst/>
            <a:cxnLst/>
            <a:rect l="l" t="t" r="r" b="b"/>
            <a:pathLst>
              <a:path w="785917" h="363487">
                <a:moveTo>
                  <a:pt x="0" y="0"/>
                </a:moveTo>
                <a:lnTo>
                  <a:pt x="785917" y="0"/>
                </a:lnTo>
                <a:lnTo>
                  <a:pt x="785917" y="363487"/>
                </a:lnTo>
                <a:lnTo>
                  <a:pt x="0" y="36348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576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27087" y="785963"/>
            <a:ext cx="11973953" cy="17512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951333"/>
                </a:solidFill>
                <a:latin typeface="Calibri"/>
                <a:sym typeface="Frutiger Bold"/>
              </a:rPr>
              <a:t>BHNOG Hybrid Conference 2026: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951333"/>
                </a:solidFill>
                <a:latin typeface="Calibri"/>
                <a:sym typeface="Frutiger Bold"/>
              </a:rPr>
              <a:t>“Infected Blood Inquiry - Translating Policy into Practice”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56845" y="6317648"/>
            <a:ext cx="2369952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06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4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utiger Bold"/>
                <a:ea typeface="Frutiger Bold"/>
                <a:cs typeface="Frutiger Bold"/>
                <a:sym typeface="Frutiger Bold"/>
              </a:rPr>
              <a:t>NATIONAL UPDATES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998582" y="6197596"/>
            <a:ext cx="1867517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06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43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utiger Bold"/>
                <a:ea typeface="Frutiger Bold"/>
                <a:cs typeface="Frutiger Bold"/>
                <a:sym typeface="Frutiger Bold"/>
              </a:rPr>
              <a:t>EXPERT SPEAKERS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004A976-0CA7-1F5C-506F-E691A9CF4C5B}"/>
              </a:ext>
            </a:extLst>
          </p:cNvPr>
          <p:cNvGrpSpPr/>
          <p:nvPr/>
        </p:nvGrpSpPr>
        <p:grpSpPr>
          <a:xfrm>
            <a:off x="3485457" y="4647444"/>
            <a:ext cx="5213462" cy="790052"/>
            <a:chOff x="339132" y="3952848"/>
            <a:chExt cx="5213462" cy="790052"/>
          </a:xfrm>
        </p:grpSpPr>
        <p:sp>
          <p:nvSpPr>
            <p:cNvPr id="15" name="Freeform 15"/>
            <p:cNvSpPr/>
            <p:nvPr/>
          </p:nvSpPr>
          <p:spPr>
            <a:xfrm>
              <a:off x="342610" y="3952848"/>
              <a:ext cx="5209984" cy="790052"/>
            </a:xfrm>
            <a:custGeom>
              <a:avLst/>
              <a:gdLst/>
              <a:ahLst/>
              <a:cxnLst/>
              <a:rect l="l" t="t" r="r" b="b"/>
              <a:pathLst>
                <a:path w="1628120" h="456896">
                  <a:moveTo>
                    <a:pt x="0" y="0"/>
                  </a:moveTo>
                  <a:lnTo>
                    <a:pt x="1628121" y="0"/>
                  </a:lnTo>
                  <a:lnTo>
                    <a:pt x="1628121" y="456896"/>
                  </a:lnTo>
                  <a:lnTo>
                    <a:pt x="0" y="4568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18999"/>
              </a:blip>
              <a:stretch>
                <a:fillRect l="-103861" t="-2184" r="-103879" b="-129100"/>
              </a:stretch>
            </a:blipFill>
            <a:ln w="9525" cap="sq">
              <a:solidFill>
                <a:srgbClr val="FFFFFF">
                  <a:alpha val="18824"/>
                </a:srgbClr>
              </a:solidFill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576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339132" y="4040097"/>
              <a:ext cx="5209984" cy="61555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11676A">
                      <a:alpha val="76863"/>
                    </a:srgbClr>
                  </a:solidFill>
                  <a:effectLst/>
                  <a:uLnTx/>
                  <a:uFillTx/>
                  <a:latin typeface="Frutiger"/>
                  <a:ea typeface="Frutiger"/>
                  <a:cs typeface="Frutiger"/>
                  <a:sym typeface="Frutiger"/>
                </a:rPr>
                <a:t>Dr. James Calvert</a:t>
              </a:r>
            </a:p>
            <a:p>
              <a:pPr marL="0" marR="0" lvl="0" indent="0" algn="ctr" defTabSz="914400" rtl="0" eaLnBrk="1" fontAlgn="auto" latinLnBrk="0" hangingPunct="1"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11676A">
                      <a:alpha val="76863"/>
                    </a:srgbClr>
                  </a:solidFill>
                  <a:effectLst/>
                  <a:uLnTx/>
                  <a:uFillTx/>
                  <a:latin typeface="Frutiger"/>
                  <a:ea typeface="Frutiger"/>
                  <a:cs typeface="Frutiger"/>
                  <a:sym typeface="Frutiger"/>
                </a:rPr>
                <a:t>Deputy Chief Medical Officer, Welsh Government</a:t>
              </a:r>
            </a:p>
          </p:txBody>
        </p:sp>
      </p:grpSp>
      <p:sp>
        <p:nvSpPr>
          <p:cNvPr id="23" name="Freeform 23"/>
          <p:cNvSpPr/>
          <p:nvPr/>
        </p:nvSpPr>
        <p:spPr>
          <a:xfrm>
            <a:off x="9549979" y="12200"/>
            <a:ext cx="2514934" cy="1163158"/>
          </a:xfrm>
          <a:custGeom>
            <a:avLst/>
            <a:gdLst/>
            <a:ahLst/>
            <a:cxnLst/>
            <a:rect l="l" t="t" r="r" b="b"/>
            <a:pathLst>
              <a:path w="785917" h="363487">
                <a:moveTo>
                  <a:pt x="0" y="0"/>
                </a:moveTo>
                <a:lnTo>
                  <a:pt x="785918" y="0"/>
                </a:lnTo>
                <a:lnTo>
                  <a:pt x="785918" y="363487"/>
                </a:lnTo>
                <a:lnTo>
                  <a:pt x="0" y="36348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576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FC6847D-56E4-C1F8-D3DF-0E585EF35C77}"/>
              </a:ext>
            </a:extLst>
          </p:cNvPr>
          <p:cNvSpPr txBox="1"/>
          <p:nvPr/>
        </p:nvSpPr>
        <p:spPr>
          <a:xfrm>
            <a:off x="3414088" y="3277023"/>
            <a:ext cx="5521054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464"/>
              </a:lnSpc>
            </a:pPr>
            <a:r>
              <a:rPr lang="en-GB" sz="3987" b="1" dirty="0">
                <a:solidFill>
                  <a:srgbClr val="11676A"/>
                </a:solidFill>
                <a:latin typeface="Frutiger Bold"/>
              </a:rPr>
              <a:t>Welcome &amp; Introduction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 advClick="0" advTm="60000"/>
    </mc:Choice>
    <mc:Fallback xmlns="">
      <p:transition spd="slow" advClick="0" advTm="60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38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Calibri</vt:lpstr>
      <vt:lpstr>Frutiger</vt:lpstr>
      <vt:lpstr>Frutiger Bold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Miriam Amaral (Welsh Blood Service, Blood Health Advisor)</dc:creator>
  <cp:lastModifiedBy>Miriam Amaral (Welsh Blood Service, Blood Health Advisor)</cp:lastModifiedBy>
  <cp:revision>2</cp:revision>
  <dcterms:created xsi:type="dcterms:W3CDTF">2026-06-18T12:44:32Z</dcterms:created>
  <dcterms:modified xsi:type="dcterms:W3CDTF">2026-06-18T12:55:54Z</dcterms:modified>
</cp:coreProperties>
</file>