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9" r:id="rId2"/>
    <p:sldId id="257" r:id="rId3"/>
    <p:sldId id="2147471956" r:id="rId4"/>
    <p:sldId id="2147471966" r:id="rId5"/>
    <p:sldId id="258" r:id="rId6"/>
    <p:sldId id="261" r:id="rId7"/>
    <p:sldId id="2147471967" r:id="rId8"/>
    <p:sldId id="2147471903" r:id="rId9"/>
    <p:sldId id="2147471900" r:id="rId10"/>
    <p:sldId id="2147471968" r:id="rId11"/>
    <p:sldId id="2147471953" r:id="rId12"/>
    <p:sldId id="2147471954" r:id="rId13"/>
    <p:sldId id="16881" r:id="rId14"/>
    <p:sldId id="323" r:id="rId15"/>
    <p:sldId id="2147471957" r:id="rId16"/>
    <p:sldId id="2147471969" r:id="rId17"/>
    <p:sldId id="3501" r:id="rId18"/>
    <p:sldId id="2147471963" r:id="rId19"/>
    <p:sldId id="2147471970" r:id="rId20"/>
    <p:sldId id="2147471959" r:id="rId21"/>
    <p:sldId id="2147471964" r:id="rId22"/>
    <p:sldId id="2147471958" r:id="rId23"/>
    <p:sldId id="2147471965"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280EE7-AE29-4F90-ADB4-329AE928CB06}" v="156" dt="2026-06-22T09:09:34.2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80659" autoAdjust="0"/>
  </p:normalViewPr>
  <p:slideViewPr>
    <p:cSldViewPr snapToGrid="0">
      <p:cViewPr varScale="1">
        <p:scale>
          <a:sx n="89" d="100"/>
          <a:sy n="89" d="100"/>
        </p:scale>
        <p:origin x="14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C01B8E-93A2-4CD8-920B-ACE5EE194D9E}" type="datetimeFigureOut">
              <a:rPr lang="en-GB" smtClean="0"/>
              <a:t>20/06/2026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73ECBF-85CC-4B01-89FE-09ED90B5AFEC}" type="slidenum">
              <a:rPr lang="en-GB" smtClean="0"/>
              <a:t>‹#›</a:t>
            </a:fld>
            <a:endParaRPr lang="en-GB"/>
          </a:p>
        </p:txBody>
      </p:sp>
    </p:spTree>
    <p:extLst>
      <p:ext uri="{BB962C8B-B14F-4D97-AF65-F5344CB8AC3E}">
        <p14:creationId xmlns:p14="http://schemas.microsoft.com/office/powerpoint/2010/main" val="4174350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First used WW quickly became the preferred fluid for resuscitating patients in HS Field blood banks – fresh WB collected and transfused straight away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During Vietnam war era WB replaced with crystalloids and colloids for haemorrhagic shock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Overuse of crystalloids and colloids resulted in dilutional coagulopathy and severe interstitial oedema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RCC</a:t>
            </a:r>
            <a:r>
              <a:rPr lang="en-GB" dirty="0"/>
              <a:t> (lacking plasma and plts) replaced WB but initially physicians did not realise that they were not as efficacious as WB in treating patients with HS (shock + coagulopathy)  - led to an era of acute respiratory </a:t>
            </a:r>
            <a:r>
              <a:rPr lang="en-GB" dirty="0" err="1"/>
              <a:t>disctress</a:t>
            </a:r>
            <a:r>
              <a:rPr lang="en-GB" dirty="0"/>
              <a:t> syndrome, multi organ failure and </a:t>
            </a:r>
            <a:r>
              <a:rPr lang="en-GB" dirty="0" err="1"/>
              <a:t>abasarca</a:t>
            </a:r>
            <a:r>
              <a:rPr lang="en-GB" dirty="0"/>
              <a:t> in ICUS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Transition from WB to components </a:t>
            </a:r>
            <a:r>
              <a:rPr lang="en-GB" dirty="0" err="1"/>
              <a:t>influcenced</a:t>
            </a:r>
            <a:r>
              <a:rPr lang="en-GB" dirty="0"/>
              <a:t> by </a:t>
            </a:r>
            <a:r>
              <a:rPr lang="en-GB" dirty="0" err="1"/>
              <a:t>tehe</a:t>
            </a:r>
            <a:r>
              <a:rPr lang="en-GB" dirty="0"/>
              <a:t> </a:t>
            </a:r>
            <a:r>
              <a:rPr lang="en-GB" dirty="0" err="1"/>
              <a:t>conomics</a:t>
            </a:r>
            <a:r>
              <a:rPr lang="en-GB" dirty="0"/>
              <a:t> of blood banking and ability to provide specific blood </a:t>
            </a:r>
            <a:r>
              <a:rPr lang="en-GB" dirty="0" err="1"/>
              <a:t>compoonents</a:t>
            </a:r>
            <a:r>
              <a:rPr lang="en-GB" dirty="0"/>
              <a:t> needed for isolated defects </a:t>
            </a:r>
            <a:r>
              <a:rPr lang="en-GB" dirty="0" err="1"/>
              <a:t>EBC</a:t>
            </a:r>
            <a:r>
              <a:rPr lang="en-GB" dirty="0"/>
              <a:t> anaemia, plts thrombocytopenia, plasma for coagulopathy Also </a:t>
            </a:r>
            <a:r>
              <a:rPr lang="en-GB" dirty="0" err="1"/>
              <a:t>req</a:t>
            </a:r>
            <a:r>
              <a:rPr lang="en-GB" dirty="0"/>
              <a:t> for </a:t>
            </a:r>
            <a:r>
              <a:rPr lang="en-GB" dirty="0" err="1"/>
              <a:t>PfM</a:t>
            </a:r>
            <a:r>
              <a:rPr lang="en-GB" dirty="0"/>
              <a:t> plus </a:t>
            </a:r>
            <a:r>
              <a:rPr lang="en-GB" dirty="0" err="1"/>
              <a:t>maj</a:t>
            </a:r>
            <a:r>
              <a:rPr lang="en-GB" dirty="0"/>
              <a:t> going to haem </a:t>
            </a:r>
            <a:r>
              <a:rPr lang="en-GB" dirty="0" err="1"/>
              <a:t>onc</a:t>
            </a:r>
            <a:r>
              <a:rPr lang="en-GB" dirty="0"/>
              <a:t> patients who needed only </a:t>
            </a:r>
            <a:r>
              <a:rPr lang="en-GB" dirty="0" err="1"/>
              <a:t>RCC</a:t>
            </a:r>
            <a:r>
              <a:rPr lang="en-GB" dirty="0"/>
              <a:t> or plts to treat cytopenias</a:t>
            </a:r>
          </a:p>
          <a:p>
            <a:endParaRPr lang="en-GB" sz="1200" b="0" i="0" kern="1200" dirty="0">
              <a:solidFill>
                <a:schemeClr val="tx1"/>
              </a:solidFill>
              <a:effectLst/>
              <a:latin typeface="+mn-lt"/>
              <a:ea typeface="+mn-ea"/>
              <a:cs typeface="+mn-cs"/>
            </a:endParaRPr>
          </a:p>
          <a:p>
            <a:r>
              <a:rPr lang="en-GB" sz="1200" b="0" i="0" kern="1200" dirty="0" err="1">
                <a:solidFill>
                  <a:schemeClr val="tx1"/>
                </a:solidFill>
                <a:effectLst/>
                <a:latin typeface="+mn-lt"/>
                <a:ea typeface="+mn-ea"/>
                <a:cs typeface="+mn-cs"/>
              </a:rPr>
              <a:t>Hemostatic</a:t>
            </a:r>
            <a:r>
              <a:rPr lang="en-GB" sz="1200" b="0" i="0" kern="1200" dirty="0">
                <a:solidFill>
                  <a:schemeClr val="tx1"/>
                </a:solidFill>
                <a:effectLst/>
                <a:latin typeface="+mn-lt"/>
                <a:ea typeface="+mn-ea"/>
                <a:cs typeface="+mn-cs"/>
              </a:rPr>
              <a:t> resuscitation is the central tenet of </a:t>
            </a:r>
            <a:r>
              <a:rPr lang="en-GB" sz="1200" b="0" i="0" kern="1200" dirty="0" err="1">
                <a:solidFill>
                  <a:schemeClr val="tx1"/>
                </a:solidFill>
                <a:effectLst/>
                <a:latin typeface="+mn-lt"/>
                <a:ea typeface="+mn-ea"/>
                <a:cs typeface="+mn-cs"/>
              </a:rPr>
              <a:t>DCR</a:t>
            </a:r>
            <a:r>
              <a:rPr lang="en-GB" sz="1200" b="0" i="0" kern="1200" dirty="0">
                <a:solidFill>
                  <a:schemeClr val="tx1"/>
                </a:solidFill>
                <a:effectLst/>
                <a:latin typeface="+mn-lt"/>
                <a:ea typeface="+mn-ea"/>
                <a:cs typeface="+mn-cs"/>
              </a:rPr>
              <a:t>. This concept recognizes that a blood-based transfusion strategy is optimal for severe bleeding and that crystalloid-based or colloid-based resuscitation cause </a:t>
            </a:r>
            <a:r>
              <a:rPr lang="en-GB" sz="1200" b="0" i="0" kern="1200" dirty="0" err="1">
                <a:solidFill>
                  <a:schemeClr val="tx1"/>
                </a:solidFill>
                <a:effectLst/>
                <a:latin typeface="+mn-lt"/>
                <a:ea typeface="+mn-ea"/>
                <a:cs typeface="+mn-cs"/>
              </a:rPr>
              <a:t>hemodilution</a:t>
            </a:r>
            <a:r>
              <a:rPr lang="en-GB" sz="1200" b="0" i="0" kern="1200" dirty="0">
                <a:solidFill>
                  <a:schemeClr val="tx1"/>
                </a:solidFill>
                <a:effectLst/>
                <a:latin typeface="+mn-lt"/>
                <a:ea typeface="+mn-ea"/>
                <a:cs typeface="+mn-cs"/>
              </a:rPr>
              <a:t>, acidosis, and a steady decline in oxygen delivery, which aggravate underlying coagulation and metabolic disorders that evolve following injury and blood loss </a:t>
            </a:r>
            <a:r>
              <a:rPr lang="en-GB" sz="1200" b="0" i="0" u="none" strike="noStrike" kern="1200" baseline="30000" dirty="0">
                <a:solidFill>
                  <a:schemeClr val="tx1"/>
                </a:solidFill>
                <a:effectLst/>
                <a:latin typeface="+mn-lt"/>
                <a:ea typeface="+mn-ea"/>
                <a:cs typeface="+mn-cs"/>
              </a:rPr>
              <a:t>[2]</a:t>
            </a:r>
            <a:r>
              <a:rPr lang="en-GB" sz="1200" b="0" i="0" kern="1200" dirty="0">
                <a:solidFill>
                  <a:schemeClr val="tx1"/>
                </a:solidFill>
                <a:effectLst/>
                <a:latin typeface="+mn-lt"/>
                <a:ea typeface="+mn-ea"/>
                <a:cs typeface="+mn-cs"/>
              </a:rPr>
              <a:t>. Although a natural and obvious </a:t>
            </a:r>
            <a:r>
              <a:rPr lang="en-GB" sz="1200" b="0" i="0" kern="1200" dirty="0" err="1">
                <a:solidFill>
                  <a:schemeClr val="tx1"/>
                </a:solidFill>
                <a:effectLst/>
                <a:latin typeface="+mn-lt"/>
                <a:ea typeface="+mn-ea"/>
                <a:cs typeface="+mn-cs"/>
              </a:rPr>
              <a:t>hemostatic</a:t>
            </a:r>
            <a:r>
              <a:rPr lang="en-GB" sz="1200" b="0" i="0" kern="1200" dirty="0">
                <a:solidFill>
                  <a:schemeClr val="tx1"/>
                </a:solidFill>
                <a:effectLst/>
                <a:latin typeface="+mn-lt"/>
                <a:ea typeface="+mn-ea"/>
                <a:cs typeface="+mn-cs"/>
              </a:rPr>
              <a:t> resuscitation product would be whole blood, it is not commonly available in the developed world, so many substitute components are transfused at high ratios of plasma and platelets to red blood cells (RBCs) that range between 1 : 1 : 2 and 1 : 1 : 1 units, respectively</a:t>
            </a:r>
            <a:endParaRPr lang="en-GB" dirty="0"/>
          </a:p>
        </p:txBody>
      </p:sp>
      <p:sp>
        <p:nvSpPr>
          <p:cNvPr id="4" name="Slide Number Placeholder 3"/>
          <p:cNvSpPr>
            <a:spLocks noGrp="1"/>
          </p:cNvSpPr>
          <p:nvPr>
            <p:ph type="sldNum" sz="quarter" idx="5"/>
          </p:nvPr>
        </p:nvSpPr>
        <p:spPr/>
        <p:txBody>
          <a:bodyPr/>
          <a:lstStyle/>
          <a:p>
            <a:fld id="{9773ECBF-85CC-4B01-89FE-09ED90B5AFEC}" type="slidenum">
              <a:rPr lang="en-GB" smtClean="0"/>
              <a:t>5</a:t>
            </a:fld>
            <a:endParaRPr lang="en-GB"/>
          </a:p>
        </p:txBody>
      </p:sp>
    </p:spTree>
    <p:extLst>
      <p:ext uri="{BB962C8B-B14F-4D97-AF65-F5344CB8AC3E}">
        <p14:creationId xmlns:p14="http://schemas.microsoft.com/office/powerpoint/2010/main" val="32943300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potential solution to reduce oxidative stress on stored red cells is hypoxic storage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Higher levels of ATP and 2,3 DPG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Improved morphology and deformability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vitro studies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Animal studies – improved </a:t>
            </a:r>
            <a:r>
              <a:rPr lang="en-GB" dirty="0" err="1"/>
              <a:t>resustation</a:t>
            </a:r>
            <a:r>
              <a:rPr lang="en-GB" dirty="0"/>
              <a:t> efficiency rats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Studies in haemoglobinopathies and chronic transfusion diseases MDS</a:t>
            </a:r>
          </a:p>
          <a:p>
            <a:endParaRPr lang="en-GB" dirty="0"/>
          </a:p>
        </p:txBody>
      </p:sp>
      <p:sp>
        <p:nvSpPr>
          <p:cNvPr id="4" name="Slide Number Placeholder 3"/>
          <p:cNvSpPr>
            <a:spLocks noGrp="1"/>
          </p:cNvSpPr>
          <p:nvPr>
            <p:ph type="sldNum" sz="quarter" idx="5"/>
          </p:nvPr>
        </p:nvSpPr>
        <p:spPr/>
        <p:txBody>
          <a:bodyPr/>
          <a:lstStyle/>
          <a:p>
            <a:fld id="{9773ECBF-85CC-4B01-89FE-09ED90B5AFEC}" type="slidenum">
              <a:rPr lang="en-GB" smtClean="0"/>
              <a:t>18</a:t>
            </a:fld>
            <a:endParaRPr lang="en-GB"/>
          </a:p>
        </p:txBody>
      </p:sp>
    </p:spTree>
    <p:extLst>
      <p:ext uri="{BB962C8B-B14F-4D97-AF65-F5344CB8AC3E}">
        <p14:creationId xmlns:p14="http://schemas.microsoft.com/office/powerpoint/2010/main" val="1197081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773ECBF-85CC-4B01-89FE-09ED90B5AFEC}" type="slidenum">
              <a:rPr lang="en-GB" smtClean="0"/>
              <a:t>21</a:t>
            </a:fld>
            <a:endParaRPr lang="en-GB"/>
          </a:p>
        </p:txBody>
      </p:sp>
    </p:spTree>
    <p:extLst>
      <p:ext uri="{BB962C8B-B14F-4D97-AF65-F5344CB8AC3E}">
        <p14:creationId xmlns:p14="http://schemas.microsoft.com/office/powerpoint/2010/main" val="1107971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err="1"/>
              <a:t>Unbilical</a:t>
            </a:r>
            <a:r>
              <a:rPr lang="en-US" dirty="0"/>
              <a:t> blood to transfuse preterm neonates </a:t>
            </a:r>
            <a:r>
              <a:rPr lang="en-US" dirty="0" err="1"/>
              <a:t>multicentre</a:t>
            </a:r>
            <a:r>
              <a:rPr lang="en-US" dirty="0"/>
              <a:t> double blind trial in </a:t>
            </a:r>
            <a:r>
              <a:rPr lang="en-US" dirty="0" err="1"/>
              <a:t>ital</a:t>
            </a:r>
            <a:r>
              <a:rPr lang="en-US" dirty="0"/>
              <a:t> 146 ELGANS control adult RBC transfusions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18202B"/>
                </a:solidFill>
                <a:latin typeface="Open Sans"/>
                <a:ea typeface="Open Sans"/>
                <a:cs typeface="Open Sans"/>
                <a:sym typeface="Open Sans"/>
              </a:rPr>
              <a:t>If effective, this strategy could reduce ROP severity, improve neurodevelopmental outcomes and be rapidly adopted even in resource‑limited settings.</a:t>
            </a:r>
          </a:p>
          <a:p>
            <a:endParaRPr lang="en-US" dirty="0"/>
          </a:p>
          <a:p>
            <a:endParaRPr lang="en-US" dirty="0"/>
          </a:p>
          <a:p>
            <a:r>
              <a:rPr lang="en-US" dirty="0"/>
              <a:t>1. Severe Eye Disease (ROP)</a:t>
            </a:r>
          </a:p>
          <a:p>
            <a:r>
              <a:rPr lang="en-US" dirty="0"/>
              <a:t>When babies actually received cord‑blood transfusions (not mixed with adult blood):</a:t>
            </a:r>
          </a:p>
          <a:p>
            <a:r>
              <a:rPr lang="en-US" dirty="0"/>
              <a:t>0% developed severe ROP</a:t>
            </a:r>
          </a:p>
          <a:p>
            <a:r>
              <a:rPr lang="en-US" dirty="0"/>
              <a:t>34% of babies who received only adult blood developed severe ROP</a:t>
            </a:r>
          </a:p>
          <a:p>
            <a:r>
              <a:rPr lang="en-US" dirty="0"/>
              <a:t> ➜ Cord‑blood seemed to eliminate severe eye disease in this group.</a:t>
            </a:r>
          </a:p>
          <a:p>
            <a:r>
              <a:rPr lang="en-US" dirty="0"/>
              <a:t>[BORN Study...702500358X | PDF]</a:t>
            </a:r>
          </a:p>
          <a:p>
            <a:r>
              <a:rPr lang="en-US" dirty="0"/>
              <a:t>In the full analysis (including babies who couldn’t get cord blood due to supply limits):</a:t>
            </a:r>
          </a:p>
          <a:p>
            <a:r>
              <a:rPr lang="en-US" dirty="0"/>
              <a:t> ➜ Rates looked similar between groups.</a:t>
            </a:r>
          </a:p>
          <a:p>
            <a:r>
              <a:rPr lang="en-US" dirty="0"/>
              <a:t>(Because 43% of “cord‑blood” babies received adult blood instead.)</a:t>
            </a:r>
          </a:p>
          <a:p>
            <a:r>
              <a:rPr lang="en-US" dirty="0"/>
              <a:t>[BORN Study...702500358X | PDF]</a:t>
            </a:r>
          </a:p>
          <a:p>
            <a:r>
              <a:rPr lang="en-US" dirty="0"/>
              <a:t>2. Need for Eye Treatment</a:t>
            </a:r>
          </a:p>
          <a:p>
            <a:r>
              <a:rPr lang="en-US" dirty="0"/>
              <a:t>0% of babies who received only cord‑blood needed treatment (laser or injections).</a:t>
            </a:r>
          </a:p>
          <a:p>
            <a:r>
              <a:rPr lang="en-US" dirty="0"/>
              <a:t>26% of babies who received only adult blood needed treatment.</a:t>
            </a:r>
          </a:p>
          <a:p>
            <a:r>
              <a:rPr lang="en-US" dirty="0"/>
              <a:t> ➜ Cord‑blood greatly reduced the need for eye procedures. [BORN Study...702500358X | PDF]</a:t>
            </a:r>
          </a:p>
          <a:p>
            <a:r>
              <a:rPr lang="en-US" dirty="0"/>
              <a:t>3. Lung Disease (BPD)</a:t>
            </a:r>
          </a:p>
          <a:p>
            <a:r>
              <a:rPr lang="en-US" dirty="0"/>
              <a:t>Moderate/severe BPD:</a:t>
            </a:r>
          </a:p>
          <a:p>
            <a:r>
              <a:rPr lang="en-US" dirty="0"/>
              <a:t>29% with cord‑blood</a:t>
            </a:r>
          </a:p>
          <a:p>
            <a:r>
              <a:rPr lang="en-US" dirty="0"/>
              <a:t>63% with adult blood</a:t>
            </a:r>
          </a:p>
          <a:p>
            <a:r>
              <a:rPr lang="en-US" dirty="0"/>
              <a:t> ➜ Cord‑blood was linked to healthier lungs.</a:t>
            </a:r>
          </a:p>
          <a:p>
            <a:r>
              <a:rPr lang="en-US" dirty="0"/>
              <a:t>[BORN Study...702500358X | PDF]</a:t>
            </a:r>
          </a:p>
          <a:p>
            <a:r>
              <a:rPr lang="en-US" dirty="0"/>
              <a:t>4. Safety</a:t>
            </a:r>
          </a:p>
          <a:p>
            <a:r>
              <a:rPr lang="en-US" dirty="0"/>
              <a:t>No safety concerns were linked to cord‑blood transfusions.</a:t>
            </a:r>
          </a:p>
          <a:p>
            <a:r>
              <a:rPr lang="en-US" dirty="0"/>
              <a:t>Both blood types raised blood counts equally well. [BORN Study...702500358X | PDF]</a:t>
            </a:r>
          </a:p>
          <a:p>
            <a:r>
              <a:rPr lang="en-US" dirty="0"/>
              <a:t>⭐ Overall Message</a:t>
            </a:r>
          </a:p>
          <a:p>
            <a:r>
              <a:rPr lang="en-US" dirty="0"/>
              <a:t>When babies truly received cord‑blood transfusions, they had far better eye and lung outcomes.</a:t>
            </a:r>
          </a:p>
          <a:p>
            <a:r>
              <a:rPr lang="en-US" dirty="0"/>
              <a:t>Cord‑blood may offer important protection — but supply issues meant not all babies could receive it.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773ECBF-85CC-4B01-89FE-09ED90B5AFEC}" type="slidenum">
              <a:rPr lang="en-GB" smtClean="0"/>
              <a:t>23</a:t>
            </a:fld>
            <a:endParaRPr lang="en-GB"/>
          </a:p>
        </p:txBody>
      </p:sp>
    </p:spTree>
    <p:extLst>
      <p:ext uri="{BB962C8B-B14F-4D97-AF65-F5344CB8AC3E}">
        <p14:creationId xmlns:p14="http://schemas.microsoft.com/office/powerpoint/2010/main" val="2816199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Norway is a pioneer in adapting military </a:t>
            </a:r>
            <a:r>
              <a:rPr lang="en-GB" dirty="0" err="1"/>
              <a:t>WBB</a:t>
            </a:r>
            <a:r>
              <a:rPr lang="en-GB" dirty="0"/>
              <a:t> concepts for civilian use to overcome the challenges of extreme weather, long transport distances, and remote communities.</a:t>
            </a:r>
            <a:r>
              <a:rPr lang="en-GB" sz="1200" b="0" i="0" kern="1200" dirty="0">
                <a:solidFill>
                  <a:schemeClr val="tx1"/>
                </a:solidFill>
                <a:effectLst/>
                <a:latin typeface="+mn-lt"/>
                <a:ea typeface="+mn-ea"/>
                <a:cs typeface="+mn-cs"/>
              </a:rPr>
              <a:t> A decentralized system is needed to ensure local self-sufficiency in an emergency</a:t>
            </a:r>
            <a:endParaRPr lang="en-GB" dirty="0"/>
          </a:p>
        </p:txBody>
      </p:sp>
      <p:sp>
        <p:nvSpPr>
          <p:cNvPr id="4" name="Slide Number Placeholder 3"/>
          <p:cNvSpPr>
            <a:spLocks noGrp="1"/>
          </p:cNvSpPr>
          <p:nvPr>
            <p:ph type="sldNum" sz="quarter" idx="5"/>
          </p:nvPr>
        </p:nvSpPr>
        <p:spPr/>
        <p:txBody>
          <a:bodyPr/>
          <a:lstStyle/>
          <a:p>
            <a:fld id="{9773ECBF-85CC-4B01-89FE-09ED90B5AFEC}" type="slidenum">
              <a:rPr lang="en-GB" smtClean="0"/>
              <a:t>6</a:t>
            </a:fld>
            <a:endParaRPr lang="en-GB"/>
          </a:p>
        </p:txBody>
      </p:sp>
    </p:spTree>
    <p:extLst>
      <p:ext uri="{BB962C8B-B14F-4D97-AF65-F5344CB8AC3E}">
        <p14:creationId xmlns:p14="http://schemas.microsoft.com/office/powerpoint/2010/main" val="1946659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Dried plasma was an essential element and undoubtably saved lives on battlefield of WW2 and beyond. </a:t>
            </a:r>
          </a:p>
          <a:p>
            <a:r>
              <a:rPr lang="en-US" dirty="0"/>
              <a:t>Need to have ability to manufacture, store and move at scale </a:t>
            </a: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SDP can be stored for 2 years at 4°C, 6 months at 20-25°C, and 3 months at temperatures up to 30°C. </a:t>
            </a:r>
          </a:p>
          <a:p>
            <a:r>
              <a:rPr lang="en-US" sz="1200" kern="1200" dirty="0">
                <a:solidFill>
                  <a:schemeClr val="tx1"/>
                </a:solidFill>
                <a:effectLst/>
                <a:latin typeface="+mn-lt"/>
                <a:ea typeface="+mn-ea"/>
                <a:cs typeface="+mn-cs"/>
              </a:rPr>
              <a:t>The following storage times and temperatures are recommended for dried plasma systems in development: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Storage time: 15 to 24 months.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Storage temperature: +2°C to +24 °C. </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120859-F2D2-624B-A098-5F42F613B0C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0197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120859-F2D2-624B-A098-5F42F613B0C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1657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1969 ⁴ studies:</a:t>
            </a:r>
            <a:r>
              <a:rPr lang="en-GB" dirty="0"/>
              <a:t> RTP (7–9 days) &gt; CSP (2–3 days) survival</a:t>
            </a:r>
          </a:p>
          <a:p>
            <a:r>
              <a:rPr lang="en-GB" b="1" dirty="0"/>
              <a:t>CSP</a:t>
            </a:r>
            <a:r>
              <a:rPr lang="en-GB" dirty="0"/>
              <a:t> better at </a:t>
            </a:r>
            <a:r>
              <a:rPr lang="en-GB" b="1" dirty="0"/>
              <a:t>correcting bleeding time</a:t>
            </a:r>
            <a:endParaRPr lang="en-GB" dirty="0"/>
          </a:p>
          <a:p>
            <a:r>
              <a:rPr lang="en-GB" b="1" dirty="0"/>
              <a:t>Dual inventory</a:t>
            </a:r>
            <a:r>
              <a:rPr lang="en-GB" dirty="0"/>
              <a:t> proposed</a:t>
            </a:r>
          </a:p>
          <a:p>
            <a:r>
              <a:rPr lang="en-GB" b="1" dirty="0"/>
              <a:t>CSP abandoned by late 1970s~</a:t>
            </a:r>
            <a:endParaRPr lang="en-GB" dirty="0"/>
          </a:p>
          <a:p>
            <a:r>
              <a:rPr lang="en-GB" dirty="0"/>
              <a:t>Initially in the 60’s when PC were first manufactured they were stored cold with a 1 day shelf life and use to treat thrombocytopenia in patients with malignant disorders undergoing intensive chemo</a:t>
            </a:r>
          </a:p>
          <a:p>
            <a:r>
              <a:rPr lang="en-GB" dirty="0"/>
              <a:t>All in haem </a:t>
            </a:r>
            <a:r>
              <a:rPr lang="en-GB" dirty="0" err="1"/>
              <a:t>onc</a:t>
            </a:r>
            <a:r>
              <a:rPr lang="en-GB" dirty="0"/>
              <a:t> patients using microdosing to show effect based on this that CSP was abandoned!</a:t>
            </a:r>
          </a:p>
        </p:txBody>
      </p:sp>
      <p:sp>
        <p:nvSpPr>
          <p:cNvPr id="4" name="Slide Number Placeholder 3"/>
          <p:cNvSpPr>
            <a:spLocks noGrp="1"/>
          </p:cNvSpPr>
          <p:nvPr>
            <p:ph type="sldNum" sz="quarter" idx="5"/>
          </p:nvPr>
        </p:nvSpPr>
        <p:spPr/>
        <p:txBody>
          <a:bodyPr/>
          <a:lstStyle/>
          <a:p>
            <a:fld id="{C729A97C-8F72-422E-91C7-90E0AD92907F}" type="slidenum">
              <a:rPr lang="en-GB" smtClean="0"/>
              <a:t>11</a:t>
            </a:fld>
            <a:endParaRPr lang="en-GB"/>
          </a:p>
        </p:txBody>
      </p:sp>
    </p:spTree>
    <p:extLst>
      <p:ext uri="{BB962C8B-B14F-4D97-AF65-F5344CB8AC3E}">
        <p14:creationId xmlns:p14="http://schemas.microsoft.com/office/powerpoint/2010/main" val="2649031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GB" sz="1200" dirty="0"/>
              <a:t>Early platelet transfusion in severely injured, bleeding patients improves haemostasis and reduces mortality </a:t>
            </a:r>
          </a:p>
          <a:p>
            <a:r>
              <a:rPr lang="en-GB" sz="1200" b="0" i="0" kern="1200" dirty="0">
                <a:solidFill>
                  <a:schemeClr val="tx1"/>
                </a:solidFill>
                <a:effectLst/>
                <a:latin typeface="+mn-lt"/>
                <a:ea typeface="+mn-ea"/>
                <a:cs typeface="+mn-cs"/>
              </a:rPr>
              <a:t>Pragmatic, Randomized Optimal Platelet and Plasma Ratios 2015</a:t>
            </a:r>
            <a:endParaRPr lang="en-GB" dirty="0"/>
          </a:p>
        </p:txBody>
      </p:sp>
      <p:sp>
        <p:nvSpPr>
          <p:cNvPr id="4" name="Slide Number Placeholder 3"/>
          <p:cNvSpPr>
            <a:spLocks noGrp="1"/>
          </p:cNvSpPr>
          <p:nvPr>
            <p:ph type="sldNum" sz="quarter" idx="5"/>
          </p:nvPr>
        </p:nvSpPr>
        <p:spPr/>
        <p:txBody>
          <a:bodyPr/>
          <a:lstStyle/>
          <a:p>
            <a:fld id="{C729A97C-8F72-422E-91C7-90E0AD92907F}" type="slidenum">
              <a:rPr lang="en-GB" smtClean="0"/>
              <a:t>12</a:t>
            </a:fld>
            <a:endParaRPr lang="en-GB"/>
          </a:p>
        </p:txBody>
      </p:sp>
    </p:spTree>
    <p:extLst>
      <p:ext uri="{BB962C8B-B14F-4D97-AF65-F5344CB8AC3E}">
        <p14:creationId xmlns:p14="http://schemas.microsoft.com/office/powerpoint/2010/main" val="1431997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ctr" rtl="0" eaLnBrk="1" fontAlgn="b" latinLnBrk="0" hangingPunct="1">
              <a:spcBef>
                <a:spcPts val="0"/>
              </a:spcBef>
              <a:spcAft>
                <a:spcPts val="0"/>
              </a:spcAft>
            </a:pPr>
            <a:r>
              <a:rPr lang="en-GB" sz="1800" b="0" i="0" u="none" strike="noStrike" kern="1200" dirty="0">
                <a:solidFill>
                  <a:srgbClr val="000000"/>
                </a:solidFill>
                <a:effectLst/>
                <a:latin typeface="Calibri" panose="020F0502020204030204" pitchFamily="34" charset="0"/>
              </a:rPr>
              <a:t>Study name</a:t>
            </a:r>
            <a:endParaRPr lang="en-GB" sz="1800" b="0" i="0" u="none" strike="noStrike" dirty="0">
              <a:effectLst/>
              <a:latin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So what is the evidence for CSP?</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Building body of evidence suggesting CSP have a number of features which indicate suitability for managing bleeding patient.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Outlined below.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120859-F2D2-624B-A098-5F42F613B0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7765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EEBAE6-BBBB-0F46-8108-C72D8DE47501}" type="slidenum">
              <a:rPr lang="en-US" smtClean="0"/>
              <a:t>14</a:t>
            </a:fld>
            <a:endParaRPr lang="en-US"/>
          </a:p>
        </p:txBody>
      </p:sp>
    </p:spTree>
    <p:extLst>
      <p:ext uri="{BB962C8B-B14F-4D97-AF65-F5344CB8AC3E}">
        <p14:creationId xmlns:p14="http://schemas.microsoft.com/office/powerpoint/2010/main" val="1539026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Storage of RBC in preservative medium is associated with harmful metabolic, biochemical and molecular changes to </a:t>
            </a:r>
            <a:r>
              <a:rPr lang="en-US" dirty="0" err="1"/>
              <a:t>erthryoctes</a:t>
            </a:r>
            <a:r>
              <a:rPr lang="en-US" dirty="0"/>
              <a:t> known collectively as the storage lesion</a:t>
            </a:r>
          </a:p>
          <a:p>
            <a:r>
              <a:rPr lang="en-US" dirty="0"/>
              <a:t>Most probable sites of damage will be cytoskeletal proteins in RBC membrane leading to RBC becoming fragile and increase in osmotic fragility</a:t>
            </a:r>
          </a:p>
          <a:p>
            <a:r>
              <a:rPr lang="en-US" dirty="0"/>
              <a:t>Day 0 – normal morphology nice biconcave shape</a:t>
            </a:r>
          </a:p>
          <a:p>
            <a:r>
              <a:rPr lang="en-US" dirty="0"/>
              <a:t>Day 14 – cells start transforming into spherocytes and echinocytes, the number of these cells can be seen to increase in day 28 and day 42</a:t>
            </a:r>
          </a:p>
          <a:p>
            <a:r>
              <a:rPr lang="en-US" dirty="0" err="1"/>
              <a:t>Echinocytic</a:t>
            </a:r>
            <a:r>
              <a:rPr lang="en-US" dirty="0"/>
              <a:t> rigid cells with reduced function </a:t>
            </a:r>
            <a:r>
              <a:rPr lang="en-US" dirty="0" err="1"/>
              <a:t>microvesiculation</a:t>
            </a:r>
            <a:r>
              <a:rPr lang="en-US" dirty="0"/>
              <a:t> and hemolysis</a:t>
            </a:r>
          </a:p>
          <a:p>
            <a:r>
              <a:rPr lang="en-US" dirty="0"/>
              <a:t>Less deformable over time a characteristic necessary to adequately perfuse the microcirculation</a:t>
            </a:r>
          </a:p>
          <a:p>
            <a:r>
              <a:rPr lang="en-US" dirty="0"/>
              <a:t>In addition to metabolic impairments (production of nitric oxide scavengers, free and non-transferrin bound iron and bioactive lipids) prolonged exposure to oxygen can result in decreased quality of </a:t>
            </a:r>
            <a:r>
              <a:rPr lang="en-US" dirty="0" err="1"/>
              <a:t>RCC</a:t>
            </a:r>
            <a:r>
              <a:rPr lang="en-US" dirty="0"/>
              <a:t> characterized by increased </a:t>
            </a:r>
            <a:r>
              <a:rPr lang="en-US" dirty="0" err="1"/>
              <a:t>stree</a:t>
            </a:r>
            <a:r>
              <a:rPr lang="en-US" dirty="0"/>
              <a:t> mediators including </a:t>
            </a:r>
            <a:r>
              <a:rPr lang="en-US" dirty="0" err="1"/>
              <a:t>thromboxaneleukotrines</a:t>
            </a:r>
            <a:r>
              <a:rPr lang="en-US" dirty="0"/>
              <a:t> and methemoglobin that contribute to decreases therapeutic potential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408879-B806-4551-A14B-88867074F3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2536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D0AB0-D581-A327-A14F-0A734FC23C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9478A2-9121-00C3-8A42-146583FEF4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C7FA3AE-D618-BD44-5DE0-099C889A009E}"/>
              </a:ext>
            </a:extLst>
          </p:cNvPr>
          <p:cNvSpPr>
            <a:spLocks noGrp="1"/>
          </p:cNvSpPr>
          <p:nvPr>
            <p:ph type="dt" sz="half" idx="10"/>
          </p:nvPr>
        </p:nvSpPr>
        <p:spPr/>
        <p:txBody>
          <a:bodyPr/>
          <a:lstStyle/>
          <a:p>
            <a:fld id="{05B8E986-65A7-42D1-834E-C8970D93A0FF}" type="datetimeFigureOut">
              <a:rPr lang="en-GB" smtClean="0"/>
              <a:t>20/06/2026</a:t>
            </a:fld>
            <a:endParaRPr lang="en-GB"/>
          </a:p>
        </p:txBody>
      </p:sp>
      <p:sp>
        <p:nvSpPr>
          <p:cNvPr id="5" name="Footer Placeholder 4">
            <a:extLst>
              <a:ext uri="{FF2B5EF4-FFF2-40B4-BE49-F238E27FC236}">
                <a16:creationId xmlns:a16="http://schemas.microsoft.com/office/drawing/2014/main" id="{6925D72A-61EF-7EC9-CA74-EE3765B102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6CE2FD-9E9E-4F7E-997C-9786E2EDECB0}"/>
              </a:ext>
            </a:extLst>
          </p:cNvPr>
          <p:cNvSpPr>
            <a:spLocks noGrp="1"/>
          </p:cNvSpPr>
          <p:nvPr>
            <p:ph type="sldNum" sz="quarter" idx="12"/>
          </p:nvPr>
        </p:nvSpPr>
        <p:spPr/>
        <p:txBody>
          <a:bodyPr/>
          <a:lstStyle/>
          <a:p>
            <a:fld id="{A4864F49-E765-41FD-B71A-5A2599577E3A}" type="slidenum">
              <a:rPr lang="en-GB" smtClean="0"/>
              <a:t>‹#›</a:t>
            </a:fld>
            <a:endParaRPr lang="en-GB"/>
          </a:p>
        </p:txBody>
      </p:sp>
    </p:spTree>
    <p:extLst>
      <p:ext uri="{BB962C8B-B14F-4D97-AF65-F5344CB8AC3E}">
        <p14:creationId xmlns:p14="http://schemas.microsoft.com/office/powerpoint/2010/main" val="3587329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FBC6-C44E-5F32-F7B3-9AB9A959C77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A56399B-451B-9AA1-FF5E-648A0246A7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A3BB16-6D20-AEB4-8587-F4B2E9E6FF85}"/>
              </a:ext>
            </a:extLst>
          </p:cNvPr>
          <p:cNvSpPr>
            <a:spLocks noGrp="1"/>
          </p:cNvSpPr>
          <p:nvPr>
            <p:ph type="dt" sz="half" idx="10"/>
          </p:nvPr>
        </p:nvSpPr>
        <p:spPr/>
        <p:txBody>
          <a:bodyPr/>
          <a:lstStyle/>
          <a:p>
            <a:fld id="{05B8E986-65A7-42D1-834E-C8970D93A0FF}" type="datetimeFigureOut">
              <a:rPr lang="en-GB" smtClean="0"/>
              <a:t>20/06/2026</a:t>
            </a:fld>
            <a:endParaRPr lang="en-GB"/>
          </a:p>
        </p:txBody>
      </p:sp>
      <p:sp>
        <p:nvSpPr>
          <p:cNvPr id="5" name="Footer Placeholder 4">
            <a:extLst>
              <a:ext uri="{FF2B5EF4-FFF2-40B4-BE49-F238E27FC236}">
                <a16:creationId xmlns:a16="http://schemas.microsoft.com/office/drawing/2014/main" id="{0A2AEE77-E7F2-9F7D-1AB7-5E0D816F52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E52BF8-B6D7-3AD7-AF03-A9D3C918A82B}"/>
              </a:ext>
            </a:extLst>
          </p:cNvPr>
          <p:cNvSpPr>
            <a:spLocks noGrp="1"/>
          </p:cNvSpPr>
          <p:nvPr>
            <p:ph type="sldNum" sz="quarter" idx="12"/>
          </p:nvPr>
        </p:nvSpPr>
        <p:spPr/>
        <p:txBody>
          <a:bodyPr/>
          <a:lstStyle/>
          <a:p>
            <a:fld id="{A4864F49-E765-41FD-B71A-5A2599577E3A}" type="slidenum">
              <a:rPr lang="en-GB" smtClean="0"/>
              <a:t>‹#›</a:t>
            </a:fld>
            <a:endParaRPr lang="en-GB"/>
          </a:p>
        </p:txBody>
      </p:sp>
    </p:spTree>
    <p:extLst>
      <p:ext uri="{BB962C8B-B14F-4D97-AF65-F5344CB8AC3E}">
        <p14:creationId xmlns:p14="http://schemas.microsoft.com/office/powerpoint/2010/main" val="3028457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74327D-07D6-FBD2-682E-5A58BB2CA2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6D6D5A5-E95E-4D80-53AC-7FF6BAA876B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C4BFBC-3258-0D3B-DB9A-BD88C399FE4B}"/>
              </a:ext>
            </a:extLst>
          </p:cNvPr>
          <p:cNvSpPr>
            <a:spLocks noGrp="1"/>
          </p:cNvSpPr>
          <p:nvPr>
            <p:ph type="dt" sz="half" idx="10"/>
          </p:nvPr>
        </p:nvSpPr>
        <p:spPr/>
        <p:txBody>
          <a:bodyPr/>
          <a:lstStyle/>
          <a:p>
            <a:fld id="{05B8E986-65A7-42D1-834E-C8970D93A0FF}" type="datetimeFigureOut">
              <a:rPr lang="en-GB" smtClean="0"/>
              <a:t>20/06/2026</a:t>
            </a:fld>
            <a:endParaRPr lang="en-GB"/>
          </a:p>
        </p:txBody>
      </p:sp>
      <p:sp>
        <p:nvSpPr>
          <p:cNvPr id="5" name="Footer Placeholder 4">
            <a:extLst>
              <a:ext uri="{FF2B5EF4-FFF2-40B4-BE49-F238E27FC236}">
                <a16:creationId xmlns:a16="http://schemas.microsoft.com/office/drawing/2014/main" id="{BC2CAF5B-1976-AA55-3ABE-C00BDB0476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376632-25C5-0236-CAF5-311A208973FF}"/>
              </a:ext>
            </a:extLst>
          </p:cNvPr>
          <p:cNvSpPr>
            <a:spLocks noGrp="1"/>
          </p:cNvSpPr>
          <p:nvPr>
            <p:ph type="sldNum" sz="quarter" idx="12"/>
          </p:nvPr>
        </p:nvSpPr>
        <p:spPr/>
        <p:txBody>
          <a:bodyPr/>
          <a:lstStyle/>
          <a:p>
            <a:fld id="{A4864F49-E765-41FD-B71A-5A2599577E3A}" type="slidenum">
              <a:rPr lang="en-GB" smtClean="0"/>
              <a:t>‹#›</a:t>
            </a:fld>
            <a:endParaRPr lang="en-GB"/>
          </a:p>
        </p:txBody>
      </p:sp>
    </p:spTree>
    <p:extLst>
      <p:ext uri="{BB962C8B-B14F-4D97-AF65-F5344CB8AC3E}">
        <p14:creationId xmlns:p14="http://schemas.microsoft.com/office/powerpoint/2010/main" val="1246927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89270-FFCD-F393-20F4-9C751D087D1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13A09A7-6021-69CD-655C-A8905E5210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80CC19-13D0-A4D9-BC3D-E853581AD7D2}"/>
              </a:ext>
            </a:extLst>
          </p:cNvPr>
          <p:cNvSpPr>
            <a:spLocks noGrp="1"/>
          </p:cNvSpPr>
          <p:nvPr>
            <p:ph type="dt" sz="half" idx="10"/>
          </p:nvPr>
        </p:nvSpPr>
        <p:spPr/>
        <p:txBody>
          <a:bodyPr/>
          <a:lstStyle/>
          <a:p>
            <a:fld id="{05B8E986-65A7-42D1-834E-C8970D93A0FF}" type="datetimeFigureOut">
              <a:rPr lang="en-GB" smtClean="0"/>
              <a:t>20/06/2026</a:t>
            </a:fld>
            <a:endParaRPr lang="en-GB"/>
          </a:p>
        </p:txBody>
      </p:sp>
      <p:sp>
        <p:nvSpPr>
          <p:cNvPr id="5" name="Footer Placeholder 4">
            <a:extLst>
              <a:ext uri="{FF2B5EF4-FFF2-40B4-BE49-F238E27FC236}">
                <a16:creationId xmlns:a16="http://schemas.microsoft.com/office/drawing/2014/main" id="{BE17190A-89DC-0CDD-E5C1-4F1D86155B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2E9489-43F1-89EA-2881-574FD8EE3BCA}"/>
              </a:ext>
            </a:extLst>
          </p:cNvPr>
          <p:cNvSpPr>
            <a:spLocks noGrp="1"/>
          </p:cNvSpPr>
          <p:nvPr>
            <p:ph type="sldNum" sz="quarter" idx="12"/>
          </p:nvPr>
        </p:nvSpPr>
        <p:spPr/>
        <p:txBody>
          <a:bodyPr/>
          <a:lstStyle/>
          <a:p>
            <a:fld id="{A4864F49-E765-41FD-B71A-5A2599577E3A}" type="slidenum">
              <a:rPr lang="en-GB" smtClean="0"/>
              <a:t>‹#›</a:t>
            </a:fld>
            <a:endParaRPr lang="en-GB"/>
          </a:p>
        </p:txBody>
      </p:sp>
    </p:spTree>
    <p:extLst>
      <p:ext uri="{BB962C8B-B14F-4D97-AF65-F5344CB8AC3E}">
        <p14:creationId xmlns:p14="http://schemas.microsoft.com/office/powerpoint/2010/main" val="1768286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85A05-6A37-CD94-96D8-8A926F2A63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9597E47-A3A1-0620-F1A1-B6FDB509D23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7D6941-6CE3-FC87-70F8-76AE62BBE72A}"/>
              </a:ext>
            </a:extLst>
          </p:cNvPr>
          <p:cNvSpPr>
            <a:spLocks noGrp="1"/>
          </p:cNvSpPr>
          <p:nvPr>
            <p:ph type="dt" sz="half" idx="10"/>
          </p:nvPr>
        </p:nvSpPr>
        <p:spPr/>
        <p:txBody>
          <a:bodyPr/>
          <a:lstStyle/>
          <a:p>
            <a:fld id="{05B8E986-65A7-42D1-834E-C8970D93A0FF}" type="datetimeFigureOut">
              <a:rPr lang="en-GB" smtClean="0"/>
              <a:t>20/06/2026</a:t>
            </a:fld>
            <a:endParaRPr lang="en-GB"/>
          </a:p>
        </p:txBody>
      </p:sp>
      <p:sp>
        <p:nvSpPr>
          <p:cNvPr id="5" name="Footer Placeholder 4">
            <a:extLst>
              <a:ext uri="{FF2B5EF4-FFF2-40B4-BE49-F238E27FC236}">
                <a16:creationId xmlns:a16="http://schemas.microsoft.com/office/drawing/2014/main" id="{1B264E73-B947-7F39-2FDD-CA5678C648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4E4A4A9-EC7A-8BC1-A6B5-96A03974312B}"/>
              </a:ext>
            </a:extLst>
          </p:cNvPr>
          <p:cNvSpPr>
            <a:spLocks noGrp="1"/>
          </p:cNvSpPr>
          <p:nvPr>
            <p:ph type="sldNum" sz="quarter" idx="12"/>
          </p:nvPr>
        </p:nvSpPr>
        <p:spPr/>
        <p:txBody>
          <a:bodyPr/>
          <a:lstStyle/>
          <a:p>
            <a:fld id="{A4864F49-E765-41FD-B71A-5A2599577E3A}" type="slidenum">
              <a:rPr lang="en-GB" smtClean="0"/>
              <a:t>‹#›</a:t>
            </a:fld>
            <a:endParaRPr lang="en-GB"/>
          </a:p>
        </p:txBody>
      </p:sp>
    </p:spTree>
    <p:extLst>
      <p:ext uri="{BB962C8B-B14F-4D97-AF65-F5344CB8AC3E}">
        <p14:creationId xmlns:p14="http://schemas.microsoft.com/office/powerpoint/2010/main" val="352297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F9AAC-9DE7-CB2F-EE20-CA0BD8BA66B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DE87CAB-4F0F-0B5F-9BC0-4570D35CDF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20877FF-AB9F-4079-8F5A-E705F3EB99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F662FA8-D106-44EA-AECC-EAB71278DFB7}"/>
              </a:ext>
            </a:extLst>
          </p:cNvPr>
          <p:cNvSpPr>
            <a:spLocks noGrp="1"/>
          </p:cNvSpPr>
          <p:nvPr>
            <p:ph type="dt" sz="half" idx="10"/>
          </p:nvPr>
        </p:nvSpPr>
        <p:spPr/>
        <p:txBody>
          <a:bodyPr/>
          <a:lstStyle/>
          <a:p>
            <a:fld id="{05B8E986-65A7-42D1-834E-C8970D93A0FF}" type="datetimeFigureOut">
              <a:rPr lang="en-GB" smtClean="0"/>
              <a:t>20/06/2026</a:t>
            </a:fld>
            <a:endParaRPr lang="en-GB"/>
          </a:p>
        </p:txBody>
      </p:sp>
      <p:sp>
        <p:nvSpPr>
          <p:cNvPr id="6" name="Footer Placeholder 5">
            <a:extLst>
              <a:ext uri="{FF2B5EF4-FFF2-40B4-BE49-F238E27FC236}">
                <a16:creationId xmlns:a16="http://schemas.microsoft.com/office/drawing/2014/main" id="{D5586A57-3A59-AAC5-BBEE-18F77AEFD7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3F8AA01-47EA-C522-B289-5BA027D8C94A}"/>
              </a:ext>
            </a:extLst>
          </p:cNvPr>
          <p:cNvSpPr>
            <a:spLocks noGrp="1"/>
          </p:cNvSpPr>
          <p:nvPr>
            <p:ph type="sldNum" sz="quarter" idx="12"/>
          </p:nvPr>
        </p:nvSpPr>
        <p:spPr/>
        <p:txBody>
          <a:bodyPr/>
          <a:lstStyle/>
          <a:p>
            <a:fld id="{A4864F49-E765-41FD-B71A-5A2599577E3A}" type="slidenum">
              <a:rPr lang="en-GB" smtClean="0"/>
              <a:t>‹#›</a:t>
            </a:fld>
            <a:endParaRPr lang="en-GB"/>
          </a:p>
        </p:txBody>
      </p:sp>
    </p:spTree>
    <p:extLst>
      <p:ext uri="{BB962C8B-B14F-4D97-AF65-F5344CB8AC3E}">
        <p14:creationId xmlns:p14="http://schemas.microsoft.com/office/powerpoint/2010/main" val="475084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B8814-013E-3535-23B5-4AB7364A5B5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AF20D4-B20D-A822-647F-FE34B5FEB2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DA2344-9E95-BA4B-B789-6401459A32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EEE0B30-E057-EBC9-73F0-55BF3BDCFE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BA1CFE-AB40-FE75-9A71-898A7457F0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775E77B-2D3B-8CCC-795E-41A809815F36}"/>
              </a:ext>
            </a:extLst>
          </p:cNvPr>
          <p:cNvSpPr>
            <a:spLocks noGrp="1"/>
          </p:cNvSpPr>
          <p:nvPr>
            <p:ph type="dt" sz="half" idx="10"/>
          </p:nvPr>
        </p:nvSpPr>
        <p:spPr/>
        <p:txBody>
          <a:bodyPr/>
          <a:lstStyle/>
          <a:p>
            <a:fld id="{05B8E986-65A7-42D1-834E-C8970D93A0FF}" type="datetimeFigureOut">
              <a:rPr lang="en-GB" smtClean="0"/>
              <a:t>20/06/2026</a:t>
            </a:fld>
            <a:endParaRPr lang="en-GB"/>
          </a:p>
        </p:txBody>
      </p:sp>
      <p:sp>
        <p:nvSpPr>
          <p:cNvPr id="8" name="Footer Placeholder 7">
            <a:extLst>
              <a:ext uri="{FF2B5EF4-FFF2-40B4-BE49-F238E27FC236}">
                <a16:creationId xmlns:a16="http://schemas.microsoft.com/office/drawing/2014/main" id="{510930E4-A858-38B5-1A3A-BFDC52C1F4C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41346D0-F33E-BFE9-EFC5-E829F024B4DC}"/>
              </a:ext>
            </a:extLst>
          </p:cNvPr>
          <p:cNvSpPr>
            <a:spLocks noGrp="1"/>
          </p:cNvSpPr>
          <p:nvPr>
            <p:ph type="sldNum" sz="quarter" idx="12"/>
          </p:nvPr>
        </p:nvSpPr>
        <p:spPr/>
        <p:txBody>
          <a:bodyPr/>
          <a:lstStyle/>
          <a:p>
            <a:fld id="{A4864F49-E765-41FD-B71A-5A2599577E3A}" type="slidenum">
              <a:rPr lang="en-GB" smtClean="0"/>
              <a:t>‹#›</a:t>
            </a:fld>
            <a:endParaRPr lang="en-GB"/>
          </a:p>
        </p:txBody>
      </p:sp>
    </p:spTree>
    <p:extLst>
      <p:ext uri="{BB962C8B-B14F-4D97-AF65-F5344CB8AC3E}">
        <p14:creationId xmlns:p14="http://schemas.microsoft.com/office/powerpoint/2010/main" val="1314432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91414-BE03-B1FE-4F95-5A60DD23E16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2709BBE-0746-12BF-96EB-966D89CBE7F1}"/>
              </a:ext>
            </a:extLst>
          </p:cNvPr>
          <p:cNvSpPr>
            <a:spLocks noGrp="1"/>
          </p:cNvSpPr>
          <p:nvPr>
            <p:ph type="dt" sz="half" idx="10"/>
          </p:nvPr>
        </p:nvSpPr>
        <p:spPr/>
        <p:txBody>
          <a:bodyPr/>
          <a:lstStyle/>
          <a:p>
            <a:fld id="{05B8E986-65A7-42D1-834E-C8970D93A0FF}" type="datetimeFigureOut">
              <a:rPr lang="en-GB" smtClean="0"/>
              <a:t>20/06/2026</a:t>
            </a:fld>
            <a:endParaRPr lang="en-GB"/>
          </a:p>
        </p:txBody>
      </p:sp>
      <p:sp>
        <p:nvSpPr>
          <p:cNvPr id="4" name="Footer Placeholder 3">
            <a:extLst>
              <a:ext uri="{FF2B5EF4-FFF2-40B4-BE49-F238E27FC236}">
                <a16:creationId xmlns:a16="http://schemas.microsoft.com/office/drawing/2014/main" id="{1C9DA56E-8264-5EBC-46D4-F9C48F5001C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97C85F4-4999-6A27-5B6A-E4B90F363A56}"/>
              </a:ext>
            </a:extLst>
          </p:cNvPr>
          <p:cNvSpPr>
            <a:spLocks noGrp="1"/>
          </p:cNvSpPr>
          <p:nvPr>
            <p:ph type="sldNum" sz="quarter" idx="12"/>
          </p:nvPr>
        </p:nvSpPr>
        <p:spPr/>
        <p:txBody>
          <a:bodyPr/>
          <a:lstStyle/>
          <a:p>
            <a:fld id="{A4864F49-E765-41FD-B71A-5A2599577E3A}" type="slidenum">
              <a:rPr lang="en-GB" smtClean="0"/>
              <a:t>‹#›</a:t>
            </a:fld>
            <a:endParaRPr lang="en-GB"/>
          </a:p>
        </p:txBody>
      </p:sp>
    </p:spTree>
    <p:extLst>
      <p:ext uri="{BB962C8B-B14F-4D97-AF65-F5344CB8AC3E}">
        <p14:creationId xmlns:p14="http://schemas.microsoft.com/office/powerpoint/2010/main" val="3178926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22DBCF-DF42-BBE7-1C18-9CED7CAAB7E2}"/>
              </a:ext>
            </a:extLst>
          </p:cNvPr>
          <p:cNvSpPr>
            <a:spLocks noGrp="1"/>
          </p:cNvSpPr>
          <p:nvPr>
            <p:ph type="dt" sz="half" idx="10"/>
          </p:nvPr>
        </p:nvSpPr>
        <p:spPr/>
        <p:txBody>
          <a:bodyPr/>
          <a:lstStyle/>
          <a:p>
            <a:fld id="{05B8E986-65A7-42D1-834E-C8970D93A0FF}" type="datetimeFigureOut">
              <a:rPr lang="en-GB" smtClean="0"/>
              <a:t>20/06/2026</a:t>
            </a:fld>
            <a:endParaRPr lang="en-GB"/>
          </a:p>
        </p:txBody>
      </p:sp>
      <p:sp>
        <p:nvSpPr>
          <p:cNvPr id="3" name="Footer Placeholder 2">
            <a:extLst>
              <a:ext uri="{FF2B5EF4-FFF2-40B4-BE49-F238E27FC236}">
                <a16:creationId xmlns:a16="http://schemas.microsoft.com/office/drawing/2014/main" id="{E933DF73-4B0C-D006-B6C5-CA220BD4663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AA8A176-EC07-6545-FAB7-99F1DBE593F7}"/>
              </a:ext>
            </a:extLst>
          </p:cNvPr>
          <p:cNvSpPr>
            <a:spLocks noGrp="1"/>
          </p:cNvSpPr>
          <p:nvPr>
            <p:ph type="sldNum" sz="quarter" idx="12"/>
          </p:nvPr>
        </p:nvSpPr>
        <p:spPr/>
        <p:txBody>
          <a:bodyPr/>
          <a:lstStyle/>
          <a:p>
            <a:fld id="{A4864F49-E765-41FD-B71A-5A2599577E3A}" type="slidenum">
              <a:rPr lang="en-GB" smtClean="0"/>
              <a:t>‹#›</a:t>
            </a:fld>
            <a:endParaRPr lang="en-GB"/>
          </a:p>
        </p:txBody>
      </p:sp>
    </p:spTree>
    <p:extLst>
      <p:ext uri="{BB962C8B-B14F-4D97-AF65-F5344CB8AC3E}">
        <p14:creationId xmlns:p14="http://schemas.microsoft.com/office/powerpoint/2010/main" val="2345412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F8B79-80AE-0635-38C8-5A56EE3AC1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BCA9686-2A03-C20D-BE19-BC73B8695B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F1F855C-7C1A-123E-1B42-A9DFEC6CE1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66B4B8-8036-D1DC-25B5-9A10384A3845}"/>
              </a:ext>
            </a:extLst>
          </p:cNvPr>
          <p:cNvSpPr>
            <a:spLocks noGrp="1"/>
          </p:cNvSpPr>
          <p:nvPr>
            <p:ph type="dt" sz="half" idx="10"/>
          </p:nvPr>
        </p:nvSpPr>
        <p:spPr/>
        <p:txBody>
          <a:bodyPr/>
          <a:lstStyle/>
          <a:p>
            <a:fld id="{05B8E986-65A7-42D1-834E-C8970D93A0FF}" type="datetimeFigureOut">
              <a:rPr lang="en-GB" smtClean="0"/>
              <a:t>20/06/2026</a:t>
            </a:fld>
            <a:endParaRPr lang="en-GB"/>
          </a:p>
        </p:txBody>
      </p:sp>
      <p:sp>
        <p:nvSpPr>
          <p:cNvPr id="6" name="Footer Placeholder 5">
            <a:extLst>
              <a:ext uri="{FF2B5EF4-FFF2-40B4-BE49-F238E27FC236}">
                <a16:creationId xmlns:a16="http://schemas.microsoft.com/office/drawing/2014/main" id="{35D1DD94-36E9-81C9-7A29-D9B08E2CE4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C5BF02C-FCD0-8124-A042-C21C0F7DB310}"/>
              </a:ext>
            </a:extLst>
          </p:cNvPr>
          <p:cNvSpPr>
            <a:spLocks noGrp="1"/>
          </p:cNvSpPr>
          <p:nvPr>
            <p:ph type="sldNum" sz="quarter" idx="12"/>
          </p:nvPr>
        </p:nvSpPr>
        <p:spPr/>
        <p:txBody>
          <a:bodyPr/>
          <a:lstStyle/>
          <a:p>
            <a:fld id="{A4864F49-E765-41FD-B71A-5A2599577E3A}" type="slidenum">
              <a:rPr lang="en-GB" smtClean="0"/>
              <a:t>‹#›</a:t>
            </a:fld>
            <a:endParaRPr lang="en-GB"/>
          </a:p>
        </p:txBody>
      </p:sp>
    </p:spTree>
    <p:extLst>
      <p:ext uri="{BB962C8B-B14F-4D97-AF65-F5344CB8AC3E}">
        <p14:creationId xmlns:p14="http://schemas.microsoft.com/office/powerpoint/2010/main" val="1089551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362DF-5D7E-BDE5-333A-8B92A72872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D14B503-753C-552B-98CB-E968539CDE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F671984-A185-3C14-EB87-68218EBBAA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F0B565-765B-873D-6230-16AA45C76D54}"/>
              </a:ext>
            </a:extLst>
          </p:cNvPr>
          <p:cNvSpPr>
            <a:spLocks noGrp="1"/>
          </p:cNvSpPr>
          <p:nvPr>
            <p:ph type="dt" sz="half" idx="10"/>
          </p:nvPr>
        </p:nvSpPr>
        <p:spPr/>
        <p:txBody>
          <a:bodyPr/>
          <a:lstStyle/>
          <a:p>
            <a:fld id="{05B8E986-65A7-42D1-834E-C8970D93A0FF}" type="datetimeFigureOut">
              <a:rPr lang="en-GB" smtClean="0"/>
              <a:t>20/06/2026</a:t>
            </a:fld>
            <a:endParaRPr lang="en-GB"/>
          </a:p>
        </p:txBody>
      </p:sp>
      <p:sp>
        <p:nvSpPr>
          <p:cNvPr id="6" name="Footer Placeholder 5">
            <a:extLst>
              <a:ext uri="{FF2B5EF4-FFF2-40B4-BE49-F238E27FC236}">
                <a16:creationId xmlns:a16="http://schemas.microsoft.com/office/drawing/2014/main" id="{6AE78D45-FD85-2F76-9000-80DC889DCE6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5554F14-7317-F0A8-791E-FC2032C413CA}"/>
              </a:ext>
            </a:extLst>
          </p:cNvPr>
          <p:cNvSpPr>
            <a:spLocks noGrp="1"/>
          </p:cNvSpPr>
          <p:nvPr>
            <p:ph type="sldNum" sz="quarter" idx="12"/>
          </p:nvPr>
        </p:nvSpPr>
        <p:spPr/>
        <p:txBody>
          <a:bodyPr/>
          <a:lstStyle/>
          <a:p>
            <a:fld id="{A4864F49-E765-41FD-B71A-5A2599577E3A}" type="slidenum">
              <a:rPr lang="en-GB" smtClean="0"/>
              <a:t>‹#›</a:t>
            </a:fld>
            <a:endParaRPr lang="en-GB"/>
          </a:p>
        </p:txBody>
      </p:sp>
    </p:spTree>
    <p:extLst>
      <p:ext uri="{BB962C8B-B14F-4D97-AF65-F5344CB8AC3E}">
        <p14:creationId xmlns:p14="http://schemas.microsoft.com/office/powerpoint/2010/main" val="261779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D9115E-C9DF-5BA4-266F-78A7EFF7FC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18705A6-E941-B7E7-9211-AF76584859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47D84F-BDE4-3220-244C-5C2DC5A024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5B8E986-65A7-42D1-834E-C8970D93A0FF}" type="datetimeFigureOut">
              <a:rPr lang="en-GB" smtClean="0"/>
              <a:t>20/06/2026</a:t>
            </a:fld>
            <a:endParaRPr lang="en-GB"/>
          </a:p>
        </p:txBody>
      </p:sp>
      <p:sp>
        <p:nvSpPr>
          <p:cNvPr id="5" name="Footer Placeholder 4">
            <a:extLst>
              <a:ext uri="{FF2B5EF4-FFF2-40B4-BE49-F238E27FC236}">
                <a16:creationId xmlns:a16="http://schemas.microsoft.com/office/drawing/2014/main" id="{714561B8-D785-DED7-5633-A0FC384B4F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9DCDD14-5612-830E-1E1B-C333DD24B7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4864F49-E765-41FD-B71A-5A2599577E3A}" type="slidenum">
              <a:rPr lang="en-GB" smtClean="0"/>
              <a:t>‹#›</a:t>
            </a:fld>
            <a:endParaRPr lang="en-GB"/>
          </a:p>
        </p:txBody>
      </p:sp>
    </p:spTree>
    <p:extLst>
      <p:ext uri="{BB962C8B-B14F-4D97-AF65-F5344CB8AC3E}">
        <p14:creationId xmlns:p14="http://schemas.microsoft.com/office/powerpoint/2010/main" val="726649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17.tiff"/><Relationship Id="rId3" Type="http://schemas.openxmlformats.org/officeDocument/2006/relationships/image" Target="../media/image27.png"/><Relationship Id="rId7"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jpeg"/><Relationship Id="rId10" Type="http://schemas.openxmlformats.org/officeDocument/2006/relationships/image" Target="../media/image33.jpeg"/><Relationship Id="rId4" Type="http://schemas.openxmlformats.org/officeDocument/2006/relationships/image" Target="../media/image28.jpeg"/><Relationship Id="rId9" Type="http://schemas.openxmlformats.org/officeDocument/2006/relationships/image" Target="../media/image32.jpeg"/></Relationships>
</file>

<file path=ppt/slides/_rels/slide1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tiff"/><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4394C-1B20-2ED1-2040-23ABDC79AB9F}"/>
              </a:ext>
            </a:extLst>
          </p:cNvPr>
          <p:cNvSpPr>
            <a:spLocks noGrp="1"/>
          </p:cNvSpPr>
          <p:nvPr>
            <p:ph type="title"/>
          </p:nvPr>
        </p:nvSpPr>
        <p:spPr/>
        <p:txBody>
          <a:bodyPr/>
          <a:lstStyle/>
          <a:p>
            <a:r>
              <a:rPr lang="en-GB" dirty="0"/>
              <a:t>CSP</a:t>
            </a:r>
          </a:p>
        </p:txBody>
      </p:sp>
      <p:sp>
        <p:nvSpPr>
          <p:cNvPr id="3" name="Content Placeholder 2">
            <a:extLst>
              <a:ext uri="{FF2B5EF4-FFF2-40B4-BE49-F238E27FC236}">
                <a16:creationId xmlns:a16="http://schemas.microsoft.com/office/drawing/2014/main" id="{F6A681CE-002E-5D73-8438-291E5CE8214F}"/>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EACCB822-B455-BF98-816F-2BA048DEE45D}"/>
              </a:ext>
            </a:extLst>
          </p:cNvPr>
          <p:cNvPicPr>
            <a:picLocks noChangeAspect="1"/>
          </p:cNvPicPr>
          <p:nvPr/>
        </p:nvPicPr>
        <p:blipFill rotWithShape="1">
          <a:blip r:embed="rId2"/>
          <a:srcRect b="25254"/>
          <a:stretch/>
        </p:blipFill>
        <p:spPr>
          <a:xfrm>
            <a:off x="-75696" y="0"/>
            <a:ext cx="12267696" cy="6870019"/>
          </a:xfrm>
          <a:prstGeom prst="rect">
            <a:avLst/>
          </a:prstGeom>
          <a:solidFill>
            <a:schemeClr val="bg1">
              <a:alpha val="49000"/>
            </a:schemeClr>
          </a:solidFill>
        </p:spPr>
      </p:pic>
      <p:sp>
        <p:nvSpPr>
          <p:cNvPr id="6" name="Title 4">
            <a:extLst>
              <a:ext uri="{FF2B5EF4-FFF2-40B4-BE49-F238E27FC236}">
                <a16:creationId xmlns:a16="http://schemas.microsoft.com/office/drawing/2014/main" id="{A531530C-73C9-4CFC-1334-64EB333920EB}"/>
              </a:ext>
            </a:extLst>
          </p:cNvPr>
          <p:cNvSpPr txBox="1">
            <a:spLocks/>
          </p:cNvSpPr>
          <p:nvPr/>
        </p:nvSpPr>
        <p:spPr>
          <a:xfrm>
            <a:off x="1818289" y="615951"/>
            <a:ext cx="9144000" cy="1620837"/>
          </a:xfrm>
          <a:prstGeom prst="rect">
            <a:avLst/>
          </a:prstGeom>
          <a:solidFill>
            <a:schemeClr val="bg1"/>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4000" i="1" dirty="0"/>
          </a:p>
          <a:p>
            <a:pPr algn="ctr"/>
            <a:r>
              <a:rPr lang="en-GB" sz="4000" i="1" dirty="0"/>
              <a:t>Reimagining Blood Components:</a:t>
            </a:r>
          </a:p>
          <a:p>
            <a:pPr algn="ctr"/>
            <a:r>
              <a:rPr lang="en-GB" sz="4000" i="1" dirty="0"/>
              <a:t> Revival, Reinvention and the Road Ahead</a:t>
            </a:r>
            <a:br>
              <a:rPr lang="en-GB" sz="4000" dirty="0"/>
            </a:br>
            <a:endParaRPr lang="en-GB" sz="4000" dirty="0"/>
          </a:p>
        </p:txBody>
      </p:sp>
      <p:sp>
        <p:nvSpPr>
          <p:cNvPr id="7" name="Subtitle 2">
            <a:extLst>
              <a:ext uri="{FF2B5EF4-FFF2-40B4-BE49-F238E27FC236}">
                <a16:creationId xmlns:a16="http://schemas.microsoft.com/office/drawing/2014/main" id="{133DC06C-FC0C-90BD-B654-924828182F1D}"/>
              </a:ext>
            </a:extLst>
          </p:cNvPr>
          <p:cNvSpPr txBox="1">
            <a:spLocks/>
          </p:cNvSpPr>
          <p:nvPr/>
        </p:nvSpPr>
        <p:spPr>
          <a:xfrm>
            <a:off x="2853483" y="3823056"/>
            <a:ext cx="7215427" cy="1411096"/>
          </a:xfrm>
          <a:prstGeom prst="rect">
            <a:avLst/>
          </a:prstGeom>
          <a:solidFill>
            <a:schemeClr val="bg1"/>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400" dirty="0"/>
              <a:t>Dr Chloe George</a:t>
            </a:r>
          </a:p>
          <a:p>
            <a:pPr marL="0" indent="0" algn="ctr">
              <a:buNone/>
            </a:pPr>
            <a:r>
              <a:rPr lang="en-GB" sz="2400" dirty="0"/>
              <a:t>Consultant Clinical Scientist</a:t>
            </a:r>
          </a:p>
          <a:p>
            <a:pPr marL="0" indent="0" algn="ctr">
              <a:buNone/>
            </a:pPr>
            <a:r>
              <a:rPr lang="en-GB" sz="2400" dirty="0"/>
              <a:t>Head of Component Development &amp; Research</a:t>
            </a:r>
          </a:p>
        </p:txBody>
      </p:sp>
      <p:pic>
        <p:nvPicPr>
          <p:cNvPr id="9" name="Picture 8">
            <a:extLst>
              <a:ext uri="{FF2B5EF4-FFF2-40B4-BE49-F238E27FC236}">
                <a16:creationId xmlns:a16="http://schemas.microsoft.com/office/drawing/2014/main" id="{F4B0413E-AFDB-7E2D-DDD7-E73714A188F2}"/>
              </a:ext>
            </a:extLst>
          </p:cNvPr>
          <p:cNvPicPr>
            <a:picLocks noChangeAspect="1"/>
          </p:cNvPicPr>
          <p:nvPr/>
        </p:nvPicPr>
        <p:blipFill>
          <a:blip r:embed="rId3"/>
          <a:stretch>
            <a:fillRect/>
          </a:stretch>
        </p:blipFill>
        <p:spPr>
          <a:xfrm>
            <a:off x="-75696" y="5318234"/>
            <a:ext cx="1408101" cy="1551785"/>
          </a:xfrm>
          <a:prstGeom prst="rect">
            <a:avLst/>
          </a:prstGeom>
        </p:spPr>
      </p:pic>
    </p:spTree>
    <p:extLst>
      <p:ext uri="{BB962C8B-B14F-4D97-AF65-F5344CB8AC3E}">
        <p14:creationId xmlns:p14="http://schemas.microsoft.com/office/powerpoint/2010/main" val="492190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632ED-6929-A6B8-99D9-95BC6E88DF5D}"/>
              </a:ext>
            </a:extLst>
          </p:cNvPr>
          <p:cNvSpPr>
            <a:spLocks noGrp="1"/>
          </p:cNvSpPr>
          <p:nvPr>
            <p:ph type="title"/>
          </p:nvPr>
        </p:nvSpPr>
        <p:spPr>
          <a:xfrm>
            <a:off x="2507876" y="133478"/>
            <a:ext cx="7176247" cy="1325563"/>
          </a:xfrm>
        </p:spPr>
        <p:txBody>
          <a:bodyPr/>
          <a:lstStyle/>
          <a:p>
            <a:pPr algn="ctr"/>
            <a:r>
              <a:rPr lang="en-GB" dirty="0">
                <a:solidFill>
                  <a:schemeClr val="tx2">
                    <a:lumMod val="90000"/>
                    <a:lumOff val="10000"/>
                  </a:schemeClr>
                </a:solidFill>
              </a:rPr>
              <a:t>Cold Stored Platelets</a:t>
            </a:r>
          </a:p>
        </p:txBody>
      </p:sp>
      <p:sp>
        <p:nvSpPr>
          <p:cNvPr id="5" name="TextBox 4">
            <a:extLst>
              <a:ext uri="{FF2B5EF4-FFF2-40B4-BE49-F238E27FC236}">
                <a16:creationId xmlns:a16="http://schemas.microsoft.com/office/drawing/2014/main" id="{7664961C-B29C-9FAE-EC72-B889CA86ACB8}"/>
              </a:ext>
            </a:extLst>
          </p:cNvPr>
          <p:cNvSpPr txBox="1"/>
          <p:nvPr/>
        </p:nvSpPr>
        <p:spPr>
          <a:xfrm>
            <a:off x="0" y="6488668"/>
            <a:ext cx="12192000" cy="369332"/>
          </a:xfrm>
          <a:prstGeom prst="rect">
            <a:avLst/>
          </a:prstGeom>
          <a:solidFill>
            <a:schemeClr val="tx2">
              <a:lumMod val="60000"/>
              <a:lumOff val="40000"/>
            </a:schemeClr>
          </a:solidFill>
        </p:spPr>
        <p:txBody>
          <a:bodyPr wrap="square" rtlCol="0" anchor="b">
            <a:spAutoFit/>
          </a:bodyPr>
          <a:lstStyle/>
          <a:p>
            <a:endParaRPr lang="en-GB" dirty="0"/>
          </a:p>
        </p:txBody>
      </p:sp>
      <p:pic>
        <p:nvPicPr>
          <p:cNvPr id="7" name="Picture 6" descr="A group of bottles with a snowflake design&#10;&#10;AI-generated content may be incorrect.">
            <a:extLst>
              <a:ext uri="{FF2B5EF4-FFF2-40B4-BE49-F238E27FC236}">
                <a16:creationId xmlns:a16="http://schemas.microsoft.com/office/drawing/2014/main" id="{9F55CDCF-161D-05C4-578A-54203C2693E2}"/>
              </a:ext>
            </a:extLst>
          </p:cNvPr>
          <p:cNvPicPr>
            <a:picLocks noChangeAspect="1"/>
          </p:cNvPicPr>
          <p:nvPr/>
        </p:nvPicPr>
        <p:blipFill>
          <a:blip r:embed="rId2">
            <a:extLst>
              <a:ext uri="{28A0092B-C50C-407E-A947-70E740481C1C}">
                <a14:useLocalDpi xmlns:a14="http://schemas.microsoft.com/office/drawing/2010/main" val="0"/>
              </a:ext>
            </a:extLst>
          </a:blip>
          <a:srcRect l="50000" t="20816" r="23131" b="25793"/>
          <a:stretch/>
        </p:blipFill>
        <p:spPr>
          <a:xfrm>
            <a:off x="4053545" y="1459041"/>
            <a:ext cx="3547026" cy="4933833"/>
          </a:xfrm>
          <a:prstGeom prst="rect">
            <a:avLst/>
          </a:prstGeom>
        </p:spPr>
      </p:pic>
    </p:spTree>
    <p:extLst>
      <p:ext uri="{BB962C8B-B14F-4D97-AF65-F5344CB8AC3E}">
        <p14:creationId xmlns:p14="http://schemas.microsoft.com/office/powerpoint/2010/main" val="3840919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A72913-F48F-48DC-796F-CD8B15BEF0BB}"/>
              </a:ext>
            </a:extLst>
          </p:cNvPr>
          <p:cNvSpPr txBox="1">
            <a:spLocks/>
          </p:cNvSpPr>
          <p:nvPr/>
        </p:nvSpPr>
        <p:spPr>
          <a:xfrm>
            <a:off x="653644" y="1286842"/>
            <a:ext cx="7118468" cy="49571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Stored at </a:t>
            </a:r>
            <a:r>
              <a:rPr lang="en-GB" sz="2400" b="1" dirty="0"/>
              <a:t>4</a:t>
            </a:r>
            <a:r>
              <a:rPr lang="en-GB" sz="2400" b="1" baseline="30000" dirty="0"/>
              <a:t>o</a:t>
            </a:r>
            <a:r>
              <a:rPr lang="en-GB" sz="2400" b="1" dirty="0"/>
              <a:t>C</a:t>
            </a:r>
            <a:r>
              <a:rPr lang="en-GB" sz="2400" dirty="0"/>
              <a:t> for patients on intensive chemotherapy</a:t>
            </a:r>
          </a:p>
          <a:p>
            <a:r>
              <a:rPr lang="en-GB" sz="2400" dirty="0"/>
              <a:t>Rising demand  → research to </a:t>
            </a:r>
            <a:r>
              <a:rPr lang="en-GB" sz="2400" b="1" dirty="0"/>
              <a:t>extend shelf life</a:t>
            </a:r>
            <a:endParaRPr lang="en-GB" sz="2400" dirty="0"/>
          </a:p>
          <a:p>
            <a:r>
              <a:rPr lang="en-GB" sz="2400" dirty="0"/>
              <a:t>Cr</a:t>
            </a:r>
            <a:r>
              <a:rPr lang="en-GB" sz="2400" baseline="30000" dirty="0"/>
              <a:t>51</a:t>
            </a:r>
            <a:r>
              <a:rPr lang="en-GB" sz="2400" dirty="0"/>
              <a:t> labelled platelets comparing survival of RTP vs CSP:</a:t>
            </a:r>
          </a:p>
          <a:p>
            <a:pPr lvl="1"/>
            <a:r>
              <a:rPr lang="en-GB" dirty="0"/>
              <a:t>RTP survival </a:t>
            </a:r>
            <a:r>
              <a:rPr lang="en-GB" b="1" dirty="0"/>
              <a:t>~4 days   </a:t>
            </a:r>
            <a:r>
              <a:rPr lang="en-GB" dirty="0"/>
              <a:t>&gt;  CSP</a:t>
            </a:r>
            <a:r>
              <a:rPr lang="en-GB" b="1" dirty="0"/>
              <a:t> 1-2 days</a:t>
            </a:r>
          </a:p>
          <a:p>
            <a:pPr marL="457200" lvl="1" indent="0">
              <a:buNone/>
            </a:pPr>
            <a:endParaRPr lang="en-GB" dirty="0"/>
          </a:p>
          <a:p>
            <a:r>
              <a:rPr lang="en-GB" sz="2400" i="1" dirty="0">
                <a:solidFill>
                  <a:srgbClr val="C00000"/>
                </a:solidFill>
              </a:rPr>
              <a:t>CSP more effective at correcting bleeding time than RTP</a:t>
            </a:r>
          </a:p>
          <a:p>
            <a:pPr marL="0" indent="0">
              <a:buNone/>
            </a:pPr>
            <a:endParaRPr lang="en-GB" sz="2400" i="1" dirty="0">
              <a:solidFill>
                <a:srgbClr val="C00000"/>
              </a:solidFill>
            </a:endParaRPr>
          </a:p>
          <a:p>
            <a:r>
              <a:rPr lang="en-GB" sz="2400" dirty="0"/>
              <a:t>Dual inventory proposed</a:t>
            </a:r>
          </a:p>
          <a:p>
            <a:r>
              <a:rPr lang="en-GB" sz="2400" dirty="0"/>
              <a:t>But…… CSP abandoned by late 1970’s</a:t>
            </a:r>
          </a:p>
          <a:p>
            <a:endParaRPr lang="en-GB" sz="2400" dirty="0"/>
          </a:p>
          <a:p>
            <a:endParaRPr lang="en-GB" sz="2400" dirty="0"/>
          </a:p>
        </p:txBody>
      </p:sp>
      <p:pic>
        <p:nvPicPr>
          <p:cNvPr id="14" name="Picture 13" descr="A group of bottles with a snowflake design&#10;&#10;AI-generated content may be incorrect.">
            <a:extLst>
              <a:ext uri="{FF2B5EF4-FFF2-40B4-BE49-F238E27FC236}">
                <a16:creationId xmlns:a16="http://schemas.microsoft.com/office/drawing/2014/main" id="{BE5425FA-34C1-5E80-B50F-745F17DEC2C4}"/>
              </a:ext>
            </a:extLst>
          </p:cNvPr>
          <p:cNvPicPr>
            <a:picLocks noChangeAspect="1"/>
          </p:cNvPicPr>
          <p:nvPr/>
        </p:nvPicPr>
        <p:blipFill>
          <a:blip r:embed="rId3">
            <a:extLst>
              <a:ext uri="{28A0092B-C50C-407E-A947-70E740481C1C}">
                <a14:useLocalDpi xmlns:a14="http://schemas.microsoft.com/office/drawing/2010/main" val="0"/>
              </a:ext>
            </a:extLst>
          </a:blip>
          <a:srcRect l="50000" t="20816" r="23131" b="25793"/>
          <a:stretch/>
        </p:blipFill>
        <p:spPr>
          <a:xfrm>
            <a:off x="7830360" y="1123061"/>
            <a:ext cx="3064139" cy="4262148"/>
          </a:xfrm>
          <a:prstGeom prst="rect">
            <a:avLst/>
          </a:prstGeom>
        </p:spPr>
      </p:pic>
      <p:pic>
        <p:nvPicPr>
          <p:cNvPr id="16" name="Picture 15">
            <a:extLst>
              <a:ext uri="{FF2B5EF4-FFF2-40B4-BE49-F238E27FC236}">
                <a16:creationId xmlns:a16="http://schemas.microsoft.com/office/drawing/2014/main" id="{99F6E618-2E42-0B1A-945D-BE1E45A22858}"/>
              </a:ext>
            </a:extLst>
          </p:cNvPr>
          <p:cNvPicPr>
            <a:picLocks noChangeAspect="1"/>
          </p:cNvPicPr>
          <p:nvPr/>
        </p:nvPicPr>
        <p:blipFill>
          <a:blip r:embed="rId4"/>
          <a:srcRect r="4511"/>
          <a:stretch/>
        </p:blipFill>
        <p:spPr>
          <a:xfrm>
            <a:off x="6886882" y="5149125"/>
            <a:ext cx="5305118" cy="1094849"/>
          </a:xfrm>
          <a:prstGeom prst="rect">
            <a:avLst/>
          </a:prstGeom>
        </p:spPr>
      </p:pic>
      <p:sp>
        <p:nvSpPr>
          <p:cNvPr id="4" name="Title 1">
            <a:extLst>
              <a:ext uri="{FF2B5EF4-FFF2-40B4-BE49-F238E27FC236}">
                <a16:creationId xmlns:a16="http://schemas.microsoft.com/office/drawing/2014/main" id="{EA6A6A1C-27FA-36EE-B967-22F9266C9298}"/>
              </a:ext>
            </a:extLst>
          </p:cNvPr>
          <p:cNvSpPr txBox="1">
            <a:spLocks/>
          </p:cNvSpPr>
          <p:nvPr/>
        </p:nvSpPr>
        <p:spPr>
          <a:xfrm>
            <a:off x="437148" y="18895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tx2">
                    <a:lumMod val="90000"/>
                    <a:lumOff val="10000"/>
                  </a:schemeClr>
                </a:solidFill>
              </a:rPr>
              <a:t>Cold Stored Platelets: The Early Days (1960’s)</a:t>
            </a:r>
          </a:p>
        </p:txBody>
      </p:sp>
      <p:sp>
        <p:nvSpPr>
          <p:cNvPr id="5" name="TextBox 4">
            <a:extLst>
              <a:ext uri="{FF2B5EF4-FFF2-40B4-BE49-F238E27FC236}">
                <a16:creationId xmlns:a16="http://schemas.microsoft.com/office/drawing/2014/main" id="{2298E8E2-CCA5-BC35-3B94-6AB680A2278D}"/>
              </a:ext>
            </a:extLst>
          </p:cNvPr>
          <p:cNvSpPr txBox="1"/>
          <p:nvPr/>
        </p:nvSpPr>
        <p:spPr>
          <a:xfrm>
            <a:off x="0" y="6488668"/>
            <a:ext cx="12192000" cy="369332"/>
          </a:xfrm>
          <a:prstGeom prst="rect">
            <a:avLst/>
          </a:prstGeom>
          <a:solidFill>
            <a:schemeClr val="tx2">
              <a:lumMod val="60000"/>
              <a:lumOff val="40000"/>
            </a:schemeClr>
          </a:solidFill>
        </p:spPr>
        <p:txBody>
          <a:bodyPr wrap="square" rtlCol="0" anchor="b">
            <a:spAutoFit/>
          </a:bodyPr>
          <a:lstStyle/>
          <a:p>
            <a:endParaRPr lang="en-GB" dirty="0"/>
          </a:p>
        </p:txBody>
      </p:sp>
    </p:spTree>
    <p:extLst>
      <p:ext uri="{BB962C8B-B14F-4D97-AF65-F5344CB8AC3E}">
        <p14:creationId xmlns:p14="http://schemas.microsoft.com/office/powerpoint/2010/main" val="86646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6D820-E77F-A2D0-13EF-FCE409329D35}"/>
              </a:ext>
            </a:extLst>
          </p:cNvPr>
          <p:cNvSpPr>
            <a:spLocks noGrp="1"/>
          </p:cNvSpPr>
          <p:nvPr>
            <p:ph type="title"/>
          </p:nvPr>
        </p:nvSpPr>
        <p:spPr>
          <a:xfrm>
            <a:off x="124216" y="-7078"/>
            <a:ext cx="10515600" cy="1325563"/>
          </a:xfrm>
        </p:spPr>
        <p:txBody>
          <a:bodyPr>
            <a:normAutofit/>
          </a:bodyPr>
          <a:lstStyle/>
          <a:p>
            <a:r>
              <a:rPr lang="en-GB" dirty="0">
                <a:solidFill>
                  <a:schemeClr val="tx2">
                    <a:lumMod val="90000"/>
                    <a:lumOff val="10000"/>
                  </a:schemeClr>
                </a:solidFill>
              </a:rPr>
              <a:t>Platelets - current standard of care</a:t>
            </a:r>
          </a:p>
        </p:txBody>
      </p:sp>
      <p:pic>
        <p:nvPicPr>
          <p:cNvPr id="4" name="Picture 2">
            <a:extLst>
              <a:ext uri="{FF2B5EF4-FFF2-40B4-BE49-F238E27FC236}">
                <a16:creationId xmlns:a16="http://schemas.microsoft.com/office/drawing/2014/main" id="{3997BC23-DA84-D6FA-7146-C98EEBBAD309}"/>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4890" t="17577" r="2457" b="12933"/>
          <a:stretch/>
        </p:blipFill>
        <p:spPr bwMode="auto">
          <a:xfrm>
            <a:off x="8096317" y="1659283"/>
            <a:ext cx="3732026" cy="3732026"/>
          </a:xfrm>
          <a:prstGeom prst="round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EAD50328-EBDD-33D7-FF3B-2A639445E8D4}"/>
              </a:ext>
            </a:extLst>
          </p:cNvPr>
          <p:cNvSpPr txBox="1"/>
          <p:nvPr/>
        </p:nvSpPr>
        <p:spPr>
          <a:xfrm>
            <a:off x="794839" y="1162756"/>
            <a:ext cx="7123465" cy="1631216"/>
          </a:xfrm>
          <a:prstGeom prst="rect">
            <a:avLst/>
          </a:prstGeom>
          <a:noFill/>
        </p:spPr>
        <p:txBody>
          <a:bodyPr wrap="square" rtlCol="0">
            <a:spAutoFit/>
          </a:bodyPr>
          <a:lstStyle/>
          <a:p>
            <a:pPr marL="285750" indent="-285750">
              <a:buFont typeface="Arial" panose="020B0604020202020204" pitchFamily="34" charset="0"/>
              <a:buChar char="•"/>
            </a:pPr>
            <a:r>
              <a:rPr lang="en-GB" sz="2400" dirty="0"/>
              <a:t>Storage: 22</a:t>
            </a:r>
            <a:r>
              <a:rPr lang="en-GB" sz="2400" baseline="30000" dirty="0"/>
              <a:t>o</a:t>
            </a:r>
            <a:r>
              <a:rPr lang="en-GB" sz="2400" dirty="0"/>
              <a:t>C +/- 2</a:t>
            </a:r>
            <a:r>
              <a:rPr lang="en-GB" sz="2400" baseline="30000" dirty="0"/>
              <a:t>o</a:t>
            </a:r>
            <a:r>
              <a:rPr lang="en-GB" sz="2400" dirty="0"/>
              <a:t>C, constant agitation</a:t>
            </a:r>
          </a:p>
          <a:p>
            <a:pPr marL="285750" indent="-285750">
              <a:buFont typeface="Arial" panose="020B0604020202020204" pitchFamily="34" charset="0"/>
              <a:buChar char="•"/>
            </a:pPr>
            <a:r>
              <a:rPr lang="en-GB" sz="2400" dirty="0"/>
              <a:t>Used: prophylactically and therapeutically</a:t>
            </a:r>
          </a:p>
          <a:p>
            <a:endParaRPr lang="en-GB" sz="2400" dirty="0"/>
          </a:p>
          <a:p>
            <a:pPr marL="285750" indent="-285750">
              <a:buFont typeface="Arial" panose="020B0604020202020204" pitchFamily="34" charset="0"/>
              <a:buChar char="•"/>
            </a:pPr>
            <a:endParaRPr lang="en-GB" sz="2400" dirty="0"/>
          </a:p>
        </p:txBody>
      </p:sp>
      <p:pic>
        <p:nvPicPr>
          <p:cNvPr id="9" name="Picture 8">
            <a:extLst>
              <a:ext uri="{FF2B5EF4-FFF2-40B4-BE49-F238E27FC236}">
                <a16:creationId xmlns:a16="http://schemas.microsoft.com/office/drawing/2014/main" id="{6914A597-7BB4-DBB4-ADB0-186C57D80988}"/>
              </a:ext>
            </a:extLst>
          </p:cNvPr>
          <p:cNvPicPr>
            <a:picLocks noChangeAspect="1"/>
          </p:cNvPicPr>
          <p:nvPr/>
        </p:nvPicPr>
        <p:blipFill>
          <a:blip r:embed="rId4"/>
          <a:stretch>
            <a:fillRect/>
          </a:stretch>
        </p:blipFill>
        <p:spPr>
          <a:xfrm>
            <a:off x="1184269" y="2011226"/>
            <a:ext cx="5822830" cy="1630480"/>
          </a:xfrm>
          <a:prstGeom prst="rect">
            <a:avLst/>
          </a:prstGeom>
        </p:spPr>
      </p:pic>
      <p:sp>
        <p:nvSpPr>
          <p:cNvPr id="10" name="TextBox 9">
            <a:extLst>
              <a:ext uri="{FF2B5EF4-FFF2-40B4-BE49-F238E27FC236}">
                <a16:creationId xmlns:a16="http://schemas.microsoft.com/office/drawing/2014/main" id="{C4164760-12FE-7F46-BB46-D5BE930774E0}"/>
              </a:ext>
            </a:extLst>
          </p:cNvPr>
          <p:cNvSpPr txBox="1"/>
          <p:nvPr/>
        </p:nvSpPr>
        <p:spPr>
          <a:xfrm>
            <a:off x="794839" y="3779140"/>
            <a:ext cx="6964845" cy="2492990"/>
          </a:xfrm>
          <a:prstGeom prst="rect">
            <a:avLst/>
          </a:prstGeom>
          <a:noFill/>
        </p:spPr>
        <p:txBody>
          <a:bodyPr wrap="square" rtlCol="0">
            <a:spAutoFit/>
          </a:bodyPr>
          <a:lstStyle/>
          <a:p>
            <a:pPr marL="285750" indent="-285750">
              <a:buFont typeface="Arial" panose="020B0604020202020204" pitchFamily="34" charset="0"/>
              <a:buChar char="•"/>
            </a:pPr>
            <a:r>
              <a:rPr lang="en-GB" sz="2200" dirty="0"/>
              <a:t>Platelets are included in major haemorrhage packs in hospital</a:t>
            </a:r>
          </a:p>
          <a:p>
            <a:endParaRPr lang="en-GB" sz="2400" b="1" dirty="0"/>
          </a:p>
          <a:p>
            <a:r>
              <a:rPr lang="en-GB" sz="2200" b="1" dirty="0"/>
              <a:t>However</a:t>
            </a:r>
            <a:r>
              <a:rPr lang="en-GB" sz="2200" dirty="0"/>
              <a:t>….</a:t>
            </a:r>
          </a:p>
          <a:p>
            <a:pPr marL="285750" indent="-285750">
              <a:buFont typeface="Arial" panose="020B0604020202020204" pitchFamily="34" charset="0"/>
              <a:buChar char="•"/>
            </a:pPr>
            <a:r>
              <a:rPr lang="en-GB" sz="2200" dirty="0"/>
              <a:t>Short shelf life (7 days)</a:t>
            </a:r>
          </a:p>
          <a:p>
            <a:pPr marL="285750" indent="-285750">
              <a:buFont typeface="Arial" panose="020B0604020202020204" pitchFamily="34" charset="0"/>
              <a:buChar char="•"/>
            </a:pPr>
            <a:r>
              <a:rPr lang="en-GB" sz="2200" dirty="0"/>
              <a:t>Risk of bacterial contamination</a:t>
            </a:r>
          </a:p>
          <a:p>
            <a:pPr marL="285750" indent="-285750">
              <a:buFont typeface="Arial" panose="020B0604020202020204" pitchFamily="34" charset="0"/>
              <a:buChar char="•"/>
            </a:pPr>
            <a:r>
              <a:rPr lang="en-GB" sz="2200" i="1" dirty="0">
                <a:solidFill>
                  <a:srgbClr val="C00000"/>
                </a:solidFill>
              </a:rPr>
              <a:t>Only available for in-hospital use</a:t>
            </a:r>
            <a:endParaRPr lang="en-GB" sz="2200" dirty="0"/>
          </a:p>
        </p:txBody>
      </p:sp>
      <p:sp>
        <p:nvSpPr>
          <p:cNvPr id="5" name="TextBox 4">
            <a:extLst>
              <a:ext uri="{FF2B5EF4-FFF2-40B4-BE49-F238E27FC236}">
                <a16:creationId xmlns:a16="http://schemas.microsoft.com/office/drawing/2014/main" id="{F44AF38D-5FFC-B649-4E54-3DE3AA4CF706}"/>
              </a:ext>
            </a:extLst>
          </p:cNvPr>
          <p:cNvSpPr txBox="1"/>
          <p:nvPr/>
        </p:nvSpPr>
        <p:spPr>
          <a:xfrm>
            <a:off x="0" y="6488668"/>
            <a:ext cx="12192000" cy="369332"/>
          </a:xfrm>
          <a:prstGeom prst="rect">
            <a:avLst/>
          </a:prstGeom>
          <a:solidFill>
            <a:schemeClr val="tx2">
              <a:lumMod val="60000"/>
              <a:lumOff val="40000"/>
            </a:schemeClr>
          </a:solidFill>
        </p:spPr>
        <p:txBody>
          <a:bodyPr wrap="square" rtlCol="0" anchor="b">
            <a:spAutoFit/>
          </a:bodyPr>
          <a:lstStyle/>
          <a:p>
            <a:endParaRPr lang="en-GB" dirty="0"/>
          </a:p>
        </p:txBody>
      </p:sp>
    </p:spTree>
    <p:extLst>
      <p:ext uri="{BB962C8B-B14F-4D97-AF65-F5344CB8AC3E}">
        <p14:creationId xmlns:p14="http://schemas.microsoft.com/office/powerpoint/2010/main" val="246855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79C26-0F88-47C8-BB3C-AD64725EA755}"/>
              </a:ext>
            </a:extLst>
          </p:cNvPr>
          <p:cNvSpPr>
            <a:spLocks noGrp="1"/>
          </p:cNvSpPr>
          <p:nvPr>
            <p:ph type="title"/>
          </p:nvPr>
        </p:nvSpPr>
        <p:spPr>
          <a:xfrm>
            <a:off x="838200" y="-137574"/>
            <a:ext cx="10515600" cy="1325563"/>
          </a:xfrm>
        </p:spPr>
        <p:txBody>
          <a:bodyPr>
            <a:noAutofit/>
          </a:bodyPr>
          <a:lstStyle/>
          <a:p>
            <a:r>
              <a:rPr lang="en-GB" dirty="0">
                <a:solidFill>
                  <a:schemeClr val="tx2">
                    <a:lumMod val="90000"/>
                    <a:lumOff val="10000"/>
                  </a:schemeClr>
                </a:solidFill>
              </a:rPr>
              <a:t>Cold Stored Platelets – New Evidence</a:t>
            </a:r>
          </a:p>
        </p:txBody>
      </p:sp>
      <p:sp>
        <p:nvSpPr>
          <p:cNvPr id="3" name="Content Placeholder 2">
            <a:extLst>
              <a:ext uri="{FF2B5EF4-FFF2-40B4-BE49-F238E27FC236}">
                <a16:creationId xmlns:a16="http://schemas.microsoft.com/office/drawing/2014/main" id="{4844F473-C832-4643-94E7-FA3DB528C2F0}"/>
              </a:ext>
            </a:extLst>
          </p:cNvPr>
          <p:cNvSpPr>
            <a:spLocks noGrp="1"/>
          </p:cNvSpPr>
          <p:nvPr>
            <p:ph idx="1"/>
          </p:nvPr>
        </p:nvSpPr>
        <p:spPr>
          <a:xfrm>
            <a:off x="286881" y="1028418"/>
            <a:ext cx="5087837" cy="4351338"/>
          </a:xfrm>
        </p:spPr>
        <p:txBody>
          <a:bodyPr>
            <a:normAutofit/>
          </a:bodyPr>
          <a:lstStyle/>
          <a:p>
            <a:r>
              <a:rPr lang="en-GB" sz="2400" dirty="0"/>
              <a:t>Improved aggregation responses </a:t>
            </a:r>
          </a:p>
          <a:p>
            <a:r>
              <a:rPr lang="en-GB" sz="2400" dirty="0"/>
              <a:t>Stronger clot formation</a:t>
            </a:r>
          </a:p>
          <a:p>
            <a:r>
              <a:rPr lang="en-GB" sz="2400" dirty="0"/>
              <a:t>Higher basal activation </a:t>
            </a:r>
          </a:p>
          <a:p>
            <a:r>
              <a:rPr lang="en-GB" sz="2400" dirty="0"/>
              <a:t>Reduced bacterial proliferation </a:t>
            </a:r>
          </a:p>
          <a:p>
            <a:r>
              <a:rPr lang="en-GB" sz="2400" dirty="0"/>
              <a:t>Logistical benefits for austere and rural</a:t>
            </a:r>
            <a:br>
              <a:rPr lang="en-GB" sz="2400" dirty="0"/>
            </a:br>
            <a:r>
              <a:rPr lang="en-GB" sz="2400" dirty="0"/>
              <a:t>environments inc. combat/mass casualty</a:t>
            </a:r>
          </a:p>
          <a:p>
            <a:r>
              <a:rPr lang="en-GB" sz="2400" dirty="0"/>
              <a:t>Respond to inhibition</a:t>
            </a:r>
          </a:p>
          <a:p>
            <a:r>
              <a:rPr lang="en-GB" sz="2400" dirty="0"/>
              <a:t>Cleared from circulation in 2-3 days</a:t>
            </a:r>
          </a:p>
        </p:txBody>
      </p:sp>
      <p:sp>
        <p:nvSpPr>
          <p:cNvPr id="7" name="Slide Number Placeholder 6">
            <a:extLst>
              <a:ext uri="{FF2B5EF4-FFF2-40B4-BE49-F238E27FC236}">
                <a16:creationId xmlns:a16="http://schemas.microsoft.com/office/drawing/2014/main" id="{7C474D92-9DD2-E648-9D15-058905DE468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3ABB0E-25DD-1042-A0BA-8C05F48C41E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C1C9ACB-3AF9-4A9B-8266-8564171D3091}"/>
              </a:ext>
            </a:extLst>
          </p:cNvPr>
          <p:cNvSpPr txBox="1"/>
          <p:nvPr/>
        </p:nvSpPr>
        <p:spPr>
          <a:xfrm>
            <a:off x="235528" y="6031425"/>
            <a:ext cx="1195647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0A12C748-FDE9-1147-8CCD-4F9ACAE89363}"/>
              </a:ext>
            </a:extLst>
          </p:cNvPr>
          <p:cNvPicPr>
            <a:picLocks noChangeAspect="1"/>
          </p:cNvPicPr>
          <p:nvPr/>
        </p:nvPicPr>
        <p:blipFill rotWithShape="1">
          <a:blip r:embed="rId3"/>
          <a:srcRect l="6164" t="5246" r="3766" b="37765"/>
          <a:stretch/>
        </p:blipFill>
        <p:spPr>
          <a:xfrm>
            <a:off x="5768348" y="1411783"/>
            <a:ext cx="5216276" cy="2017217"/>
          </a:xfrm>
          <a:prstGeom prst="rect">
            <a:avLst/>
          </a:prstGeom>
          <a:ln>
            <a:solidFill>
              <a:schemeClr val="tx1"/>
            </a:solidFill>
          </a:ln>
        </p:spPr>
      </p:pic>
      <p:pic>
        <p:nvPicPr>
          <p:cNvPr id="9" name="Picture 8">
            <a:extLst>
              <a:ext uri="{FF2B5EF4-FFF2-40B4-BE49-F238E27FC236}">
                <a16:creationId xmlns:a16="http://schemas.microsoft.com/office/drawing/2014/main" id="{F58FC1C1-50AD-FB42-A2AF-2180C8544401}"/>
              </a:ext>
            </a:extLst>
          </p:cNvPr>
          <p:cNvPicPr>
            <a:picLocks noChangeAspect="1"/>
          </p:cNvPicPr>
          <p:nvPr/>
        </p:nvPicPr>
        <p:blipFill rotWithShape="1">
          <a:blip r:embed="rId4"/>
          <a:srcRect t="7543" b="39497"/>
          <a:stretch/>
        </p:blipFill>
        <p:spPr>
          <a:xfrm>
            <a:off x="6423653" y="2588307"/>
            <a:ext cx="5216276" cy="2213765"/>
          </a:xfrm>
          <a:prstGeom prst="rect">
            <a:avLst/>
          </a:prstGeom>
          <a:ln cap="rnd" cmpd="thickThin">
            <a:solidFill>
              <a:schemeClr val="tx1"/>
            </a:solidFill>
            <a:prstDash val="solid"/>
          </a:ln>
        </p:spPr>
      </p:pic>
      <p:pic>
        <p:nvPicPr>
          <p:cNvPr id="5" name="Picture 4">
            <a:extLst>
              <a:ext uri="{FF2B5EF4-FFF2-40B4-BE49-F238E27FC236}">
                <a16:creationId xmlns:a16="http://schemas.microsoft.com/office/drawing/2014/main" id="{E1DD0E82-731A-CD92-1C73-908C0D78D319}"/>
              </a:ext>
            </a:extLst>
          </p:cNvPr>
          <p:cNvPicPr>
            <a:picLocks noChangeAspect="1"/>
          </p:cNvPicPr>
          <p:nvPr/>
        </p:nvPicPr>
        <p:blipFill rotWithShape="1">
          <a:blip r:embed="rId5"/>
          <a:srcRect r="876" b="27059"/>
          <a:stretch/>
        </p:blipFill>
        <p:spPr>
          <a:xfrm>
            <a:off x="7343880" y="3977652"/>
            <a:ext cx="4716578" cy="2484660"/>
          </a:xfrm>
          <a:prstGeom prst="rect">
            <a:avLst/>
          </a:prstGeom>
          <a:ln>
            <a:solidFill>
              <a:schemeClr val="accent1"/>
            </a:solidFill>
          </a:ln>
        </p:spPr>
      </p:pic>
      <p:sp>
        <p:nvSpPr>
          <p:cNvPr id="12" name="TextBox 11">
            <a:extLst>
              <a:ext uri="{FF2B5EF4-FFF2-40B4-BE49-F238E27FC236}">
                <a16:creationId xmlns:a16="http://schemas.microsoft.com/office/drawing/2014/main" id="{1ADEE3F1-83A5-09F5-5769-CFA58802131C}"/>
              </a:ext>
            </a:extLst>
          </p:cNvPr>
          <p:cNvSpPr txBox="1"/>
          <p:nvPr/>
        </p:nvSpPr>
        <p:spPr>
          <a:xfrm>
            <a:off x="1022788" y="5210889"/>
            <a:ext cx="10801729" cy="1328023"/>
          </a:xfrm>
          <a:prstGeom prst="roundRect">
            <a:avLst/>
          </a:prstGeom>
          <a:solidFill>
            <a:srgbClr val="B80007"/>
          </a:solidFill>
          <a:ln>
            <a:noFill/>
          </a:ln>
        </p:spPr>
        <p:txBody>
          <a:bodyPr wrap="square" rtlCol="0">
            <a:spAutoFit/>
          </a:bodyPr>
          <a:lstStyle/>
          <a:p>
            <a:r>
              <a:rPr lang="en-GB" sz="5000" b="1" dirty="0">
                <a:solidFill>
                  <a:schemeClr val="bg1"/>
                </a:solidFill>
              </a:rPr>
              <a:t>Safer, Better, Longer</a:t>
            </a:r>
            <a:br>
              <a:rPr lang="en-GB" sz="5000" b="1" dirty="0">
                <a:solidFill>
                  <a:schemeClr val="bg1"/>
                </a:solidFill>
              </a:rPr>
            </a:br>
            <a:r>
              <a:rPr lang="en-GB" sz="2200" b="1" i="1" dirty="0">
                <a:solidFill>
                  <a:schemeClr val="bg1"/>
                </a:solidFill>
              </a:rPr>
              <a:t>Enables PLT transfusion in more remote and constrained settings</a:t>
            </a:r>
            <a:endParaRPr lang="en-GB" sz="2200" b="1" dirty="0">
              <a:solidFill>
                <a:schemeClr val="bg1"/>
              </a:solidFill>
            </a:endParaRPr>
          </a:p>
        </p:txBody>
      </p:sp>
    </p:spTree>
    <p:extLst>
      <p:ext uri="{BB962C8B-B14F-4D97-AF65-F5344CB8AC3E}">
        <p14:creationId xmlns:p14="http://schemas.microsoft.com/office/powerpoint/2010/main" val="3672770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F5EB2-BFE3-8023-37CC-B738D24C444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70CBDA99-7B4B-F32D-1988-1A86C81E2EE4}"/>
              </a:ext>
            </a:extLst>
          </p:cNvPr>
          <p:cNvPicPr>
            <a:picLocks noChangeAspect="1"/>
          </p:cNvPicPr>
          <p:nvPr/>
        </p:nvPicPr>
        <p:blipFill>
          <a:blip r:embed="rId3"/>
          <a:stretch>
            <a:fillRect/>
          </a:stretch>
        </p:blipFill>
        <p:spPr>
          <a:xfrm>
            <a:off x="3814245" y="4284059"/>
            <a:ext cx="2082691" cy="1401222"/>
          </a:xfrm>
          <a:prstGeom prst="rect">
            <a:avLst/>
          </a:prstGeom>
        </p:spPr>
      </p:pic>
      <p:sp>
        <p:nvSpPr>
          <p:cNvPr id="4" name="TextBox 3">
            <a:extLst>
              <a:ext uri="{FF2B5EF4-FFF2-40B4-BE49-F238E27FC236}">
                <a16:creationId xmlns:a16="http://schemas.microsoft.com/office/drawing/2014/main" id="{34A3ECA0-385E-223A-E4B2-F2FB11186AE7}"/>
              </a:ext>
            </a:extLst>
          </p:cNvPr>
          <p:cNvSpPr txBox="1"/>
          <p:nvPr/>
        </p:nvSpPr>
        <p:spPr>
          <a:xfrm>
            <a:off x="0" y="6488668"/>
            <a:ext cx="12192000" cy="369332"/>
          </a:xfrm>
          <a:prstGeom prst="rect">
            <a:avLst/>
          </a:prstGeom>
          <a:solidFill>
            <a:schemeClr val="tx2">
              <a:lumMod val="60000"/>
              <a:lumOff val="40000"/>
            </a:schemeClr>
          </a:solidFill>
        </p:spPr>
        <p:txBody>
          <a:bodyPr wrap="square" rtlCol="0" anchor="b">
            <a:spAutoFit/>
          </a:bodyPr>
          <a:lstStyle/>
          <a:p>
            <a:endParaRPr lang="en-GB" dirty="0"/>
          </a:p>
        </p:txBody>
      </p:sp>
      <p:pic>
        <p:nvPicPr>
          <p:cNvPr id="1026" name="Picture 2" descr="Joe Rodon and Swansea City back calls to give blood | Swansea">
            <a:extLst>
              <a:ext uri="{FF2B5EF4-FFF2-40B4-BE49-F238E27FC236}">
                <a16:creationId xmlns:a16="http://schemas.microsoft.com/office/drawing/2014/main" id="{C6F341FF-92EF-DDB2-F60C-2F09F42674F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246" r="9822"/>
          <a:stretch>
            <a:fillRect/>
          </a:stretch>
        </p:blipFill>
        <p:spPr bwMode="auto">
          <a:xfrm>
            <a:off x="27915" y="4093445"/>
            <a:ext cx="2214341" cy="15582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me - Emergency Medical Retrieval &amp; Transfer Service">
            <a:extLst>
              <a:ext uri="{FF2B5EF4-FFF2-40B4-BE49-F238E27FC236}">
                <a16:creationId xmlns:a16="http://schemas.microsoft.com/office/drawing/2014/main" id="{3649AF53-9B23-7E45-FD44-E5475C24AE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7612" y="1322327"/>
            <a:ext cx="6259447" cy="261054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53A8BC0-4B1E-5C5F-8F9C-971F787BF2AA}"/>
              </a:ext>
            </a:extLst>
          </p:cNvPr>
          <p:cNvSpPr txBox="1"/>
          <p:nvPr/>
        </p:nvSpPr>
        <p:spPr>
          <a:xfrm>
            <a:off x="229941" y="212406"/>
            <a:ext cx="9251298" cy="769441"/>
          </a:xfrm>
          <a:prstGeom prst="rect">
            <a:avLst/>
          </a:prstGeom>
          <a:noFill/>
        </p:spPr>
        <p:txBody>
          <a:bodyPr wrap="square">
            <a:spAutoFit/>
          </a:bodyPr>
          <a:lstStyle/>
          <a:p>
            <a:r>
              <a:rPr lang="en-GB" sz="4400" dirty="0">
                <a:solidFill>
                  <a:schemeClr val="tx2">
                    <a:lumMod val="90000"/>
                    <a:lumOff val="10000"/>
                  </a:schemeClr>
                </a:solidFill>
              </a:rPr>
              <a:t>Clinical Trial: Cold Stored Platelets</a:t>
            </a:r>
          </a:p>
        </p:txBody>
      </p:sp>
      <p:pic>
        <p:nvPicPr>
          <p:cNvPr id="15" name="Picture 14">
            <a:extLst>
              <a:ext uri="{FF2B5EF4-FFF2-40B4-BE49-F238E27FC236}">
                <a16:creationId xmlns:a16="http://schemas.microsoft.com/office/drawing/2014/main" id="{27B81E34-9D3B-17E9-0809-BACF968F864A}"/>
              </a:ext>
            </a:extLst>
          </p:cNvPr>
          <p:cNvPicPr>
            <a:picLocks noChangeAspect="1"/>
          </p:cNvPicPr>
          <p:nvPr/>
        </p:nvPicPr>
        <p:blipFill>
          <a:blip r:embed="rId6"/>
          <a:stretch>
            <a:fillRect/>
          </a:stretch>
        </p:blipFill>
        <p:spPr>
          <a:xfrm>
            <a:off x="1031270" y="5616049"/>
            <a:ext cx="4279400" cy="855487"/>
          </a:xfrm>
          <a:prstGeom prst="rect">
            <a:avLst/>
          </a:prstGeom>
        </p:spPr>
      </p:pic>
      <p:pic>
        <p:nvPicPr>
          <p:cNvPr id="2" name="Picture 2">
            <a:extLst>
              <a:ext uri="{FF2B5EF4-FFF2-40B4-BE49-F238E27FC236}">
                <a16:creationId xmlns:a16="http://schemas.microsoft.com/office/drawing/2014/main" id="{E4FC7464-AA5C-3420-9808-E4A20BBCC8D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67578" y="1082186"/>
            <a:ext cx="2952072" cy="2952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E4659ECF-4B57-8872-C69D-C76815745FF3}"/>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2184844" y="4344430"/>
            <a:ext cx="1463075" cy="685684"/>
          </a:xfrm>
          <a:prstGeom prst="rect">
            <a:avLst/>
          </a:prstGeom>
        </p:spPr>
      </p:pic>
      <p:pic>
        <p:nvPicPr>
          <p:cNvPr id="7" name="Picture 5">
            <a:extLst>
              <a:ext uri="{FF2B5EF4-FFF2-40B4-BE49-F238E27FC236}">
                <a16:creationId xmlns:a16="http://schemas.microsoft.com/office/drawing/2014/main" id="{55454520-0421-39A9-68CA-24C9E9FE16E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583" t="30856" r="4583" b="4720"/>
          <a:stretch/>
        </p:blipFill>
        <p:spPr bwMode="auto">
          <a:xfrm>
            <a:off x="7368703" y="4344430"/>
            <a:ext cx="1862428" cy="1761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a:extLst>
              <a:ext uri="{FF2B5EF4-FFF2-40B4-BE49-F238E27FC236}">
                <a16:creationId xmlns:a16="http://schemas.microsoft.com/office/drawing/2014/main" id="{11BC9FE5-1D41-4FC9-F476-345DC453D749}"/>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31421" r="4152"/>
          <a:stretch/>
        </p:blipFill>
        <p:spPr bwMode="auto">
          <a:xfrm>
            <a:off x="9905257" y="4344430"/>
            <a:ext cx="1890746" cy="1803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704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6F052-1527-78DA-60B6-9686529B18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5018D-4277-A230-AFFC-0852DD9285E5}"/>
              </a:ext>
            </a:extLst>
          </p:cNvPr>
          <p:cNvSpPr>
            <a:spLocks noGrp="1"/>
          </p:cNvSpPr>
          <p:nvPr>
            <p:ph type="title"/>
          </p:nvPr>
        </p:nvSpPr>
        <p:spPr/>
        <p:txBody>
          <a:bodyPr/>
          <a:lstStyle/>
          <a:p>
            <a:r>
              <a:rPr lang="en-GB" dirty="0"/>
              <a:t>CSP</a:t>
            </a:r>
          </a:p>
        </p:txBody>
      </p:sp>
      <p:sp>
        <p:nvSpPr>
          <p:cNvPr id="3" name="Content Placeholder 2">
            <a:extLst>
              <a:ext uri="{FF2B5EF4-FFF2-40B4-BE49-F238E27FC236}">
                <a16:creationId xmlns:a16="http://schemas.microsoft.com/office/drawing/2014/main" id="{3920DC86-9499-2E44-7A54-93EFB3713570}"/>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38779A71-DCDD-E32B-E24F-D0112A5CC81A}"/>
              </a:ext>
            </a:extLst>
          </p:cNvPr>
          <p:cNvPicPr>
            <a:picLocks noChangeAspect="1"/>
          </p:cNvPicPr>
          <p:nvPr/>
        </p:nvPicPr>
        <p:blipFill rotWithShape="1">
          <a:blip r:embed="rId2"/>
          <a:srcRect b="25254"/>
          <a:stretch/>
        </p:blipFill>
        <p:spPr>
          <a:xfrm>
            <a:off x="-37848" y="-12019"/>
            <a:ext cx="12267696" cy="6870019"/>
          </a:xfrm>
          <a:prstGeom prst="rect">
            <a:avLst/>
          </a:prstGeom>
          <a:solidFill>
            <a:schemeClr val="bg1">
              <a:alpha val="49000"/>
            </a:schemeClr>
          </a:solidFill>
        </p:spPr>
      </p:pic>
      <p:sp>
        <p:nvSpPr>
          <p:cNvPr id="6" name="Title 4">
            <a:extLst>
              <a:ext uri="{FF2B5EF4-FFF2-40B4-BE49-F238E27FC236}">
                <a16:creationId xmlns:a16="http://schemas.microsoft.com/office/drawing/2014/main" id="{032469CE-7AB7-A1AC-0437-E43C99FA2A77}"/>
              </a:ext>
            </a:extLst>
          </p:cNvPr>
          <p:cNvSpPr txBox="1">
            <a:spLocks/>
          </p:cNvSpPr>
          <p:nvPr/>
        </p:nvSpPr>
        <p:spPr>
          <a:xfrm>
            <a:off x="1409700" y="2380457"/>
            <a:ext cx="9144000" cy="1620837"/>
          </a:xfrm>
          <a:prstGeom prst="rect">
            <a:avLst/>
          </a:prstGeom>
          <a:solidFill>
            <a:schemeClr val="bg1"/>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4000" i="1" dirty="0"/>
          </a:p>
          <a:p>
            <a:pPr algn="ctr"/>
            <a:r>
              <a:rPr lang="en-GB" sz="4000" i="1" dirty="0"/>
              <a:t>The road ahead…</a:t>
            </a:r>
            <a:br>
              <a:rPr lang="en-GB" sz="4000" dirty="0"/>
            </a:br>
            <a:endParaRPr lang="en-GB" sz="4000" dirty="0"/>
          </a:p>
        </p:txBody>
      </p:sp>
    </p:spTree>
    <p:extLst>
      <p:ext uri="{BB962C8B-B14F-4D97-AF65-F5344CB8AC3E}">
        <p14:creationId xmlns:p14="http://schemas.microsoft.com/office/powerpoint/2010/main" val="2965564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ood bag with a wire attached to it&#10;&#10;AI-generated content may be incorrect.">
            <a:extLst>
              <a:ext uri="{FF2B5EF4-FFF2-40B4-BE49-F238E27FC236}">
                <a16:creationId xmlns:a16="http://schemas.microsoft.com/office/drawing/2014/main" id="{F41AB7C1-8151-AF06-6B4E-2D20B399D6B7}"/>
              </a:ext>
            </a:extLst>
          </p:cNvPr>
          <p:cNvPicPr>
            <a:picLocks noChangeAspect="1"/>
          </p:cNvPicPr>
          <p:nvPr/>
        </p:nvPicPr>
        <p:blipFill rotWithShape="1">
          <a:blip r:embed="rId2"/>
          <a:srcRect b="8334"/>
          <a:stretch/>
        </p:blipFill>
        <p:spPr>
          <a:xfrm>
            <a:off x="3961540" y="1707808"/>
            <a:ext cx="3727532" cy="3850005"/>
          </a:xfrm>
          <a:prstGeom prst="rect">
            <a:avLst/>
          </a:prstGeom>
        </p:spPr>
      </p:pic>
      <p:sp>
        <p:nvSpPr>
          <p:cNvPr id="6" name="TextBox 5">
            <a:extLst>
              <a:ext uri="{FF2B5EF4-FFF2-40B4-BE49-F238E27FC236}">
                <a16:creationId xmlns:a16="http://schemas.microsoft.com/office/drawing/2014/main" id="{3B379B92-375A-9584-5543-6B27D5C7AE90}"/>
              </a:ext>
            </a:extLst>
          </p:cNvPr>
          <p:cNvSpPr txBox="1"/>
          <p:nvPr/>
        </p:nvSpPr>
        <p:spPr>
          <a:xfrm>
            <a:off x="0" y="6488668"/>
            <a:ext cx="12192000" cy="369332"/>
          </a:xfrm>
          <a:prstGeom prst="rect">
            <a:avLst/>
          </a:prstGeom>
          <a:solidFill>
            <a:schemeClr val="tx2">
              <a:lumMod val="60000"/>
              <a:lumOff val="40000"/>
            </a:schemeClr>
          </a:solidFill>
        </p:spPr>
        <p:txBody>
          <a:bodyPr wrap="square" rtlCol="0" anchor="b">
            <a:spAutoFit/>
          </a:bodyPr>
          <a:lstStyle/>
          <a:p>
            <a:endParaRPr lang="en-GB" dirty="0"/>
          </a:p>
        </p:txBody>
      </p:sp>
      <p:sp>
        <p:nvSpPr>
          <p:cNvPr id="7" name="Title 1">
            <a:extLst>
              <a:ext uri="{FF2B5EF4-FFF2-40B4-BE49-F238E27FC236}">
                <a16:creationId xmlns:a16="http://schemas.microsoft.com/office/drawing/2014/main" id="{6791C5FD-F900-00FB-E671-8E565FA19BBD}"/>
              </a:ext>
            </a:extLst>
          </p:cNvPr>
          <p:cNvSpPr>
            <a:spLocks noGrp="1"/>
          </p:cNvSpPr>
          <p:nvPr>
            <p:ph type="title"/>
          </p:nvPr>
        </p:nvSpPr>
        <p:spPr>
          <a:xfrm>
            <a:off x="838200" y="365125"/>
            <a:ext cx="10515600" cy="1325563"/>
          </a:xfrm>
        </p:spPr>
        <p:txBody>
          <a:bodyPr/>
          <a:lstStyle/>
          <a:p>
            <a:pPr algn="ctr"/>
            <a:r>
              <a:rPr lang="en-GB" dirty="0">
                <a:solidFill>
                  <a:schemeClr val="tx2">
                    <a:lumMod val="90000"/>
                    <a:lumOff val="10000"/>
                  </a:schemeClr>
                </a:solidFill>
              </a:rPr>
              <a:t>Hypoxic Red Cells</a:t>
            </a:r>
          </a:p>
        </p:txBody>
      </p:sp>
    </p:spTree>
    <p:extLst>
      <p:ext uri="{BB962C8B-B14F-4D97-AF65-F5344CB8AC3E}">
        <p14:creationId xmlns:p14="http://schemas.microsoft.com/office/powerpoint/2010/main" val="203574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4F647-552F-877D-3963-7B1B34C9FD74}"/>
              </a:ext>
            </a:extLst>
          </p:cNvPr>
          <p:cNvSpPr>
            <a:spLocks noGrp="1"/>
          </p:cNvSpPr>
          <p:nvPr>
            <p:ph type="title"/>
          </p:nvPr>
        </p:nvSpPr>
        <p:spPr>
          <a:xfrm>
            <a:off x="-57374" y="219762"/>
            <a:ext cx="11009032" cy="791156"/>
          </a:xfrm>
        </p:spPr>
        <p:txBody>
          <a:bodyPr>
            <a:noAutofit/>
          </a:bodyPr>
          <a:lstStyle/>
          <a:p>
            <a:pPr algn="ctr"/>
            <a:r>
              <a:rPr lang="en-US" dirty="0">
                <a:solidFill>
                  <a:schemeClr val="tx2">
                    <a:lumMod val="90000"/>
                    <a:lumOff val="10000"/>
                  </a:schemeClr>
                </a:solidFill>
                <a:latin typeface="Aptos Display" panose="020B0004020202020204" pitchFamily="34" charset="0"/>
                <a:cs typeface="Arial" panose="020B0604020202020204" pitchFamily="34" charset="0"/>
              </a:rPr>
              <a:t>Red cell storage lesion </a:t>
            </a:r>
            <a:br>
              <a:rPr lang="en-US" dirty="0">
                <a:solidFill>
                  <a:schemeClr val="tx2">
                    <a:lumMod val="90000"/>
                    <a:lumOff val="10000"/>
                  </a:schemeClr>
                </a:solidFill>
                <a:latin typeface="Aptos Display" panose="020B0004020202020204" pitchFamily="34" charset="0"/>
                <a:cs typeface="Arial" panose="020B0604020202020204" pitchFamily="34" charset="0"/>
              </a:rPr>
            </a:br>
            <a:endParaRPr lang="en-US" baseline="30000" dirty="0">
              <a:solidFill>
                <a:schemeClr val="tx2">
                  <a:lumMod val="90000"/>
                  <a:lumOff val="10000"/>
                </a:schemeClr>
              </a:solidFill>
              <a:latin typeface="Aptos Display" panose="020B00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5F376ACC-731C-4706-FDDD-71F891838AA3}"/>
              </a:ext>
            </a:extLst>
          </p:cNvPr>
          <p:cNvSpPr txBox="1">
            <a:spLocks/>
          </p:cNvSpPr>
          <p:nvPr/>
        </p:nvSpPr>
        <p:spPr>
          <a:xfrm>
            <a:off x="7242293" y="5318392"/>
            <a:ext cx="4714512" cy="210467"/>
          </a:xfrm>
          <a:prstGeom prst="rect">
            <a:avLst/>
          </a:prstGeom>
        </p:spPr>
        <p:txBody>
          <a:bodyPr>
            <a:no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1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612166"/>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80000"/>
              <a:buFont typeface="Courier New" panose="02070309020205020404" pitchFamily="49" charset="0"/>
              <a:buChar char="o"/>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612166"/>
              </a:buClr>
              <a:buSzPct val="80000"/>
              <a:buFont typeface="Courier New" panose="02070309020205020404" pitchFamily="49" charset="0"/>
              <a:buChar char="o"/>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14377">
              <a:buClr>
                <a:srgbClr val="61A60E"/>
              </a:buClr>
              <a:defRPr/>
            </a:pPr>
            <a:r>
              <a:rPr lang="en-US" sz="1200" b="1" dirty="0">
                <a:solidFill>
                  <a:srgbClr val="000000"/>
                </a:solidFill>
                <a:latin typeface="Arial" panose="020B0604020202020204"/>
              </a:rPr>
              <a:t>Degradation of conventional RBCs over the storage period</a:t>
            </a:r>
            <a:r>
              <a:rPr lang="en-US" sz="1200" b="1" baseline="30000" dirty="0">
                <a:solidFill>
                  <a:srgbClr val="000000"/>
                </a:solidFill>
                <a:latin typeface="Arial" panose="020B0604020202020204"/>
              </a:rPr>
              <a:t>3</a:t>
            </a:r>
          </a:p>
        </p:txBody>
      </p:sp>
      <p:sp>
        <p:nvSpPr>
          <p:cNvPr id="6" name="TextBox 5">
            <a:extLst>
              <a:ext uri="{FF2B5EF4-FFF2-40B4-BE49-F238E27FC236}">
                <a16:creationId xmlns:a16="http://schemas.microsoft.com/office/drawing/2014/main" id="{B37B2623-EB61-1DB6-A9A1-4816014E7123}"/>
              </a:ext>
            </a:extLst>
          </p:cNvPr>
          <p:cNvSpPr txBox="1"/>
          <p:nvPr/>
        </p:nvSpPr>
        <p:spPr>
          <a:xfrm>
            <a:off x="235188" y="5650750"/>
            <a:ext cx="11956812" cy="415498"/>
          </a:xfrm>
          <a:prstGeom prst="rect">
            <a:avLst/>
          </a:prstGeom>
          <a:noFill/>
        </p:spPr>
        <p:txBody>
          <a:bodyPr wrap="square" lIns="0" tIns="0" rIns="0" bIns="0" rtlCol="0" anchor="b">
            <a:spAutoFit/>
          </a:bodyPr>
          <a:lstStyle/>
          <a:p>
            <a:pPr defTabSz="914377">
              <a:defRPr/>
            </a:pPr>
            <a:r>
              <a:rPr lang="en-US" sz="900" dirty="0">
                <a:solidFill>
                  <a:srgbClr val="000000"/>
                </a:solidFill>
                <a:latin typeface="Arial" panose="020B0604020202020204" pitchFamily="34" charset="0"/>
                <a:cs typeface="Arial" panose="020B0604020202020204" pitchFamily="34" charset="0"/>
              </a:rPr>
              <a:t>1.Orlov D and </a:t>
            </a:r>
            <a:r>
              <a:rPr lang="en-US" sz="900" dirty="0" err="1">
                <a:solidFill>
                  <a:srgbClr val="000000"/>
                </a:solidFill>
                <a:latin typeface="Arial" panose="020B0604020202020204" pitchFamily="34" charset="0"/>
                <a:cs typeface="Arial" panose="020B0604020202020204" pitchFamily="34" charset="0"/>
              </a:rPr>
              <a:t>Karkouti</a:t>
            </a:r>
            <a:r>
              <a:rPr lang="en-US" sz="900" dirty="0">
                <a:solidFill>
                  <a:srgbClr val="000000"/>
                </a:solidFill>
                <a:latin typeface="Arial" panose="020B0604020202020204" pitchFamily="34" charset="0"/>
                <a:cs typeface="Arial" panose="020B0604020202020204" pitchFamily="34" charset="0"/>
              </a:rPr>
              <a:t> K. The pathophysiology and consequences of red blood cell storage. Anesthesia 2015;70 (Suppl. 1). 2.Yoshida T and Shevkoplyas SS. Anaerobic storage of red blood cells. Blood </a:t>
            </a:r>
            <a:r>
              <a:rPr lang="en-US" sz="900" dirty="0" err="1">
                <a:solidFill>
                  <a:srgbClr val="000000"/>
                </a:solidFill>
                <a:latin typeface="Arial" panose="020B0604020202020204" pitchFamily="34" charset="0"/>
                <a:cs typeface="Arial" panose="020B0604020202020204" pitchFamily="34" charset="0"/>
              </a:rPr>
              <a:t>Transfus</a:t>
            </a:r>
            <a:r>
              <a:rPr lang="en-US" sz="900" dirty="0">
                <a:solidFill>
                  <a:srgbClr val="000000"/>
                </a:solidFill>
                <a:latin typeface="Arial" panose="020B0604020202020204" pitchFamily="34" charset="0"/>
                <a:cs typeface="Arial" panose="020B0604020202020204" pitchFamily="34" charset="0"/>
              </a:rPr>
              <a:t> 2010;8:220-36. 3.Mustafa et al. Time dependent assessment of morphological changes: </a:t>
            </a:r>
            <a:r>
              <a:rPr lang="en-US" sz="900" dirty="0" err="1">
                <a:solidFill>
                  <a:srgbClr val="000000"/>
                </a:solidFill>
                <a:latin typeface="Arial" panose="020B0604020202020204" pitchFamily="34" charset="0"/>
                <a:cs typeface="Arial" panose="020B0604020202020204" pitchFamily="34" charset="0"/>
              </a:rPr>
              <a:t>leukodepleted</a:t>
            </a:r>
            <a:r>
              <a:rPr lang="en-US" sz="900" dirty="0">
                <a:solidFill>
                  <a:srgbClr val="000000"/>
                </a:solidFill>
                <a:latin typeface="Arial" panose="020B0604020202020204" pitchFamily="34" charset="0"/>
                <a:cs typeface="Arial" panose="020B0604020202020204" pitchFamily="34" charset="0"/>
              </a:rPr>
              <a:t> packed red blood cells stored in SAGM. BioMed Research Intl. 2016</a:t>
            </a:r>
            <a:r>
              <a:rPr lang="en-US" sz="900" dirty="0">
                <a:solidFill>
                  <a:srgbClr val="000000"/>
                </a:solidFill>
                <a:latin typeface="Arial" panose="020B0604020202020204"/>
              </a:rPr>
              <a:t>. 4.DeSantis et al. Characterizing red blood cell age exposure in massive transfusion therapy: the scalar age of blood index (SBI). Transfusion. 2019;9999;1-10.5.Yoshida et al. Red blood cell storage lesion: causes and potential clinical consequences. Blood </a:t>
            </a:r>
            <a:r>
              <a:rPr lang="en-US" sz="900" dirty="0" err="1">
                <a:solidFill>
                  <a:srgbClr val="000000"/>
                </a:solidFill>
                <a:latin typeface="Arial" panose="020B0604020202020204"/>
              </a:rPr>
              <a:t>Transfus</a:t>
            </a:r>
            <a:r>
              <a:rPr lang="en-US" sz="900" dirty="0">
                <a:solidFill>
                  <a:srgbClr val="000000"/>
                </a:solidFill>
                <a:latin typeface="Arial" panose="020B0604020202020204"/>
              </a:rPr>
              <a:t>. 2019; 17:47-52.</a:t>
            </a:r>
          </a:p>
        </p:txBody>
      </p:sp>
      <p:pic>
        <p:nvPicPr>
          <p:cNvPr id="7" name="Picture 6">
            <a:extLst>
              <a:ext uri="{FF2B5EF4-FFF2-40B4-BE49-F238E27FC236}">
                <a16:creationId xmlns:a16="http://schemas.microsoft.com/office/drawing/2014/main" id="{23DDD22E-4C7B-B84D-3D12-43A5CBEA6FFD}"/>
              </a:ext>
            </a:extLst>
          </p:cNvPr>
          <p:cNvPicPr>
            <a:picLocks noChangeAspect="1"/>
          </p:cNvPicPr>
          <p:nvPr/>
        </p:nvPicPr>
        <p:blipFill>
          <a:blip r:embed="rId3"/>
          <a:stretch>
            <a:fillRect/>
          </a:stretch>
        </p:blipFill>
        <p:spPr>
          <a:xfrm>
            <a:off x="7242295" y="1260172"/>
            <a:ext cx="4714512" cy="4034309"/>
          </a:xfrm>
          <a:prstGeom prst="rect">
            <a:avLst/>
          </a:prstGeom>
        </p:spPr>
      </p:pic>
      <p:sp>
        <p:nvSpPr>
          <p:cNvPr id="8" name="TextBox 7">
            <a:extLst>
              <a:ext uri="{FF2B5EF4-FFF2-40B4-BE49-F238E27FC236}">
                <a16:creationId xmlns:a16="http://schemas.microsoft.com/office/drawing/2014/main" id="{A54AE503-B0F2-E120-9712-411253DADA42}"/>
              </a:ext>
            </a:extLst>
          </p:cNvPr>
          <p:cNvSpPr txBox="1"/>
          <p:nvPr/>
        </p:nvSpPr>
        <p:spPr>
          <a:xfrm>
            <a:off x="275472" y="4349249"/>
            <a:ext cx="6828801" cy="928524"/>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gradFill>
        </p:spPr>
        <p:txBody>
          <a:bodyPr wrap="square" rtlCol="0">
            <a:spAutoFit/>
          </a:bodyPr>
          <a:lstStyle/>
          <a:p>
            <a:pPr algn="ctr" defTabSz="914377">
              <a:spcBef>
                <a:spcPts val="600"/>
              </a:spcBef>
              <a:spcAft>
                <a:spcPts val="600"/>
              </a:spcAft>
              <a:defRPr/>
            </a:pPr>
            <a:endParaRPr lang="en-US" sz="1051" b="1" baseline="30000" dirty="0">
              <a:solidFill>
                <a:srgbClr val="FFFFFF"/>
              </a:solidFill>
              <a:latin typeface="Arial" panose="020B0604020202020204"/>
            </a:endParaRPr>
          </a:p>
          <a:p>
            <a:pPr algn="ctr" defTabSz="914377">
              <a:spcBef>
                <a:spcPts val="600"/>
              </a:spcBef>
              <a:spcAft>
                <a:spcPts val="600"/>
              </a:spcAft>
              <a:defRPr/>
            </a:pPr>
            <a:r>
              <a:rPr lang="en-US" sz="2800" b="1" baseline="30000" dirty="0">
                <a:solidFill>
                  <a:srgbClr val="FFFFFF"/>
                </a:solidFill>
                <a:latin typeface="Arial" panose="020B0604020202020204"/>
              </a:rPr>
              <a:t>Oxidative Damage during storage has been shown to be an important factor of why RBCs degrade</a:t>
            </a:r>
            <a:r>
              <a:rPr lang="en-US" sz="2000" b="1" baseline="80000" dirty="0">
                <a:solidFill>
                  <a:srgbClr val="FFFFFF"/>
                </a:solidFill>
                <a:latin typeface="Arial" panose="020B0604020202020204"/>
              </a:rPr>
              <a:t>5</a:t>
            </a:r>
            <a:endParaRPr lang="en-US" sz="2800" b="1" baseline="80000" dirty="0">
              <a:solidFill>
                <a:srgbClr val="FFFFFF"/>
              </a:solidFill>
              <a:latin typeface="Arial" panose="020B0604020202020204"/>
            </a:endParaRPr>
          </a:p>
        </p:txBody>
      </p:sp>
      <p:sp>
        <p:nvSpPr>
          <p:cNvPr id="9" name="TextBox 8">
            <a:extLst>
              <a:ext uri="{FF2B5EF4-FFF2-40B4-BE49-F238E27FC236}">
                <a16:creationId xmlns:a16="http://schemas.microsoft.com/office/drawing/2014/main" id="{D0238F94-D6FB-C32E-55CC-7FEA49AC7856}"/>
              </a:ext>
            </a:extLst>
          </p:cNvPr>
          <p:cNvSpPr txBox="1"/>
          <p:nvPr/>
        </p:nvSpPr>
        <p:spPr>
          <a:xfrm>
            <a:off x="0" y="6488668"/>
            <a:ext cx="12192000" cy="369332"/>
          </a:xfrm>
          <a:prstGeom prst="rect">
            <a:avLst/>
          </a:prstGeom>
          <a:solidFill>
            <a:schemeClr val="tx2">
              <a:lumMod val="60000"/>
              <a:lumOff val="40000"/>
            </a:schemeClr>
          </a:solidFill>
        </p:spPr>
        <p:txBody>
          <a:bodyPr wrap="square" rtlCol="0" anchor="b">
            <a:spAutoFit/>
          </a:bodyPr>
          <a:lstStyle/>
          <a:p>
            <a:endParaRPr lang="en-GB" dirty="0"/>
          </a:p>
        </p:txBody>
      </p:sp>
      <p:sp>
        <p:nvSpPr>
          <p:cNvPr id="10" name="TextBox 9">
            <a:extLst>
              <a:ext uri="{FF2B5EF4-FFF2-40B4-BE49-F238E27FC236}">
                <a16:creationId xmlns:a16="http://schemas.microsoft.com/office/drawing/2014/main" id="{A320AC81-9A37-9EE2-1D3C-9B20F88E75C9}"/>
              </a:ext>
            </a:extLst>
          </p:cNvPr>
          <p:cNvSpPr txBox="1"/>
          <p:nvPr/>
        </p:nvSpPr>
        <p:spPr>
          <a:xfrm>
            <a:off x="623944" y="1317921"/>
            <a:ext cx="6131858" cy="3139321"/>
          </a:xfrm>
          <a:prstGeom prst="rect">
            <a:avLst/>
          </a:prstGeom>
          <a:noFill/>
        </p:spPr>
        <p:txBody>
          <a:bodyPr wrap="square" rtlCol="0">
            <a:spAutoFit/>
          </a:bodyPr>
          <a:lstStyle/>
          <a:p>
            <a:pPr marL="285750" indent="-285750">
              <a:buFont typeface="Arial" panose="020B0604020202020204" pitchFamily="34" charset="0"/>
              <a:buChar char="•"/>
            </a:pPr>
            <a:r>
              <a:rPr lang="en-US" b="1" kern="0" dirty="0"/>
              <a:t>Storage lesion: </a:t>
            </a:r>
            <a:r>
              <a:rPr lang="en-US" kern="0" dirty="0"/>
              <a:t>metabolic, oxidative, and structural changes to red blood cells</a:t>
            </a:r>
            <a:r>
              <a:rPr lang="en-US" b="1" kern="0" dirty="0"/>
              <a:t> </a:t>
            </a:r>
            <a:r>
              <a:rPr lang="en-US" kern="0" dirty="0"/>
              <a:t>during refrigerated storage</a:t>
            </a:r>
            <a:r>
              <a:rPr lang="en-US" kern="0" baseline="30000" dirty="0"/>
              <a:t>1,2</a:t>
            </a:r>
          </a:p>
          <a:p>
            <a:pPr marL="285750" indent="-285750">
              <a:buFont typeface="Arial" panose="020B0604020202020204" pitchFamily="34" charset="0"/>
              <a:buChar char="•"/>
            </a:pPr>
            <a:endParaRPr lang="en-US" kern="0" dirty="0"/>
          </a:p>
          <a:p>
            <a:pPr marL="285750" indent="-285750">
              <a:buFont typeface="Arial" panose="020B0604020202020204" pitchFamily="34" charset="0"/>
              <a:buChar char="•"/>
            </a:pPr>
            <a:r>
              <a:rPr lang="en-US" kern="0" dirty="0"/>
              <a:t>Limited shelf life 35 days in additive solution</a:t>
            </a:r>
          </a:p>
          <a:p>
            <a:pPr marL="285750" indent="-285750">
              <a:buFont typeface="Arial" panose="020B0604020202020204" pitchFamily="34" charset="0"/>
              <a:buChar char="•"/>
            </a:pPr>
            <a:r>
              <a:rPr lang="en-US" kern="0" dirty="0"/>
              <a:t>Quality metric of </a:t>
            </a:r>
            <a:r>
              <a:rPr lang="en-US" kern="0" dirty="0" err="1"/>
              <a:t>haemolysis</a:t>
            </a:r>
            <a:r>
              <a:rPr lang="en-US" kern="0" dirty="0"/>
              <a:t> &lt;0.8% at end of shelf life</a:t>
            </a:r>
          </a:p>
          <a:p>
            <a:pPr marL="285750" indent="-285750">
              <a:buFont typeface="Arial" panose="020B0604020202020204" pitchFamily="34" charset="0"/>
              <a:buChar char="•"/>
            </a:pPr>
            <a:r>
              <a:rPr lang="en-US" dirty="0"/>
              <a:t>A median of 17.6% of RBCs are cleared from the circulation within 24 </a:t>
            </a:r>
            <a:r>
              <a:rPr lang="en-US" dirty="0" err="1"/>
              <a:t>hrs</a:t>
            </a:r>
            <a:r>
              <a:rPr lang="en-US" dirty="0"/>
              <a:t> of txn</a:t>
            </a:r>
            <a:r>
              <a:rPr lang="en-US" baseline="30000" dirty="0"/>
              <a:t>2</a:t>
            </a:r>
          </a:p>
          <a:p>
            <a:pPr marL="285750" indent="-285750">
              <a:buFont typeface="Arial" panose="020B0604020202020204" pitchFamily="34" charset="0"/>
              <a:buChar char="•"/>
            </a:pPr>
            <a:r>
              <a:rPr lang="en-US" dirty="0"/>
              <a:t>Remaining RBCs become less deformable over time</a:t>
            </a:r>
            <a:r>
              <a:rPr lang="en-US" baseline="30000" dirty="0"/>
              <a:t>1,2</a:t>
            </a:r>
          </a:p>
          <a:p>
            <a:pPr marL="285750" indent="-285750">
              <a:buFont typeface="Arial" panose="020B0604020202020204" pitchFamily="34" charset="0"/>
              <a:buChar char="•"/>
            </a:pPr>
            <a:r>
              <a:rPr lang="en-US" dirty="0"/>
              <a:t>This impacts blood flow</a:t>
            </a:r>
            <a:r>
              <a:rPr lang="en-US" baseline="30000" dirty="0"/>
              <a:t> </a:t>
            </a:r>
            <a:r>
              <a:rPr lang="en-US" dirty="0"/>
              <a:t>and</a:t>
            </a:r>
            <a:r>
              <a:rPr lang="en-US" baseline="30000" dirty="0"/>
              <a:t> </a:t>
            </a:r>
            <a:r>
              <a:rPr lang="en-US" dirty="0"/>
              <a:t>reduces RBC’s ability to deliver oxygen after transfusion</a:t>
            </a:r>
            <a:r>
              <a:rPr lang="en-US" baseline="30000" dirty="0"/>
              <a:t>1,2</a:t>
            </a:r>
          </a:p>
          <a:p>
            <a:pPr marL="285750" indent="-285750">
              <a:buFont typeface="Arial" panose="020B0604020202020204" pitchFamily="34" charset="0"/>
              <a:buChar char="•"/>
            </a:pPr>
            <a:endParaRPr lang="en-US" kern="0" dirty="0"/>
          </a:p>
        </p:txBody>
      </p:sp>
    </p:spTree>
    <p:extLst>
      <p:ext uri="{BB962C8B-B14F-4D97-AF65-F5344CB8AC3E}">
        <p14:creationId xmlns:p14="http://schemas.microsoft.com/office/powerpoint/2010/main" val="4013125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A754D2-AC33-2511-8D47-B869BC836117}"/>
              </a:ext>
            </a:extLst>
          </p:cNvPr>
          <p:cNvSpPr>
            <a:spLocks noGrp="1"/>
          </p:cNvSpPr>
          <p:nvPr>
            <p:ph idx="1"/>
          </p:nvPr>
        </p:nvSpPr>
        <p:spPr>
          <a:xfrm>
            <a:off x="0" y="1026022"/>
            <a:ext cx="11908649" cy="985912"/>
          </a:xfrm>
        </p:spPr>
        <p:txBody>
          <a:bodyPr>
            <a:normAutofit lnSpcReduction="10000"/>
          </a:bodyPr>
          <a:lstStyle/>
          <a:p>
            <a:r>
              <a:rPr lang="en-GB" dirty="0"/>
              <a:t>Oxygen content is reduced to less than 20% </a:t>
            </a:r>
            <a:r>
              <a:rPr lang="en-GB" dirty="0" err="1"/>
              <a:t>oxyhaemaglobin</a:t>
            </a:r>
            <a:r>
              <a:rPr lang="en-GB" dirty="0"/>
              <a:t> [% SO</a:t>
            </a:r>
            <a:r>
              <a:rPr lang="en-GB" baseline="-25000" dirty="0"/>
              <a:t>2</a:t>
            </a:r>
            <a:r>
              <a:rPr lang="en-GB" dirty="0"/>
              <a:t>]</a:t>
            </a:r>
          </a:p>
          <a:p>
            <a:r>
              <a:rPr lang="en-GB" dirty="0"/>
              <a:t>CE marked &amp; FDA approved</a:t>
            </a:r>
          </a:p>
          <a:p>
            <a:endParaRPr lang="en-GB" dirty="0"/>
          </a:p>
          <a:p>
            <a:endParaRPr lang="en-GB" dirty="0"/>
          </a:p>
        </p:txBody>
      </p:sp>
      <p:sp>
        <p:nvSpPr>
          <p:cNvPr id="4" name="Title 1">
            <a:extLst>
              <a:ext uri="{FF2B5EF4-FFF2-40B4-BE49-F238E27FC236}">
                <a16:creationId xmlns:a16="http://schemas.microsoft.com/office/drawing/2014/main" id="{B0693214-58C5-AB2F-F29A-25023330D8AB}"/>
              </a:ext>
            </a:extLst>
          </p:cNvPr>
          <p:cNvSpPr>
            <a:spLocks noGrp="1"/>
          </p:cNvSpPr>
          <p:nvPr>
            <p:ph type="title"/>
          </p:nvPr>
        </p:nvSpPr>
        <p:spPr>
          <a:xfrm>
            <a:off x="838200" y="59115"/>
            <a:ext cx="10515600" cy="1325563"/>
          </a:xfrm>
        </p:spPr>
        <p:txBody>
          <a:bodyPr vert="horz" lIns="91440" tIns="45720" rIns="91440" bIns="45720" rtlCol="0" anchor="t">
            <a:normAutofit/>
          </a:bodyPr>
          <a:lstStyle/>
          <a:p>
            <a:pPr algn="ctr"/>
            <a:r>
              <a:rPr lang="en-US" kern="1200" dirty="0">
                <a:solidFill>
                  <a:schemeClr val="tx2">
                    <a:lumMod val="90000"/>
                    <a:lumOff val="10000"/>
                  </a:schemeClr>
                </a:solidFill>
                <a:latin typeface="+mj-lt"/>
                <a:ea typeface="+mj-ea"/>
                <a:cs typeface="+mj-cs"/>
              </a:rPr>
              <a:t>Hypoxic red cells</a:t>
            </a:r>
          </a:p>
        </p:txBody>
      </p:sp>
      <p:pic>
        <p:nvPicPr>
          <p:cNvPr id="6" name="Picture 5" descr="A blood bag with a wire attached to it&#10;&#10;AI-generated content may be incorrect.">
            <a:extLst>
              <a:ext uri="{FF2B5EF4-FFF2-40B4-BE49-F238E27FC236}">
                <a16:creationId xmlns:a16="http://schemas.microsoft.com/office/drawing/2014/main" id="{25B88653-9B3E-AF16-3ADD-D4769AA6BEDD}"/>
              </a:ext>
            </a:extLst>
          </p:cNvPr>
          <p:cNvPicPr>
            <a:picLocks noChangeAspect="1"/>
          </p:cNvPicPr>
          <p:nvPr/>
        </p:nvPicPr>
        <p:blipFill rotWithShape="1">
          <a:blip r:embed="rId3"/>
          <a:srcRect b="8334"/>
          <a:stretch/>
        </p:blipFill>
        <p:spPr>
          <a:xfrm>
            <a:off x="3961540" y="1707808"/>
            <a:ext cx="3727532" cy="3850005"/>
          </a:xfrm>
          <a:prstGeom prst="rect">
            <a:avLst/>
          </a:prstGeom>
        </p:spPr>
      </p:pic>
      <p:sp>
        <p:nvSpPr>
          <p:cNvPr id="8" name="TextBox 7">
            <a:extLst>
              <a:ext uri="{FF2B5EF4-FFF2-40B4-BE49-F238E27FC236}">
                <a16:creationId xmlns:a16="http://schemas.microsoft.com/office/drawing/2014/main" id="{0B299D5B-63E9-DE2B-AEAA-DA89753E583C}"/>
              </a:ext>
            </a:extLst>
          </p:cNvPr>
          <p:cNvSpPr txBox="1"/>
          <p:nvPr/>
        </p:nvSpPr>
        <p:spPr>
          <a:xfrm>
            <a:off x="0" y="6488668"/>
            <a:ext cx="12192000" cy="369332"/>
          </a:xfrm>
          <a:prstGeom prst="rect">
            <a:avLst/>
          </a:prstGeom>
          <a:solidFill>
            <a:schemeClr val="tx2">
              <a:lumMod val="60000"/>
              <a:lumOff val="40000"/>
            </a:schemeClr>
          </a:solidFill>
        </p:spPr>
        <p:txBody>
          <a:bodyPr wrap="square" rtlCol="0" anchor="b">
            <a:spAutoFit/>
          </a:bodyPr>
          <a:lstStyle/>
          <a:p>
            <a:endParaRPr lang="en-GB" dirty="0"/>
          </a:p>
        </p:txBody>
      </p:sp>
      <p:pic>
        <p:nvPicPr>
          <p:cNvPr id="16" name="Picture 15">
            <a:extLst>
              <a:ext uri="{FF2B5EF4-FFF2-40B4-BE49-F238E27FC236}">
                <a16:creationId xmlns:a16="http://schemas.microsoft.com/office/drawing/2014/main" id="{C7650186-1C23-7880-DEB1-0D165AF62B36}"/>
              </a:ext>
            </a:extLst>
          </p:cNvPr>
          <p:cNvPicPr>
            <a:picLocks noChangeAspect="1"/>
          </p:cNvPicPr>
          <p:nvPr/>
        </p:nvPicPr>
        <p:blipFill>
          <a:blip r:embed="rId4"/>
          <a:stretch>
            <a:fillRect/>
          </a:stretch>
        </p:blipFill>
        <p:spPr>
          <a:xfrm>
            <a:off x="8901414" y="2592593"/>
            <a:ext cx="1716384" cy="2688160"/>
          </a:xfrm>
          <a:prstGeom prst="rect">
            <a:avLst/>
          </a:prstGeom>
        </p:spPr>
      </p:pic>
      <p:pic>
        <p:nvPicPr>
          <p:cNvPr id="18" name="Picture 17">
            <a:extLst>
              <a:ext uri="{FF2B5EF4-FFF2-40B4-BE49-F238E27FC236}">
                <a16:creationId xmlns:a16="http://schemas.microsoft.com/office/drawing/2014/main" id="{7AFB98F6-88EB-29DD-8073-342EDF36C69F}"/>
              </a:ext>
            </a:extLst>
          </p:cNvPr>
          <p:cNvPicPr>
            <a:picLocks noChangeAspect="1"/>
          </p:cNvPicPr>
          <p:nvPr/>
        </p:nvPicPr>
        <p:blipFill>
          <a:blip r:embed="rId5"/>
          <a:stretch>
            <a:fillRect/>
          </a:stretch>
        </p:blipFill>
        <p:spPr>
          <a:xfrm>
            <a:off x="957007" y="2592593"/>
            <a:ext cx="1678617" cy="2548116"/>
          </a:xfrm>
          <a:prstGeom prst="rect">
            <a:avLst/>
          </a:prstGeom>
        </p:spPr>
      </p:pic>
      <p:sp>
        <p:nvSpPr>
          <p:cNvPr id="19" name="TextBox 18">
            <a:extLst>
              <a:ext uri="{FF2B5EF4-FFF2-40B4-BE49-F238E27FC236}">
                <a16:creationId xmlns:a16="http://schemas.microsoft.com/office/drawing/2014/main" id="{5B00D108-BF74-C3C0-F222-3C02D248C55C}"/>
              </a:ext>
            </a:extLst>
          </p:cNvPr>
          <p:cNvSpPr txBox="1"/>
          <p:nvPr/>
        </p:nvSpPr>
        <p:spPr>
          <a:xfrm>
            <a:off x="838200" y="5365481"/>
            <a:ext cx="2051046" cy="923330"/>
          </a:xfrm>
          <a:prstGeom prst="rect">
            <a:avLst/>
          </a:prstGeom>
          <a:noFill/>
        </p:spPr>
        <p:txBody>
          <a:bodyPr wrap="square" rtlCol="0">
            <a:spAutoFit/>
          </a:bodyPr>
          <a:lstStyle/>
          <a:p>
            <a:pPr algn="ctr"/>
            <a:r>
              <a:rPr lang="en-GB" dirty="0"/>
              <a:t>LD </a:t>
            </a:r>
            <a:r>
              <a:rPr lang="en-GB" dirty="0" err="1"/>
              <a:t>RCC</a:t>
            </a:r>
            <a:r>
              <a:rPr lang="en-GB" dirty="0"/>
              <a:t> collected as per standard process</a:t>
            </a:r>
          </a:p>
        </p:txBody>
      </p:sp>
      <p:sp>
        <p:nvSpPr>
          <p:cNvPr id="21" name="TextBox 20">
            <a:extLst>
              <a:ext uri="{FF2B5EF4-FFF2-40B4-BE49-F238E27FC236}">
                <a16:creationId xmlns:a16="http://schemas.microsoft.com/office/drawing/2014/main" id="{CEC6F34A-54FC-C6D8-1F6E-8E1E3A6FFCBF}"/>
              </a:ext>
            </a:extLst>
          </p:cNvPr>
          <p:cNvSpPr txBox="1"/>
          <p:nvPr/>
        </p:nvSpPr>
        <p:spPr>
          <a:xfrm>
            <a:off x="4253286" y="5389931"/>
            <a:ext cx="2876302" cy="923330"/>
          </a:xfrm>
          <a:prstGeom prst="rect">
            <a:avLst/>
          </a:prstGeom>
          <a:noFill/>
        </p:spPr>
        <p:txBody>
          <a:bodyPr wrap="square" rtlCol="0">
            <a:spAutoFit/>
          </a:bodyPr>
          <a:lstStyle/>
          <a:p>
            <a:pPr algn="ctr"/>
            <a:r>
              <a:rPr lang="en-GB" dirty="0"/>
              <a:t>Connected to </a:t>
            </a:r>
            <a:r>
              <a:rPr lang="en-GB" dirty="0" err="1"/>
              <a:t>Hemanext</a:t>
            </a:r>
            <a:r>
              <a:rPr lang="en-GB" dirty="0"/>
              <a:t> ONE system and placed on a platelet agitator – 3 hrs</a:t>
            </a:r>
          </a:p>
        </p:txBody>
      </p:sp>
      <p:sp>
        <p:nvSpPr>
          <p:cNvPr id="23" name="TextBox 22">
            <a:extLst>
              <a:ext uri="{FF2B5EF4-FFF2-40B4-BE49-F238E27FC236}">
                <a16:creationId xmlns:a16="http://schemas.microsoft.com/office/drawing/2014/main" id="{ADFF5341-6FF8-1BFC-92CC-51314A86F22C}"/>
              </a:ext>
            </a:extLst>
          </p:cNvPr>
          <p:cNvSpPr txBox="1"/>
          <p:nvPr/>
        </p:nvSpPr>
        <p:spPr>
          <a:xfrm>
            <a:off x="8665365" y="5423045"/>
            <a:ext cx="1952433" cy="923330"/>
          </a:xfrm>
          <a:prstGeom prst="rect">
            <a:avLst/>
          </a:prstGeom>
          <a:noFill/>
        </p:spPr>
        <p:txBody>
          <a:bodyPr wrap="square" rtlCol="0">
            <a:spAutoFit/>
          </a:bodyPr>
          <a:lstStyle/>
          <a:p>
            <a:pPr algn="ctr"/>
            <a:r>
              <a:rPr lang="en-GB" dirty="0"/>
              <a:t>O</a:t>
            </a:r>
            <a:r>
              <a:rPr lang="en-GB" baseline="-25000" dirty="0"/>
              <a:t>2</a:t>
            </a:r>
            <a:r>
              <a:rPr lang="en-GB" dirty="0"/>
              <a:t>/CO</a:t>
            </a:r>
            <a:r>
              <a:rPr lang="en-GB" baseline="-25000" dirty="0"/>
              <a:t>2</a:t>
            </a:r>
            <a:r>
              <a:rPr lang="en-GB" dirty="0"/>
              <a:t> reduced </a:t>
            </a:r>
            <a:r>
              <a:rPr lang="en-GB" dirty="0" err="1"/>
              <a:t>RCC</a:t>
            </a:r>
            <a:r>
              <a:rPr lang="en-GB" dirty="0"/>
              <a:t> stored at 2-4</a:t>
            </a:r>
            <a:r>
              <a:rPr lang="en-GB" baseline="30000" dirty="0"/>
              <a:t>o</a:t>
            </a:r>
            <a:r>
              <a:rPr lang="en-GB" dirty="0"/>
              <a:t>C</a:t>
            </a:r>
          </a:p>
        </p:txBody>
      </p:sp>
      <p:cxnSp>
        <p:nvCxnSpPr>
          <p:cNvPr id="25" name="Straight Arrow Connector 24">
            <a:extLst>
              <a:ext uri="{FF2B5EF4-FFF2-40B4-BE49-F238E27FC236}">
                <a16:creationId xmlns:a16="http://schemas.microsoft.com/office/drawing/2014/main" id="{A5B7FEDF-5869-E798-5331-0D5D0B9CAF28}"/>
              </a:ext>
            </a:extLst>
          </p:cNvPr>
          <p:cNvCxnSpPr/>
          <p:nvPr/>
        </p:nvCxnSpPr>
        <p:spPr>
          <a:xfrm>
            <a:off x="2721685" y="3936673"/>
            <a:ext cx="108652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7B04D737-80EC-20AF-38D7-FFEE413A8A00}"/>
              </a:ext>
            </a:extLst>
          </p:cNvPr>
          <p:cNvCxnSpPr/>
          <p:nvPr/>
        </p:nvCxnSpPr>
        <p:spPr>
          <a:xfrm>
            <a:off x="7960659" y="4077148"/>
            <a:ext cx="94075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609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8DFAF-BC12-5334-968C-3C7D3D52F21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C445E6C-4400-1ADF-1956-5E7844641273}"/>
              </a:ext>
            </a:extLst>
          </p:cNvPr>
          <p:cNvSpPr txBox="1"/>
          <p:nvPr/>
        </p:nvSpPr>
        <p:spPr>
          <a:xfrm>
            <a:off x="0" y="6488668"/>
            <a:ext cx="12192000" cy="369332"/>
          </a:xfrm>
          <a:prstGeom prst="rect">
            <a:avLst/>
          </a:prstGeom>
          <a:solidFill>
            <a:schemeClr val="tx2">
              <a:lumMod val="60000"/>
              <a:lumOff val="40000"/>
            </a:schemeClr>
          </a:solidFill>
        </p:spPr>
        <p:txBody>
          <a:bodyPr wrap="square" rtlCol="0" anchor="b">
            <a:spAutoFit/>
          </a:bodyPr>
          <a:lstStyle/>
          <a:p>
            <a:endParaRPr lang="en-GB" dirty="0"/>
          </a:p>
        </p:txBody>
      </p:sp>
      <p:sp>
        <p:nvSpPr>
          <p:cNvPr id="7" name="Title 1">
            <a:extLst>
              <a:ext uri="{FF2B5EF4-FFF2-40B4-BE49-F238E27FC236}">
                <a16:creationId xmlns:a16="http://schemas.microsoft.com/office/drawing/2014/main" id="{21C99848-5382-27AB-883B-27D163892C98}"/>
              </a:ext>
            </a:extLst>
          </p:cNvPr>
          <p:cNvSpPr>
            <a:spLocks noGrp="1"/>
          </p:cNvSpPr>
          <p:nvPr>
            <p:ph type="title"/>
          </p:nvPr>
        </p:nvSpPr>
        <p:spPr>
          <a:xfrm>
            <a:off x="838200" y="365125"/>
            <a:ext cx="10515600" cy="1325563"/>
          </a:xfrm>
        </p:spPr>
        <p:txBody>
          <a:bodyPr/>
          <a:lstStyle/>
          <a:p>
            <a:pPr algn="ctr"/>
            <a:r>
              <a:rPr lang="en-GB" dirty="0">
                <a:solidFill>
                  <a:schemeClr val="tx2">
                    <a:lumMod val="90000"/>
                    <a:lumOff val="10000"/>
                  </a:schemeClr>
                </a:solidFill>
              </a:rPr>
              <a:t>Cord Blood for Neonatal Transfusion</a:t>
            </a:r>
          </a:p>
        </p:txBody>
      </p:sp>
      <p:pic>
        <p:nvPicPr>
          <p:cNvPr id="3" name="Picture 2">
            <a:extLst>
              <a:ext uri="{FF2B5EF4-FFF2-40B4-BE49-F238E27FC236}">
                <a16:creationId xmlns:a16="http://schemas.microsoft.com/office/drawing/2014/main" id="{CAB5BAA5-F463-D79A-41C0-6D958C238CE2}"/>
              </a:ext>
            </a:extLst>
          </p:cNvPr>
          <p:cNvPicPr>
            <a:picLocks noChangeAspect="1"/>
          </p:cNvPicPr>
          <p:nvPr/>
        </p:nvPicPr>
        <p:blipFill>
          <a:blip r:embed="rId2"/>
          <a:stretch>
            <a:fillRect/>
          </a:stretch>
        </p:blipFill>
        <p:spPr>
          <a:xfrm>
            <a:off x="4399878" y="1503893"/>
            <a:ext cx="3206271" cy="4715104"/>
          </a:xfrm>
          <a:prstGeom prst="rect">
            <a:avLst/>
          </a:prstGeom>
        </p:spPr>
      </p:pic>
    </p:spTree>
    <p:extLst>
      <p:ext uri="{BB962C8B-B14F-4D97-AF65-F5344CB8AC3E}">
        <p14:creationId xmlns:p14="http://schemas.microsoft.com/office/powerpoint/2010/main" val="2034251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742F5-8336-4C67-F1AE-57DFADB56F46}"/>
              </a:ext>
            </a:extLst>
          </p:cNvPr>
          <p:cNvSpPr>
            <a:spLocks noGrp="1"/>
          </p:cNvSpPr>
          <p:nvPr>
            <p:ph type="title"/>
          </p:nvPr>
        </p:nvSpPr>
        <p:spPr>
          <a:xfrm>
            <a:off x="481149" y="-127794"/>
            <a:ext cx="10515600" cy="1325563"/>
          </a:xfrm>
        </p:spPr>
        <p:txBody>
          <a:bodyPr>
            <a:normAutofit/>
          </a:bodyPr>
          <a:lstStyle/>
          <a:p>
            <a:r>
              <a:rPr lang="en-GB" dirty="0">
                <a:solidFill>
                  <a:schemeClr val="tx2">
                    <a:lumMod val="90000"/>
                    <a:lumOff val="10000"/>
                  </a:schemeClr>
                </a:solidFill>
              </a:rPr>
              <a:t>The Blood Component Horizon </a:t>
            </a:r>
          </a:p>
        </p:txBody>
      </p:sp>
      <p:sp>
        <p:nvSpPr>
          <p:cNvPr id="12" name="Rectangle: Rounded Corners 11">
            <a:extLst>
              <a:ext uri="{FF2B5EF4-FFF2-40B4-BE49-F238E27FC236}">
                <a16:creationId xmlns:a16="http://schemas.microsoft.com/office/drawing/2014/main" id="{6A7AD55E-3712-0624-85E9-90B654607285}"/>
              </a:ext>
            </a:extLst>
          </p:cNvPr>
          <p:cNvSpPr/>
          <p:nvPr/>
        </p:nvSpPr>
        <p:spPr>
          <a:xfrm rot="20331065">
            <a:off x="279580" y="1822318"/>
            <a:ext cx="3245248" cy="2973633"/>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D8CF0495-F86A-F8A8-CFD1-CC10585AEF06}"/>
              </a:ext>
            </a:extLst>
          </p:cNvPr>
          <p:cNvSpPr/>
          <p:nvPr/>
        </p:nvSpPr>
        <p:spPr>
          <a:xfrm>
            <a:off x="6771150" y="1645014"/>
            <a:ext cx="2751908" cy="3910149"/>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extLst>
              <a:ext uri="{FF2B5EF4-FFF2-40B4-BE49-F238E27FC236}">
                <a16:creationId xmlns:a16="http://schemas.microsoft.com/office/drawing/2014/main" id="{9EF016F9-7988-67E6-8D91-8C10AEE918F3}"/>
              </a:ext>
            </a:extLst>
          </p:cNvPr>
          <p:cNvSpPr/>
          <p:nvPr/>
        </p:nvSpPr>
        <p:spPr>
          <a:xfrm>
            <a:off x="3951971" y="936875"/>
            <a:ext cx="2484641" cy="2741975"/>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38C57B5B-92B4-D2F5-8B42-75DD21F98C7B}"/>
              </a:ext>
            </a:extLst>
          </p:cNvPr>
          <p:cNvSpPr/>
          <p:nvPr/>
        </p:nvSpPr>
        <p:spPr>
          <a:xfrm>
            <a:off x="9857596" y="3888380"/>
            <a:ext cx="2011680" cy="2355669"/>
          </a:xfrm>
          <a:prstGeom prst="roundRect">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904B9AD3-CDAD-D48E-5627-A339F6858E8B}"/>
              </a:ext>
            </a:extLst>
          </p:cNvPr>
          <p:cNvSpPr/>
          <p:nvPr/>
        </p:nvSpPr>
        <p:spPr>
          <a:xfrm>
            <a:off x="3503630" y="4170897"/>
            <a:ext cx="3100251" cy="2220686"/>
          </a:xfrm>
          <a:prstGeom prst="roundRect">
            <a:avLst/>
          </a:prstGeom>
          <a:blipFill dpi="0" rotWithShape="1">
            <a:blip r:embed="rId6">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A40EC6A0-F750-FFD6-5C19-E9CE92B4841A}"/>
              </a:ext>
            </a:extLst>
          </p:cNvPr>
          <p:cNvSpPr txBox="1"/>
          <p:nvPr/>
        </p:nvSpPr>
        <p:spPr>
          <a:xfrm>
            <a:off x="0" y="6488668"/>
            <a:ext cx="12192000" cy="369332"/>
          </a:xfrm>
          <a:prstGeom prst="rect">
            <a:avLst/>
          </a:prstGeom>
          <a:solidFill>
            <a:schemeClr val="tx2">
              <a:lumMod val="60000"/>
              <a:lumOff val="40000"/>
            </a:schemeClr>
          </a:solidFill>
        </p:spPr>
        <p:txBody>
          <a:bodyPr wrap="square" rtlCol="0" anchor="b">
            <a:spAutoFit/>
          </a:bodyPr>
          <a:lstStyle/>
          <a:p>
            <a:endParaRPr lang="en-GB" dirty="0"/>
          </a:p>
        </p:txBody>
      </p:sp>
    </p:spTree>
    <p:extLst>
      <p:ext uri="{BB962C8B-B14F-4D97-AF65-F5344CB8AC3E}">
        <p14:creationId xmlns:p14="http://schemas.microsoft.com/office/powerpoint/2010/main" val="2767510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6" grpId="0" animBg="1"/>
      <p:bldP spid="17" grpId="0" animBg="1"/>
      <p:bldP spid="1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2730878" y="1727041"/>
            <a:ext cx="8775322" cy="3975063"/>
          </a:xfrm>
          <a:prstGeom prst="rect">
            <a:avLst/>
          </a:prstGeom>
        </p:spPr>
        <p:txBody>
          <a:bodyPr lIns="0" tIns="0" rIns="0" bIns="0" rtlCol="0" anchor="t">
            <a:spAutoFit/>
          </a:bodyPr>
          <a:lstStyle/>
          <a:p>
            <a:pPr>
              <a:lnSpc>
                <a:spcPts val="2600"/>
              </a:lnSpc>
            </a:pPr>
            <a:r>
              <a:rPr lang="en-US" sz="1733" dirty="0">
                <a:solidFill>
                  <a:srgbClr val="18202B"/>
                </a:solidFill>
                <a:latin typeface="Open Sans"/>
                <a:ea typeface="Open Sans"/>
                <a:cs typeface="Open Sans"/>
                <a:sym typeface="Open Sans"/>
              </a:rPr>
              <a:t>Extremely low gestational age neonates (</a:t>
            </a:r>
            <a:r>
              <a:rPr lang="en-US" sz="1733" dirty="0" err="1">
                <a:solidFill>
                  <a:srgbClr val="18202B"/>
                </a:solidFill>
                <a:latin typeface="Open Sans"/>
                <a:ea typeface="Open Sans"/>
                <a:cs typeface="Open Sans"/>
                <a:sym typeface="Open Sans"/>
              </a:rPr>
              <a:t>ELGANs</a:t>
            </a:r>
            <a:r>
              <a:rPr lang="en-US" sz="1733" dirty="0">
                <a:solidFill>
                  <a:srgbClr val="18202B"/>
                </a:solidFill>
                <a:latin typeface="Open Sans"/>
                <a:ea typeface="Open Sans"/>
                <a:cs typeface="Open Sans"/>
                <a:sym typeface="Open Sans"/>
              </a:rPr>
              <a:t>; &lt;28 weeks) are at high risk of retinopathy of prematurity (ROP).</a:t>
            </a:r>
          </a:p>
          <a:p>
            <a:pPr>
              <a:lnSpc>
                <a:spcPts val="2600"/>
              </a:lnSpc>
            </a:pPr>
            <a:endParaRPr lang="en-US" sz="1733" dirty="0">
              <a:solidFill>
                <a:srgbClr val="18202B"/>
              </a:solidFill>
              <a:latin typeface="Open Sans"/>
              <a:ea typeface="Open Sans"/>
              <a:cs typeface="Open Sans"/>
              <a:sym typeface="Open Sans"/>
            </a:endParaRPr>
          </a:p>
          <a:p>
            <a:pPr>
              <a:lnSpc>
                <a:spcPts val="2600"/>
              </a:lnSpc>
            </a:pPr>
            <a:endParaRPr lang="en-US" sz="1733" dirty="0">
              <a:solidFill>
                <a:srgbClr val="18202B"/>
              </a:solidFill>
              <a:latin typeface="Open Sans"/>
              <a:ea typeface="Open Sans"/>
              <a:cs typeface="Open Sans"/>
              <a:sym typeface="Open Sans"/>
            </a:endParaRPr>
          </a:p>
          <a:p>
            <a:pPr>
              <a:lnSpc>
                <a:spcPts val="2600"/>
              </a:lnSpc>
            </a:pPr>
            <a:r>
              <a:rPr lang="en-US" sz="1733" dirty="0">
                <a:solidFill>
                  <a:srgbClr val="18202B"/>
                </a:solidFill>
                <a:latin typeface="Open Sans"/>
                <a:ea typeface="Open Sans"/>
                <a:cs typeface="Open Sans"/>
                <a:sym typeface="Open Sans"/>
              </a:rPr>
              <a:t>Standard adult RBC transfusions progressively replace fetal </a:t>
            </a:r>
            <a:r>
              <a:rPr lang="en-US" sz="1733" dirty="0" err="1">
                <a:solidFill>
                  <a:srgbClr val="18202B"/>
                </a:solidFill>
                <a:latin typeface="Open Sans"/>
                <a:ea typeface="Open Sans"/>
                <a:cs typeface="Open Sans"/>
                <a:sym typeface="Open Sans"/>
              </a:rPr>
              <a:t>haemoglobin</a:t>
            </a:r>
            <a:r>
              <a:rPr lang="en-US" sz="1733" dirty="0">
                <a:solidFill>
                  <a:srgbClr val="18202B"/>
                </a:solidFill>
                <a:latin typeface="Open Sans"/>
                <a:ea typeface="Open Sans"/>
                <a:cs typeface="Open Sans"/>
                <a:sym typeface="Open Sans"/>
              </a:rPr>
              <a:t> (HbF) with HbA, reducing antioxidant capacity and oxygen‑delivery characteristics.</a:t>
            </a:r>
          </a:p>
          <a:p>
            <a:pPr>
              <a:lnSpc>
                <a:spcPts val="2600"/>
              </a:lnSpc>
            </a:pPr>
            <a:endParaRPr lang="en-US" sz="1733" dirty="0">
              <a:solidFill>
                <a:srgbClr val="18202B"/>
              </a:solidFill>
              <a:latin typeface="Open Sans"/>
              <a:ea typeface="Open Sans"/>
              <a:cs typeface="Open Sans"/>
              <a:sym typeface="Open Sans"/>
            </a:endParaRPr>
          </a:p>
          <a:p>
            <a:pPr>
              <a:lnSpc>
                <a:spcPts val="2600"/>
              </a:lnSpc>
            </a:pPr>
            <a:endParaRPr lang="en-US" sz="1733" dirty="0">
              <a:solidFill>
                <a:srgbClr val="18202B"/>
              </a:solidFill>
              <a:latin typeface="Open Sans"/>
              <a:ea typeface="Open Sans"/>
              <a:cs typeface="Open Sans"/>
              <a:sym typeface="Open Sans"/>
            </a:endParaRPr>
          </a:p>
          <a:p>
            <a:pPr>
              <a:lnSpc>
                <a:spcPts val="2600"/>
              </a:lnSpc>
            </a:pPr>
            <a:r>
              <a:rPr lang="en-US" sz="1733" dirty="0">
                <a:solidFill>
                  <a:srgbClr val="18202B"/>
                </a:solidFill>
                <a:latin typeface="Open Sans"/>
                <a:ea typeface="Open Sans"/>
                <a:cs typeface="Open Sans"/>
                <a:sym typeface="Open Sans"/>
              </a:rPr>
              <a:t>Low HbF levels strongly correlate with higher ROP severity in multiple prospective and retrospective studies.</a:t>
            </a:r>
          </a:p>
          <a:p>
            <a:pPr>
              <a:lnSpc>
                <a:spcPts val="2600"/>
              </a:lnSpc>
            </a:pPr>
            <a:endParaRPr lang="en-US" sz="1733" dirty="0">
              <a:solidFill>
                <a:srgbClr val="18202B"/>
              </a:solidFill>
              <a:latin typeface="Open Sans"/>
              <a:ea typeface="Open Sans"/>
              <a:cs typeface="Open Sans"/>
              <a:sym typeface="Open Sans"/>
            </a:endParaRPr>
          </a:p>
          <a:p>
            <a:pPr>
              <a:lnSpc>
                <a:spcPts val="2600"/>
              </a:lnSpc>
            </a:pPr>
            <a:endParaRPr lang="en-US" sz="1733" dirty="0">
              <a:solidFill>
                <a:srgbClr val="18202B"/>
              </a:solidFill>
              <a:latin typeface="Open Sans"/>
              <a:ea typeface="Open Sans"/>
              <a:cs typeface="Open Sans"/>
              <a:sym typeface="Open Sans"/>
            </a:endParaRPr>
          </a:p>
        </p:txBody>
      </p:sp>
      <p:sp>
        <p:nvSpPr>
          <p:cNvPr id="6" name="TextBox 6"/>
          <p:cNvSpPr txBox="1"/>
          <p:nvPr/>
        </p:nvSpPr>
        <p:spPr>
          <a:xfrm>
            <a:off x="359797" y="192492"/>
            <a:ext cx="9246732" cy="462563"/>
          </a:xfrm>
          <a:prstGeom prst="rect">
            <a:avLst/>
          </a:prstGeom>
        </p:spPr>
        <p:txBody>
          <a:bodyPr lIns="0" tIns="0" rIns="0" bIns="0" rtlCol="0" anchor="t">
            <a:spAutoFit/>
          </a:bodyPr>
          <a:lstStyle/>
          <a:p>
            <a:pPr>
              <a:lnSpc>
                <a:spcPts val="4000"/>
              </a:lnSpc>
            </a:pPr>
            <a:r>
              <a:rPr lang="en-US" sz="2666" b="1">
                <a:solidFill>
                  <a:srgbClr val="FFFFFF"/>
                </a:solidFill>
                <a:latin typeface="Open Sans Bold"/>
                <a:ea typeface="Open Sans Bold"/>
                <a:cs typeface="Open Sans Bold"/>
                <a:sym typeface="Open Sans Bold"/>
              </a:rPr>
              <a:t>Background</a:t>
            </a:r>
          </a:p>
        </p:txBody>
      </p:sp>
      <p:grpSp>
        <p:nvGrpSpPr>
          <p:cNvPr id="7" name="Group 7"/>
          <p:cNvGrpSpPr/>
          <p:nvPr/>
        </p:nvGrpSpPr>
        <p:grpSpPr>
          <a:xfrm>
            <a:off x="579850" y="1567118"/>
            <a:ext cx="1555249" cy="920871"/>
            <a:chOff x="0" y="0"/>
            <a:chExt cx="3110499" cy="1841741"/>
          </a:xfrm>
        </p:grpSpPr>
        <p:sp>
          <p:nvSpPr>
            <p:cNvPr id="8" name="Freeform 8"/>
            <p:cNvSpPr/>
            <p:nvPr/>
          </p:nvSpPr>
          <p:spPr>
            <a:xfrm>
              <a:off x="0" y="243751"/>
              <a:ext cx="1452932" cy="1597990"/>
            </a:xfrm>
            <a:custGeom>
              <a:avLst/>
              <a:gdLst/>
              <a:ahLst/>
              <a:cxnLst/>
              <a:rect l="l" t="t" r="r" b="b"/>
              <a:pathLst>
                <a:path w="1452932" h="1597990">
                  <a:moveTo>
                    <a:pt x="0" y="0"/>
                  </a:moveTo>
                  <a:lnTo>
                    <a:pt x="1452932" y="0"/>
                  </a:lnTo>
                  <a:lnTo>
                    <a:pt x="1452932" y="1597990"/>
                  </a:lnTo>
                  <a:lnTo>
                    <a:pt x="0" y="1597990"/>
                  </a:lnTo>
                  <a:lnTo>
                    <a:pt x="0" y="0"/>
                  </a:lnTo>
                  <a:close/>
                </a:path>
              </a:pathLst>
            </a:custGeom>
            <a:blipFill>
              <a:blip r:embed="rId2">
                <a:alphaModFix amt="80000"/>
              </a:blip>
              <a:stretch>
                <a:fillRect r="-57119"/>
              </a:stretch>
            </a:blipFill>
          </p:spPr>
          <p:txBody>
            <a:bodyPr/>
            <a:lstStyle/>
            <a:p>
              <a:endParaRPr lang="en-GB" sz="1200"/>
            </a:p>
          </p:txBody>
        </p:sp>
        <p:sp>
          <p:nvSpPr>
            <p:cNvPr id="9" name="Freeform 9"/>
            <p:cNvSpPr/>
            <p:nvPr/>
          </p:nvSpPr>
          <p:spPr>
            <a:xfrm>
              <a:off x="1452932" y="0"/>
              <a:ext cx="1657567" cy="1841741"/>
            </a:xfrm>
            <a:custGeom>
              <a:avLst/>
              <a:gdLst/>
              <a:ahLst/>
              <a:cxnLst/>
              <a:rect l="l" t="t" r="r" b="b"/>
              <a:pathLst>
                <a:path w="1657567" h="1841741">
                  <a:moveTo>
                    <a:pt x="0" y="0"/>
                  </a:moveTo>
                  <a:lnTo>
                    <a:pt x="1657567" y="0"/>
                  </a:lnTo>
                  <a:lnTo>
                    <a:pt x="1657567" y="1841741"/>
                  </a:lnTo>
                  <a:lnTo>
                    <a:pt x="0" y="1841741"/>
                  </a:lnTo>
                  <a:lnTo>
                    <a:pt x="0" y="0"/>
                  </a:lnTo>
                  <a:close/>
                </a:path>
              </a:pathLst>
            </a:custGeom>
            <a:blipFill>
              <a:blip>
                <a:alphaModFix amt="80000"/>
                <a:extLst>
                  <a:ext uri="{96DAC541-7B7A-43D3-8B79-37D633B846F1}">
                    <asvg:svgBlip xmlns:asvg="http://schemas.microsoft.com/office/drawing/2016/SVG/main" r:embed="rId3"/>
                  </a:ext>
                </a:extLst>
              </a:blip>
              <a:stretch>
                <a:fillRect/>
              </a:stretch>
            </a:blipFill>
          </p:spPr>
          <p:txBody>
            <a:bodyPr/>
            <a:lstStyle/>
            <a:p>
              <a:endParaRPr lang="en-GB" sz="1200"/>
            </a:p>
          </p:txBody>
        </p:sp>
        <p:sp>
          <p:nvSpPr>
            <p:cNvPr id="10" name="TextBox 10"/>
            <p:cNvSpPr txBox="1"/>
            <p:nvPr/>
          </p:nvSpPr>
          <p:spPr>
            <a:xfrm>
              <a:off x="1452932" y="517552"/>
              <a:ext cx="1657567" cy="1194941"/>
            </a:xfrm>
            <a:prstGeom prst="rect">
              <a:avLst/>
            </a:prstGeom>
          </p:spPr>
          <p:txBody>
            <a:bodyPr lIns="0" tIns="0" rIns="0" bIns="0" rtlCol="0" anchor="t">
              <a:spAutoFit/>
            </a:bodyPr>
            <a:lstStyle/>
            <a:p>
              <a:pPr algn="ctr">
                <a:lnSpc>
                  <a:spcPts val="3800"/>
                </a:lnSpc>
              </a:pPr>
              <a:r>
                <a:rPr lang="en-US" sz="2533" b="1" dirty="0">
                  <a:solidFill>
                    <a:srgbClr val="18202B">
                      <a:alpha val="80000"/>
                    </a:srgbClr>
                  </a:solidFill>
                  <a:latin typeface="Open Sans Bold"/>
                  <a:ea typeface="Open Sans Bold"/>
                  <a:cs typeface="Open Sans Bold"/>
                  <a:sym typeface="Open Sans Bold"/>
                </a:rPr>
                <a:t>&lt;28</a:t>
              </a:r>
            </a:p>
            <a:p>
              <a:pPr algn="ctr">
                <a:lnSpc>
                  <a:spcPts val="733"/>
                </a:lnSpc>
              </a:pPr>
              <a:r>
                <a:rPr lang="en-US" sz="1467" b="1" dirty="0">
                  <a:solidFill>
                    <a:srgbClr val="18202B">
                      <a:alpha val="80000"/>
                    </a:srgbClr>
                  </a:solidFill>
                  <a:latin typeface="Open Sans Bold"/>
                  <a:ea typeface="Open Sans Bold"/>
                  <a:cs typeface="Open Sans Bold"/>
                  <a:sym typeface="Open Sans Bold"/>
                </a:rPr>
                <a:t>WEEKS</a:t>
              </a:r>
            </a:p>
          </p:txBody>
        </p:sp>
      </p:grpSp>
      <p:sp>
        <p:nvSpPr>
          <p:cNvPr id="11" name="Freeform 11"/>
          <p:cNvSpPr/>
          <p:nvPr/>
        </p:nvSpPr>
        <p:spPr>
          <a:xfrm>
            <a:off x="453972" y="2901556"/>
            <a:ext cx="1807006" cy="637805"/>
          </a:xfrm>
          <a:custGeom>
            <a:avLst/>
            <a:gdLst/>
            <a:ahLst/>
            <a:cxnLst/>
            <a:rect l="l" t="t" r="r" b="b"/>
            <a:pathLst>
              <a:path w="2710509" h="956708">
                <a:moveTo>
                  <a:pt x="0" y="0"/>
                </a:moveTo>
                <a:lnTo>
                  <a:pt x="2710510" y="0"/>
                </a:lnTo>
                <a:lnTo>
                  <a:pt x="2710510" y="956708"/>
                </a:lnTo>
                <a:lnTo>
                  <a:pt x="0" y="956708"/>
                </a:lnTo>
                <a:lnTo>
                  <a:pt x="0" y="0"/>
                </a:lnTo>
                <a:close/>
              </a:path>
            </a:pathLst>
          </a:custGeom>
          <a:blipFill>
            <a:blip r:embed="rId4">
              <a:alphaModFix amt="80000"/>
            </a:blip>
            <a:stretch>
              <a:fillRect b="-98321"/>
            </a:stretch>
          </a:blipFill>
        </p:spPr>
        <p:txBody>
          <a:bodyPr/>
          <a:lstStyle/>
          <a:p>
            <a:endParaRPr lang="en-GB" sz="1200"/>
          </a:p>
        </p:txBody>
      </p:sp>
      <p:grpSp>
        <p:nvGrpSpPr>
          <p:cNvPr id="12" name="Group 12"/>
          <p:cNvGrpSpPr/>
          <p:nvPr/>
        </p:nvGrpSpPr>
        <p:grpSpPr>
          <a:xfrm>
            <a:off x="613387" y="4275961"/>
            <a:ext cx="1488176" cy="637805"/>
            <a:chOff x="0" y="0"/>
            <a:chExt cx="2976352" cy="1275611"/>
          </a:xfrm>
        </p:grpSpPr>
        <p:sp>
          <p:nvSpPr>
            <p:cNvPr id="13" name="Freeform 13"/>
            <p:cNvSpPr/>
            <p:nvPr/>
          </p:nvSpPr>
          <p:spPr>
            <a:xfrm>
              <a:off x="299849" y="44127"/>
              <a:ext cx="2242506" cy="1231484"/>
            </a:xfrm>
            <a:custGeom>
              <a:avLst/>
              <a:gdLst/>
              <a:ahLst/>
              <a:cxnLst/>
              <a:rect l="l" t="t" r="r" b="b"/>
              <a:pathLst>
                <a:path w="2242506" h="1231484">
                  <a:moveTo>
                    <a:pt x="0" y="0"/>
                  </a:moveTo>
                  <a:lnTo>
                    <a:pt x="2242507" y="0"/>
                  </a:lnTo>
                  <a:lnTo>
                    <a:pt x="2242507" y="1231484"/>
                  </a:lnTo>
                  <a:lnTo>
                    <a:pt x="0" y="1231484"/>
                  </a:lnTo>
                  <a:lnTo>
                    <a:pt x="0" y="0"/>
                  </a:lnTo>
                  <a:close/>
                </a:path>
              </a:pathLst>
            </a:custGeom>
            <a:blipFill>
              <a:blip r:embed="rId5">
                <a:alphaModFix amt="80000"/>
              </a:blip>
              <a:stretch>
                <a:fillRect b="-27468"/>
              </a:stretch>
            </a:blipFill>
          </p:spPr>
          <p:txBody>
            <a:bodyPr/>
            <a:lstStyle/>
            <a:p>
              <a:endParaRPr lang="en-GB" sz="1200"/>
            </a:p>
          </p:txBody>
        </p:sp>
        <p:sp>
          <p:nvSpPr>
            <p:cNvPr id="14" name="Freeform 14"/>
            <p:cNvSpPr/>
            <p:nvPr/>
          </p:nvSpPr>
          <p:spPr>
            <a:xfrm>
              <a:off x="299849" y="0"/>
              <a:ext cx="1445737" cy="1275611"/>
            </a:xfrm>
            <a:custGeom>
              <a:avLst/>
              <a:gdLst/>
              <a:ahLst/>
              <a:cxnLst/>
              <a:rect l="l" t="t" r="r" b="b"/>
              <a:pathLst>
                <a:path w="1445737" h="1275611">
                  <a:moveTo>
                    <a:pt x="0" y="0"/>
                  </a:moveTo>
                  <a:lnTo>
                    <a:pt x="1445737" y="0"/>
                  </a:lnTo>
                  <a:lnTo>
                    <a:pt x="1445737" y="1275611"/>
                  </a:lnTo>
                  <a:lnTo>
                    <a:pt x="0" y="1275611"/>
                  </a:lnTo>
                  <a:lnTo>
                    <a:pt x="0" y="0"/>
                  </a:lnTo>
                  <a:close/>
                </a:path>
              </a:pathLst>
            </a:custGeom>
            <a:blipFill>
              <a:blip r:embed="rId4">
                <a:alphaModFix amt="80000"/>
              </a:blip>
              <a:stretch>
                <a:fillRect r="-149977" b="-98321"/>
              </a:stretch>
            </a:blipFill>
          </p:spPr>
          <p:txBody>
            <a:bodyPr/>
            <a:lstStyle/>
            <a:p>
              <a:endParaRPr lang="en-GB" sz="1200"/>
            </a:p>
          </p:txBody>
        </p:sp>
        <p:sp>
          <p:nvSpPr>
            <p:cNvPr id="15" name="AutoShape 15"/>
            <p:cNvSpPr/>
            <p:nvPr/>
          </p:nvSpPr>
          <p:spPr>
            <a:xfrm flipH="1">
              <a:off x="50800" y="238974"/>
              <a:ext cx="0" cy="797663"/>
            </a:xfrm>
            <a:prstGeom prst="line">
              <a:avLst/>
            </a:prstGeom>
            <a:ln w="101600" cap="rnd">
              <a:solidFill>
                <a:srgbClr val="52749A">
                  <a:alpha val="63922"/>
                </a:srgbClr>
              </a:solidFill>
              <a:prstDash val="solid"/>
              <a:headEnd type="none" w="sm" len="sm"/>
              <a:tailEnd type="triangle" w="lg" len="med"/>
            </a:ln>
          </p:spPr>
          <p:txBody>
            <a:bodyPr/>
            <a:lstStyle/>
            <a:p>
              <a:endParaRPr lang="en-GB" sz="1200"/>
            </a:p>
          </p:txBody>
        </p:sp>
        <p:sp>
          <p:nvSpPr>
            <p:cNvPr id="16" name="AutoShape 16"/>
            <p:cNvSpPr/>
            <p:nvPr/>
          </p:nvSpPr>
          <p:spPr>
            <a:xfrm flipV="1">
              <a:off x="2925552" y="238974"/>
              <a:ext cx="0" cy="797663"/>
            </a:xfrm>
            <a:prstGeom prst="line">
              <a:avLst/>
            </a:prstGeom>
            <a:ln w="101600" cap="rnd">
              <a:solidFill>
                <a:srgbClr val="52749A">
                  <a:alpha val="63922"/>
                </a:srgbClr>
              </a:solidFill>
              <a:prstDash val="solid"/>
              <a:headEnd type="none" w="sm" len="sm"/>
              <a:tailEnd type="triangle" w="lg" len="med"/>
            </a:ln>
          </p:spPr>
          <p:txBody>
            <a:bodyPr/>
            <a:lstStyle/>
            <a:p>
              <a:endParaRPr lang="en-GB" sz="1200"/>
            </a:p>
          </p:txBody>
        </p:sp>
      </p:grpSp>
      <p:sp>
        <p:nvSpPr>
          <p:cNvPr id="22" name="AutoShape 22"/>
          <p:cNvSpPr/>
          <p:nvPr/>
        </p:nvSpPr>
        <p:spPr>
          <a:xfrm>
            <a:off x="1168269" y="3233158"/>
            <a:ext cx="378413" cy="0"/>
          </a:xfrm>
          <a:prstGeom prst="line">
            <a:avLst/>
          </a:prstGeom>
          <a:ln w="76200" cap="rnd">
            <a:solidFill>
              <a:srgbClr val="52749A"/>
            </a:solidFill>
            <a:prstDash val="solid"/>
            <a:headEnd type="none" w="sm" len="sm"/>
            <a:tailEnd type="triangle" w="lg" len="med"/>
          </a:ln>
        </p:spPr>
        <p:txBody>
          <a:bodyPr/>
          <a:lstStyle/>
          <a:p>
            <a:endParaRPr lang="en-GB" sz="1200"/>
          </a:p>
        </p:txBody>
      </p:sp>
      <p:sp>
        <p:nvSpPr>
          <p:cNvPr id="23" name="Title 1">
            <a:extLst>
              <a:ext uri="{FF2B5EF4-FFF2-40B4-BE49-F238E27FC236}">
                <a16:creationId xmlns:a16="http://schemas.microsoft.com/office/drawing/2014/main" id="{B5181DA2-7955-03A6-99D3-85A5202D252B}"/>
              </a:ext>
            </a:extLst>
          </p:cNvPr>
          <p:cNvSpPr txBox="1">
            <a:spLocks/>
          </p:cNvSpPr>
          <p:nvPr/>
        </p:nvSpPr>
        <p:spPr>
          <a:xfrm>
            <a:off x="453972" y="116056"/>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solidFill>
                  <a:schemeClr val="tx2">
                    <a:lumMod val="90000"/>
                    <a:lumOff val="10000"/>
                  </a:schemeClr>
                </a:solidFill>
              </a:rPr>
              <a:t>Transfusion of pre-term neonates</a:t>
            </a:r>
            <a:endParaRPr lang="en-GB" dirty="0">
              <a:solidFill>
                <a:schemeClr val="tx2">
                  <a:lumMod val="90000"/>
                  <a:lumOff val="10000"/>
                </a:schemeClr>
              </a:solidFill>
            </a:endParaRPr>
          </a:p>
        </p:txBody>
      </p:sp>
      <p:sp>
        <p:nvSpPr>
          <p:cNvPr id="25" name="TextBox 24">
            <a:extLst>
              <a:ext uri="{FF2B5EF4-FFF2-40B4-BE49-F238E27FC236}">
                <a16:creationId xmlns:a16="http://schemas.microsoft.com/office/drawing/2014/main" id="{45F5D5DE-395E-EA62-2323-7FAA0F0D5745}"/>
              </a:ext>
            </a:extLst>
          </p:cNvPr>
          <p:cNvSpPr txBox="1"/>
          <p:nvPr/>
        </p:nvSpPr>
        <p:spPr>
          <a:xfrm>
            <a:off x="0" y="6488668"/>
            <a:ext cx="12192000" cy="369332"/>
          </a:xfrm>
          <a:prstGeom prst="rect">
            <a:avLst/>
          </a:prstGeom>
          <a:solidFill>
            <a:schemeClr val="tx2">
              <a:lumMod val="60000"/>
              <a:lumOff val="40000"/>
            </a:schemeClr>
          </a:solidFill>
        </p:spPr>
        <p:txBody>
          <a:bodyPr wrap="square" rtlCol="0" anchor="b">
            <a:spAutoFit/>
          </a:bodyPr>
          <a:lstStyle/>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5BC3A-04E2-DE4E-F7DE-221C6CC6D7B2}"/>
              </a:ext>
            </a:extLst>
          </p:cNvPr>
          <p:cNvSpPr>
            <a:spLocks noGrp="1"/>
          </p:cNvSpPr>
          <p:nvPr>
            <p:ph type="title"/>
          </p:nvPr>
        </p:nvSpPr>
        <p:spPr/>
        <p:txBody>
          <a:bodyPr/>
          <a:lstStyle/>
          <a:p>
            <a:r>
              <a:rPr lang="en-GB" dirty="0">
                <a:solidFill>
                  <a:schemeClr val="tx2">
                    <a:lumMod val="90000"/>
                    <a:lumOff val="10000"/>
                  </a:schemeClr>
                </a:solidFill>
              </a:rPr>
              <a:t>Cord blood for neonatal transfusion</a:t>
            </a:r>
          </a:p>
        </p:txBody>
      </p:sp>
      <p:sp>
        <p:nvSpPr>
          <p:cNvPr id="3" name="Content Placeholder 2">
            <a:extLst>
              <a:ext uri="{FF2B5EF4-FFF2-40B4-BE49-F238E27FC236}">
                <a16:creationId xmlns:a16="http://schemas.microsoft.com/office/drawing/2014/main" id="{D692FF45-DDEE-A3B1-3DD1-20F1C8009976}"/>
              </a:ext>
            </a:extLst>
          </p:cNvPr>
          <p:cNvSpPr>
            <a:spLocks noGrp="1"/>
          </p:cNvSpPr>
          <p:nvPr>
            <p:ph idx="1"/>
          </p:nvPr>
        </p:nvSpPr>
        <p:spPr>
          <a:xfrm>
            <a:off x="730313" y="1865291"/>
            <a:ext cx="7477151" cy="4351338"/>
          </a:xfrm>
        </p:spPr>
        <p:txBody>
          <a:bodyPr/>
          <a:lstStyle/>
          <a:p>
            <a:r>
              <a:rPr lang="en-US" dirty="0">
                <a:solidFill>
                  <a:srgbClr val="18202B"/>
                </a:solidFill>
                <a:latin typeface="Open Sans"/>
                <a:ea typeface="Open Sans"/>
                <a:cs typeface="Open Sans"/>
                <a:sym typeface="Open Sans"/>
              </a:rPr>
              <a:t>Cord blood RBCs have high HbF</a:t>
            </a:r>
          </a:p>
          <a:p>
            <a:r>
              <a:rPr lang="en-US" dirty="0">
                <a:solidFill>
                  <a:srgbClr val="18202B"/>
                </a:solidFill>
                <a:latin typeface="Open Sans"/>
                <a:ea typeface="Open Sans"/>
                <a:cs typeface="Open Sans"/>
                <a:sym typeface="Open Sans"/>
              </a:rPr>
              <a:t>Transfusion with cord blood would prevent HbF depletion and could reduced ROP severity</a:t>
            </a:r>
          </a:p>
          <a:p>
            <a:r>
              <a:rPr lang="en-US" dirty="0">
                <a:solidFill>
                  <a:srgbClr val="18202B"/>
                </a:solidFill>
                <a:latin typeface="Open Sans"/>
                <a:ea typeface="Open Sans"/>
                <a:cs typeface="Open Sans"/>
                <a:sym typeface="Open Sans"/>
              </a:rPr>
              <a:t>Cord blood is collected from consenting mothers</a:t>
            </a:r>
          </a:p>
          <a:p>
            <a:r>
              <a:rPr lang="en-US" dirty="0">
                <a:solidFill>
                  <a:srgbClr val="18202B"/>
                </a:solidFill>
                <a:latin typeface="Open Sans"/>
                <a:ea typeface="Open Sans"/>
                <a:cs typeface="Open Sans"/>
                <a:sym typeface="Open Sans"/>
              </a:rPr>
              <a:t>Processed into </a:t>
            </a:r>
            <a:r>
              <a:rPr lang="en-US" dirty="0" err="1">
                <a:solidFill>
                  <a:srgbClr val="18202B"/>
                </a:solidFill>
                <a:latin typeface="Open Sans"/>
                <a:ea typeface="Open Sans"/>
                <a:cs typeface="Open Sans"/>
                <a:sym typeface="Open Sans"/>
              </a:rPr>
              <a:t>RCC</a:t>
            </a:r>
            <a:r>
              <a:rPr lang="en-US" dirty="0">
                <a:solidFill>
                  <a:srgbClr val="18202B"/>
                </a:solidFill>
                <a:latin typeface="Open Sans"/>
                <a:ea typeface="Open Sans"/>
                <a:cs typeface="Open Sans"/>
                <a:sym typeface="Open Sans"/>
              </a:rPr>
              <a:t> and stored</a:t>
            </a:r>
          </a:p>
          <a:p>
            <a:endParaRPr lang="en-GB" dirty="0"/>
          </a:p>
        </p:txBody>
      </p:sp>
      <p:pic>
        <p:nvPicPr>
          <p:cNvPr id="5" name="Picture 4">
            <a:extLst>
              <a:ext uri="{FF2B5EF4-FFF2-40B4-BE49-F238E27FC236}">
                <a16:creationId xmlns:a16="http://schemas.microsoft.com/office/drawing/2014/main" id="{23CF8EDD-8841-29D7-3066-6747A2F879E3}"/>
              </a:ext>
            </a:extLst>
          </p:cNvPr>
          <p:cNvPicPr>
            <a:picLocks noChangeAspect="1"/>
          </p:cNvPicPr>
          <p:nvPr/>
        </p:nvPicPr>
        <p:blipFill>
          <a:blip r:embed="rId3"/>
          <a:stretch>
            <a:fillRect/>
          </a:stretch>
        </p:blipFill>
        <p:spPr>
          <a:xfrm>
            <a:off x="8423238" y="1643742"/>
            <a:ext cx="3206271" cy="4715104"/>
          </a:xfrm>
          <a:prstGeom prst="rect">
            <a:avLst/>
          </a:prstGeom>
        </p:spPr>
      </p:pic>
      <p:sp>
        <p:nvSpPr>
          <p:cNvPr id="12" name="TextBox 11">
            <a:extLst>
              <a:ext uri="{FF2B5EF4-FFF2-40B4-BE49-F238E27FC236}">
                <a16:creationId xmlns:a16="http://schemas.microsoft.com/office/drawing/2014/main" id="{48B01FA0-AEE5-EDFC-558D-D6D6818C0E16}"/>
              </a:ext>
            </a:extLst>
          </p:cNvPr>
          <p:cNvSpPr txBox="1"/>
          <p:nvPr/>
        </p:nvSpPr>
        <p:spPr>
          <a:xfrm>
            <a:off x="0" y="6488668"/>
            <a:ext cx="12192000" cy="369332"/>
          </a:xfrm>
          <a:prstGeom prst="rect">
            <a:avLst/>
          </a:prstGeom>
          <a:solidFill>
            <a:schemeClr val="tx2">
              <a:lumMod val="60000"/>
              <a:lumOff val="40000"/>
            </a:schemeClr>
          </a:solidFill>
        </p:spPr>
        <p:txBody>
          <a:bodyPr wrap="square" rtlCol="0" anchor="b">
            <a:spAutoFit/>
          </a:bodyPr>
          <a:lstStyle/>
          <a:p>
            <a:endParaRPr lang="en-GB" dirty="0"/>
          </a:p>
        </p:txBody>
      </p:sp>
    </p:spTree>
    <p:extLst>
      <p:ext uri="{BB962C8B-B14F-4D97-AF65-F5344CB8AC3E}">
        <p14:creationId xmlns:p14="http://schemas.microsoft.com/office/powerpoint/2010/main" val="3328049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5"/>
          <p:cNvGrpSpPr/>
          <p:nvPr/>
        </p:nvGrpSpPr>
        <p:grpSpPr>
          <a:xfrm>
            <a:off x="0" y="5385304"/>
            <a:ext cx="12192000" cy="997333"/>
            <a:chOff x="0" y="0"/>
            <a:chExt cx="24384000" cy="1994666"/>
          </a:xfrm>
        </p:grpSpPr>
        <p:grpSp>
          <p:nvGrpSpPr>
            <p:cNvPr id="6" name="Group 6"/>
            <p:cNvGrpSpPr/>
            <p:nvPr/>
          </p:nvGrpSpPr>
          <p:grpSpPr>
            <a:xfrm>
              <a:off x="0" y="0"/>
              <a:ext cx="24384000" cy="1874866"/>
              <a:chOff x="0" y="0"/>
              <a:chExt cx="4816593" cy="370344"/>
            </a:xfrm>
          </p:grpSpPr>
          <p:sp>
            <p:nvSpPr>
              <p:cNvPr id="7" name="Freeform 7"/>
              <p:cNvSpPr/>
              <p:nvPr/>
            </p:nvSpPr>
            <p:spPr>
              <a:xfrm>
                <a:off x="0" y="0"/>
                <a:ext cx="4816592" cy="370344"/>
              </a:xfrm>
              <a:custGeom>
                <a:avLst/>
                <a:gdLst/>
                <a:ahLst/>
                <a:cxnLst/>
                <a:rect l="l" t="t" r="r" b="b"/>
                <a:pathLst>
                  <a:path w="4816592" h="370344">
                    <a:moveTo>
                      <a:pt x="0" y="0"/>
                    </a:moveTo>
                    <a:lnTo>
                      <a:pt x="4816592" y="0"/>
                    </a:lnTo>
                    <a:lnTo>
                      <a:pt x="4816592" y="370344"/>
                    </a:lnTo>
                    <a:lnTo>
                      <a:pt x="0" y="370344"/>
                    </a:lnTo>
                    <a:close/>
                  </a:path>
                </a:pathLst>
              </a:custGeom>
              <a:solidFill>
                <a:srgbClr val="4F77AE">
                  <a:alpha val="40000"/>
                </a:srgbClr>
              </a:solidFill>
            </p:spPr>
            <p:txBody>
              <a:bodyPr/>
              <a:lstStyle/>
              <a:p>
                <a:endParaRPr lang="en-GB" sz="1200"/>
              </a:p>
            </p:txBody>
          </p:sp>
          <p:sp>
            <p:nvSpPr>
              <p:cNvPr id="8" name="TextBox 8"/>
              <p:cNvSpPr txBox="1"/>
              <p:nvPr/>
            </p:nvSpPr>
            <p:spPr>
              <a:xfrm>
                <a:off x="0" y="-38100"/>
                <a:ext cx="4816593" cy="408444"/>
              </a:xfrm>
              <a:prstGeom prst="rect">
                <a:avLst/>
              </a:prstGeom>
            </p:spPr>
            <p:txBody>
              <a:bodyPr lIns="33867" tIns="33867" rIns="33867" bIns="33867" rtlCol="0" anchor="ctr"/>
              <a:lstStyle/>
              <a:p>
                <a:pPr algn="ctr">
                  <a:lnSpc>
                    <a:spcPts val="1773"/>
                  </a:lnSpc>
                </a:pPr>
                <a:endParaRPr sz="1200"/>
              </a:p>
            </p:txBody>
          </p:sp>
        </p:grpSp>
        <p:sp>
          <p:nvSpPr>
            <p:cNvPr id="9" name="TextBox 9"/>
            <p:cNvSpPr txBox="1"/>
            <p:nvPr/>
          </p:nvSpPr>
          <p:spPr>
            <a:xfrm>
              <a:off x="1896990" y="463222"/>
              <a:ext cx="22116860" cy="1531444"/>
            </a:xfrm>
            <a:prstGeom prst="rect">
              <a:avLst/>
            </a:prstGeom>
          </p:spPr>
          <p:txBody>
            <a:bodyPr lIns="0" tIns="0" rIns="0" bIns="0" rtlCol="0" anchor="t">
              <a:spAutoFit/>
            </a:bodyPr>
            <a:lstStyle/>
            <a:p>
              <a:pPr>
                <a:lnSpc>
                  <a:spcPts val="3120"/>
                </a:lnSpc>
              </a:pPr>
              <a:r>
                <a:rPr lang="en-US" sz="2400" b="1" dirty="0">
                  <a:solidFill>
                    <a:srgbClr val="18202B"/>
                  </a:solidFill>
                  <a:latin typeface="Open Sans Bold"/>
                  <a:ea typeface="Open Sans Bold"/>
                  <a:cs typeface="Open Sans Bold"/>
                  <a:sym typeface="Open Sans Bold"/>
                </a:rPr>
                <a:t>When babies received cord‑blood transfusions, they had far better eye and lung outcomes.</a:t>
              </a:r>
            </a:p>
          </p:txBody>
        </p:sp>
      </p:grpSp>
      <p:sp>
        <p:nvSpPr>
          <p:cNvPr id="10" name="TextBox 10"/>
          <p:cNvSpPr txBox="1"/>
          <p:nvPr/>
        </p:nvSpPr>
        <p:spPr>
          <a:xfrm>
            <a:off x="9288380" y="6587739"/>
            <a:ext cx="2455850" cy="165558"/>
          </a:xfrm>
          <a:prstGeom prst="rect">
            <a:avLst/>
          </a:prstGeom>
        </p:spPr>
        <p:txBody>
          <a:bodyPr lIns="0" tIns="0" rIns="0" bIns="0" rtlCol="0" anchor="t">
            <a:spAutoFit/>
          </a:bodyPr>
          <a:lstStyle/>
          <a:p>
            <a:pPr algn="r">
              <a:lnSpc>
                <a:spcPts val="1399"/>
              </a:lnSpc>
            </a:pPr>
            <a:r>
              <a:rPr lang="en-US" sz="933">
                <a:solidFill>
                  <a:srgbClr val="18202B"/>
                </a:solidFill>
                <a:latin typeface="Open Sans"/>
                <a:ea typeface="Open Sans"/>
                <a:cs typeface="Open Sans"/>
                <a:sym typeface="Open Sans"/>
              </a:rPr>
              <a:t>Teofili, L. et al. (2025)</a:t>
            </a:r>
          </a:p>
        </p:txBody>
      </p:sp>
      <p:grpSp>
        <p:nvGrpSpPr>
          <p:cNvPr id="11" name="Group 11"/>
          <p:cNvGrpSpPr/>
          <p:nvPr/>
        </p:nvGrpSpPr>
        <p:grpSpPr>
          <a:xfrm>
            <a:off x="0" y="1400236"/>
            <a:ext cx="3036795" cy="3724817"/>
            <a:chOff x="0" y="0"/>
            <a:chExt cx="1298019" cy="1471533"/>
          </a:xfrm>
        </p:grpSpPr>
        <p:sp>
          <p:nvSpPr>
            <p:cNvPr id="12" name="Freeform 12"/>
            <p:cNvSpPr/>
            <p:nvPr/>
          </p:nvSpPr>
          <p:spPr>
            <a:xfrm>
              <a:off x="0" y="0"/>
              <a:ext cx="1298019" cy="1471533"/>
            </a:xfrm>
            <a:custGeom>
              <a:avLst/>
              <a:gdLst/>
              <a:ahLst/>
              <a:cxnLst/>
              <a:rect l="l" t="t" r="r" b="b"/>
              <a:pathLst>
                <a:path w="1298019" h="1471533">
                  <a:moveTo>
                    <a:pt x="0" y="0"/>
                  </a:moveTo>
                  <a:lnTo>
                    <a:pt x="1298019" y="0"/>
                  </a:lnTo>
                  <a:lnTo>
                    <a:pt x="1298019" y="1471533"/>
                  </a:lnTo>
                  <a:lnTo>
                    <a:pt x="0" y="1471533"/>
                  </a:lnTo>
                  <a:close/>
                </a:path>
              </a:pathLst>
            </a:custGeom>
            <a:solidFill>
              <a:srgbClr val="4F77AE">
                <a:alpha val="19608"/>
              </a:srgbClr>
            </a:solidFill>
          </p:spPr>
          <p:txBody>
            <a:bodyPr/>
            <a:lstStyle/>
            <a:p>
              <a:endParaRPr lang="en-GB" sz="1200"/>
            </a:p>
          </p:txBody>
        </p:sp>
        <p:sp>
          <p:nvSpPr>
            <p:cNvPr id="13" name="TextBox 13"/>
            <p:cNvSpPr txBox="1"/>
            <p:nvPr/>
          </p:nvSpPr>
          <p:spPr>
            <a:xfrm>
              <a:off x="0" y="-38100"/>
              <a:ext cx="1298019" cy="1509633"/>
            </a:xfrm>
            <a:prstGeom prst="rect">
              <a:avLst/>
            </a:prstGeom>
          </p:spPr>
          <p:txBody>
            <a:bodyPr lIns="33867" tIns="33867" rIns="33867" bIns="33867" rtlCol="0" anchor="ctr"/>
            <a:lstStyle/>
            <a:p>
              <a:pPr algn="ctr">
                <a:lnSpc>
                  <a:spcPts val="1773"/>
                </a:lnSpc>
              </a:pPr>
              <a:endParaRPr sz="1200"/>
            </a:p>
          </p:txBody>
        </p:sp>
      </p:grpSp>
      <p:grpSp>
        <p:nvGrpSpPr>
          <p:cNvPr id="14" name="Group 14"/>
          <p:cNvGrpSpPr/>
          <p:nvPr/>
        </p:nvGrpSpPr>
        <p:grpSpPr>
          <a:xfrm>
            <a:off x="-155646" y="1389683"/>
            <a:ext cx="11031043" cy="640816"/>
            <a:chOff x="0" y="-85725"/>
            <a:chExt cx="22062084" cy="1281629"/>
          </a:xfrm>
        </p:grpSpPr>
        <p:sp>
          <p:nvSpPr>
            <p:cNvPr id="15" name="TextBox 15"/>
            <p:cNvSpPr txBox="1"/>
            <p:nvPr/>
          </p:nvSpPr>
          <p:spPr>
            <a:xfrm>
              <a:off x="0" y="-85725"/>
              <a:ext cx="6073589" cy="601189"/>
            </a:xfrm>
            <a:prstGeom prst="rect">
              <a:avLst/>
            </a:prstGeom>
          </p:spPr>
          <p:txBody>
            <a:bodyPr lIns="0" tIns="0" rIns="0" bIns="0" rtlCol="0" anchor="t">
              <a:spAutoFit/>
            </a:bodyPr>
            <a:lstStyle/>
            <a:p>
              <a:pPr algn="r">
                <a:lnSpc>
                  <a:spcPts val="2600"/>
                </a:lnSpc>
              </a:pPr>
              <a:r>
                <a:rPr lang="en-US" sz="1733" b="1" dirty="0">
                  <a:solidFill>
                    <a:srgbClr val="18202B"/>
                  </a:solidFill>
                  <a:latin typeface="Open Sans Bold"/>
                  <a:ea typeface="Open Sans Bold"/>
                  <a:cs typeface="Open Sans Bold"/>
                  <a:sym typeface="Open Sans Bold"/>
                </a:rPr>
                <a:t>Severe Eye Disease (ROP)</a:t>
              </a:r>
            </a:p>
          </p:txBody>
        </p:sp>
        <p:sp>
          <p:nvSpPr>
            <p:cNvPr id="16" name="TextBox 16"/>
            <p:cNvSpPr txBox="1"/>
            <p:nvPr/>
          </p:nvSpPr>
          <p:spPr>
            <a:xfrm>
              <a:off x="6494529" y="-85725"/>
              <a:ext cx="15567555" cy="1281629"/>
            </a:xfrm>
            <a:prstGeom prst="rect">
              <a:avLst/>
            </a:prstGeom>
          </p:spPr>
          <p:txBody>
            <a:bodyPr lIns="0" tIns="0" rIns="0" bIns="0" rtlCol="0" anchor="t">
              <a:spAutoFit/>
            </a:bodyPr>
            <a:lstStyle/>
            <a:p>
              <a:pPr>
                <a:lnSpc>
                  <a:spcPts val="2600"/>
                </a:lnSpc>
              </a:pPr>
              <a:r>
                <a:rPr lang="en-US" sz="1733" dirty="0">
                  <a:solidFill>
                    <a:srgbClr val="18202B"/>
                  </a:solidFill>
                  <a:latin typeface="Open Sans"/>
                  <a:ea typeface="Open Sans"/>
                  <a:cs typeface="Open Sans"/>
                  <a:sym typeface="Open Sans"/>
                </a:rPr>
                <a:t>0% developed severe ROP</a:t>
              </a:r>
            </a:p>
            <a:p>
              <a:pPr>
                <a:lnSpc>
                  <a:spcPts val="2600"/>
                </a:lnSpc>
              </a:pPr>
              <a:r>
                <a:rPr lang="en-US" sz="1733" dirty="0">
                  <a:solidFill>
                    <a:srgbClr val="18202B"/>
                  </a:solidFill>
                  <a:latin typeface="Open Sans"/>
                  <a:ea typeface="Open Sans"/>
                  <a:cs typeface="Open Sans"/>
                  <a:sym typeface="Open Sans"/>
                </a:rPr>
                <a:t>34% developed severe ROP</a:t>
              </a:r>
            </a:p>
          </p:txBody>
        </p:sp>
      </p:grpSp>
      <p:grpSp>
        <p:nvGrpSpPr>
          <p:cNvPr id="17" name="Group 17"/>
          <p:cNvGrpSpPr/>
          <p:nvPr/>
        </p:nvGrpSpPr>
        <p:grpSpPr>
          <a:xfrm>
            <a:off x="-155646" y="2358236"/>
            <a:ext cx="11031043" cy="640816"/>
            <a:chOff x="0" y="-85725"/>
            <a:chExt cx="22062084" cy="1281629"/>
          </a:xfrm>
        </p:grpSpPr>
        <p:sp>
          <p:nvSpPr>
            <p:cNvPr id="18" name="TextBox 18"/>
            <p:cNvSpPr txBox="1"/>
            <p:nvPr/>
          </p:nvSpPr>
          <p:spPr>
            <a:xfrm>
              <a:off x="0" y="-85725"/>
              <a:ext cx="6073589" cy="601189"/>
            </a:xfrm>
            <a:prstGeom prst="rect">
              <a:avLst/>
            </a:prstGeom>
          </p:spPr>
          <p:txBody>
            <a:bodyPr lIns="0" tIns="0" rIns="0" bIns="0" rtlCol="0" anchor="t">
              <a:spAutoFit/>
            </a:bodyPr>
            <a:lstStyle/>
            <a:p>
              <a:pPr algn="r">
                <a:lnSpc>
                  <a:spcPts val="2600"/>
                </a:lnSpc>
              </a:pPr>
              <a:r>
                <a:rPr lang="en-US" sz="1733" b="1">
                  <a:solidFill>
                    <a:srgbClr val="18202B"/>
                  </a:solidFill>
                  <a:latin typeface="Open Sans Bold"/>
                  <a:ea typeface="Open Sans Bold"/>
                  <a:cs typeface="Open Sans Bold"/>
                  <a:sym typeface="Open Sans Bold"/>
                </a:rPr>
                <a:t>Need for Eye Treatment</a:t>
              </a:r>
            </a:p>
          </p:txBody>
        </p:sp>
        <p:sp>
          <p:nvSpPr>
            <p:cNvPr id="19" name="TextBox 19"/>
            <p:cNvSpPr txBox="1"/>
            <p:nvPr/>
          </p:nvSpPr>
          <p:spPr>
            <a:xfrm>
              <a:off x="6494529" y="-85725"/>
              <a:ext cx="15567555" cy="1281629"/>
            </a:xfrm>
            <a:prstGeom prst="rect">
              <a:avLst/>
            </a:prstGeom>
          </p:spPr>
          <p:txBody>
            <a:bodyPr lIns="0" tIns="0" rIns="0" bIns="0" rtlCol="0" anchor="t">
              <a:spAutoFit/>
            </a:bodyPr>
            <a:lstStyle/>
            <a:p>
              <a:pPr>
                <a:lnSpc>
                  <a:spcPts val="2600"/>
                </a:lnSpc>
              </a:pPr>
              <a:r>
                <a:rPr lang="en-US" sz="1733" dirty="0">
                  <a:solidFill>
                    <a:srgbClr val="18202B"/>
                  </a:solidFill>
                  <a:latin typeface="Open Sans"/>
                  <a:ea typeface="Open Sans"/>
                  <a:cs typeface="Open Sans"/>
                  <a:sym typeface="Open Sans"/>
                </a:rPr>
                <a:t>0% needed treatment (laser or injections).</a:t>
              </a:r>
            </a:p>
            <a:p>
              <a:pPr>
                <a:lnSpc>
                  <a:spcPts val="2600"/>
                </a:lnSpc>
              </a:pPr>
              <a:r>
                <a:rPr lang="en-US" sz="1733" dirty="0">
                  <a:solidFill>
                    <a:srgbClr val="18202B"/>
                  </a:solidFill>
                  <a:latin typeface="Open Sans"/>
                  <a:ea typeface="Open Sans"/>
                  <a:cs typeface="Open Sans"/>
                  <a:sym typeface="Open Sans"/>
                </a:rPr>
                <a:t>26% needed treatment.</a:t>
              </a:r>
            </a:p>
          </p:txBody>
        </p:sp>
      </p:grpSp>
      <p:grpSp>
        <p:nvGrpSpPr>
          <p:cNvPr id="20" name="Group 20"/>
          <p:cNvGrpSpPr/>
          <p:nvPr/>
        </p:nvGrpSpPr>
        <p:grpSpPr>
          <a:xfrm>
            <a:off x="-155646" y="3339273"/>
            <a:ext cx="11031043" cy="640816"/>
            <a:chOff x="0" y="-85725"/>
            <a:chExt cx="22062084" cy="1281629"/>
          </a:xfrm>
        </p:grpSpPr>
        <p:sp>
          <p:nvSpPr>
            <p:cNvPr id="21" name="TextBox 21"/>
            <p:cNvSpPr txBox="1"/>
            <p:nvPr/>
          </p:nvSpPr>
          <p:spPr>
            <a:xfrm>
              <a:off x="0" y="-85725"/>
              <a:ext cx="6073589" cy="601189"/>
            </a:xfrm>
            <a:prstGeom prst="rect">
              <a:avLst/>
            </a:prstGeom>
          </p:spPr>
          <p:txBody>
            <a:bodyPr lIns="0" tIns="0" rIns="0" bIns="0" rtlCol="0" anchor="t">
              <a:spAutoFit/>
            </a:bodyPr>
            <a:lstStyle/>
            <a:p>
              <a:pPr algn="r">
                <a:lnSpc>
                  <a:spcPts val="2600"/>
                </a:lnSpc>
              </a:pPr>
              <a:r>
                <a:rPr lang="en-US" sz="1733" b="1" dirty="0">
                  <a:solidFill>
                    <a:srgbClr val="18202B"/>
                  </a:solidFill>
                  <a:latin typeface="Open Sans Bold"/>
                  <a:ea typeface="Open Sans Bold"/>
                  <a:cs typeface="Open Sans Bold"/>
                  <a:sym typeface="Open Sans Bold"/>
                </a:rPr>
                <a:t>Lung Disease (BPD)</a:t>
              </a:r>
            </a:p>
          </p:txBody>
        </p:sp>
        <p:sp>
          <p:nvSpPr>
            <p:cNvPr id="22" name="TextBox 22"/>
            <p:cNvSpPr txBox="1"/>
            <p:nvPr/>
          </p:nvSpPr>
          <p:spPr>
            <a:xfrm>
              <a:off x="6494529" y="-85725"/>
              <a:ext cx="15567555" cy="1281629"/>
            </a:xfrm>
            <a:prstGeom prst="rect">
              <a:avLst/>
            </a:prstGeom>
          </p:spPr>
          <p:txBody>
            <a:bodyPr lIns="0" tIns="0" rIns="0" bIns="0" rtlCol="0" anchor="t">
              <a:spAutoFit/>
            </a:bodyPr>
            <a:lstStyle/>
            <a:p>
              <a:pPr>
                <a:lnSpc>
                  <a:spcPts val="2600"/>
                </a:lnSpc>
              </a:pPr>
              <a:r>
                <a:rPr lang="en-US" sz="1733" dirty="0">
                  <a:solidFill>
                    <a:srgbClr val="18202B"/>
                  </a:solidFill>
                  <a:latin typeface="Open Sans"/>
                  <a:ea typeface="Open Sans"/>
                  <a:cs typeface="Open Sans"/>
                  <a:sym typeface="Open Sans"/>
                </a:rPr>
                <a:t>29% exhibited moderate/severe BPD.</a:t>
              </a:r>
            </a:p>
            <a:p>
              <a:pPr>
                <a:lnSpc>
                  <a:spcPts val="2600"/>
                </a:lnSpc>
              </a:pPr>
              <a:r>
                <a:rPr lang="en-US" sz="1733" dirty="0">
                  <a:solidFill>
                    <a:srgbClr val="18202B"/>
                  </a:solidFill>
                  <a:latin typeface="Open Sans"/>
                  <a:ea typeface="Open Sans"/>
                  <a:cs typeface="Open Sans"/>
                  <a:sym typeface="Open Sans"/>
                </a:rPr>
                <a:t>63% exhibited moderate/severe BPD.</a:t>
              </a:r>
            </a:p>
          </p:txBody>
        </p:sp>
      </p:grpSp>
      <p:grpSp>
        <p:nvGrpSpPr>
          <p:cNvPr id="23" name="Group 23"/>
          <p:cNvGrpSpPr/>
          <p:nvPr/>
        </p:nvGrpSpPr>
        <p:grpSpPr>
          <a:xfrm>
            <a:off x="-155646" y="4278104"/>
            <a:ext cx="11031043" cy="640816"/>
            <a:chOff x="0" y="-85725"/>
            <a:chExt cx="22062084" cy="1281629"/>
          </a:xfrm>
        </p:grpSpPr>
        <p:sp>
          <p:nvSpPr>
            <p:cNvPr id="24" name="TextBox 24"/>
            <p:cNvSpPr txBox="1"/>
            <p:nvPr/>
          </p:nvSpPr>
          <p:spPr>
            <a:xfrm>
              <a:off x="0" y="-85725"/>
              <a:ext cx="6073589" cy="601189"/>
            </a:xfrm>
            <a:prstGeom prst="rect">
              <a:avLst/>
            </a:prstGeom>
          </p:spPr>
          <p:txBody>
            <a:bodyPr lIns="0" tIns="0" rIns="0" bIns="0" rtlCol="0" anchor="t">
              <a:spAutoFit/>
            </a:bodyPr>
            <a:lstStyle/>
            <a:p>
              <a:pPr algn="r">
                <a:lnSpc>
                  <a:spcPts val="2600"/>
                </a:lnSpc>
              </a:pPr>
              <a:r>
                <a:rPr lang="en-US" sz="1733" b="1">
                  <a:solidFill>
                    <a:srgbClr val="18202B"/>
                  </a:solidFill>
                  <a:latin typeface="Open Sans Bold"/>
                  <a:ea typeface="Open Sans Bold"/>
                  <a:cs typeface="Open Sans Bold"/>
                  <a:sym typeface="Open Sans Bold"/>
                </a:rPr>
                <a:t>Safety</a:t>
              </a:r>
            </a:p>
          </p:txBody>
        </p:sp>
        <p:sp>
          <p:nvSpPr>
            <p:cNvPr id="25" name="TextBox 25"/>
            <p:cNvSpPr txBox="1"/>
            <p:nvPr/>
          </p:nvSpPr>
          <p:spPr>
            <a:xfrm>
              <a:off x="6494529" y="-85725"/>
              <a:ext cx="15567555" cy="1281629"/>
            </a:xfrm>
            <a:prstGeom prst="rect">
              <a:avLst/>
            </a:prstGeom>
          </p:spPr>
          <p:txBody>
            <a:bodyPr lIns="0" tIns="0" rIns="0" bIns="0" rtlCol="0" anchor="t">
              <a:spAutoFit/>
            </a:bodyPr>
            <a:lstStyle/>
            <a:p>
              <a:pPr>
                <a:lnSpc>
                  <a:spcPts val="2600"/>
                </a:lnSpc>
              </a:pPr>
              <a:r>
                <a:rPr lang="en-US" sz="1733" dirty="0">
                  <a:solidFill>
                    <a:srgbClr val="18202B"/>
                  </a:solidFill>
                  <a:latin typeface="Open Sans"/>
                  <a:ea typeface="Open Sans"/>
                  <a:cs typeface="Open Sans"/>
                  <a:sym typeface="Open Sans"/>
                </a:rPr>
                <a:t>No safety concerns were linked to cord‑blood transfusions.</a:t>
              </a:r>
            </a:p>
            <a:p>
              <a:pPr>
                <a:lnSpc>
                  <a:spcPts val="2600"/>
                </a:lnSpc>
              </a:pPr>
              <a:r>
                <a:rPr lang="en-US" sz="1733" dirty="0">
                  <a:solidFill>
                    <a:srgbClr val="18202B"/>
                  </a:solidFill>
                  <a:latin typeface="Open Sans"/>
                  <a:ea typeface="Open Sans"/>
                  <a:cs typeface="Open Sans"/>
                  <a:sym typeface="Open Sans"/>
                </a:rPr>
                <a:t>Both blood types raised routine blood parameters equally well. </a:t>
              </a:r>
            </a:p>
          </p:txBody>
        </p:sp>
      </p:grpSp>
      <p:sp>
        <p:nvSpPr>
          <p:cNvPr id="26" name="TextBox 26"/>
          <p:cNvSpPr txBox="1"/>
          <p:nvPr/>
        </p:nvSpPr>
        <p:spPr>
          <a:xfrm>
            <a:off x="359797" y="192492"/>
            <a:ext cx="9246732" cy="462563"/>
          </a:xfrm>
          <a:prstGeom prst="rect">
            <a:avLst/>
          </a:prstGeom>
        </p:spPr>
        <p:txBody>
          <a:bodyPr lIns="0" tIns="0" rIns="0" bIns="0" rtlCol="0" anchor="t">
            <a:spAutoFit/>
          </a:bodyPr>
          <a:lstStyle/>
          <a:p>
            <a:pPr>
              <a:lnSpc>
                <a:spcPts val="4000"/>
              </a:lnSpc>
            </a:pPr>
            <a:r>
              <a:rPr lang="en-US" sz="2666" b="1" dirty="0">
                <a:solidFill>
                  <a:srgbClr val="FFFFFF"/>
                </a:solidFill>
                <a:latin typeface="Open Sans Bold"/>
                <a:ea typeface="Open Sans Bold"/>
                <a:cs typeface="Open Sans Bold"/>
                <a:sym typeface="Open Sans Bold"/>
              </a:rPr>
              <a:t>BORN Trial: Results</a:t>
            </a:r>
          </a:p>
        </p:txBody>
      </p:sp>
      <p:sp>
        <p:nvSpPr>
          <p:cNvPr id="28" name="TextBox 27">
            <a:extLst>
              <a:ext uri="{FF2B5EF4-FFF2-40B4-BE49-F238E27FC236}">
                <a16:creationId xmlns:a16="http://schemas.microsoft.com/office/drawing/2014/main" id="{48D4AD36-EF4D-3971-ABA5-FF184AFF5EE0}"/>
              </a:ext>
            </a:extLst>
          </p:cNvPr>
          <p:cNvSpPr txBox="1"/>
          <p:nvPr/>
        </p:nvSpPr>
        <p:spPr>
          <a:xfrm>
            <a:off x="0" y="6488668"/>
            <a:ext cx="12192000" cy="369332"/>
          </a:xfrm>
          <a:prstGeom prst="rect">
            <a:avLst/>
          </a:prstGeom>
          <a:solidFill>
            <a:schemeClr val="tx2">
              <a:lumMod val="60000"/>
              <a:lumOff val="40000"/>
            </a:schemeClr>
          </a:solidFill>
        </p:spPr>
        <p:txBody>
          <a:bodyPr wrap="square" rtlCol="0" anchor="b">
            <a:spAutoFit/>
          </a:bodyPr>
          <a:lstStyle/>
          <a:p>
            <a:endParaRPr lang="en-GB" dirty="0"/>
          </a:p>
        </p:txBody>
      </p:sp>
      <p:sp>
        <p:nvSpPr>
          <p:cNvPr id="29" name="Title 1">
            <a:extLst>
              <a:ext uri="{FF2B5EF4-FFF2-40B4-BE49-F238E27FC236}">
                <a16:creationId xmlns:a16="http://schemas.microsoft.com/office/drawing/2014/main" id="{F22B31BF-55FF-417A-4239-C6BCEE996A4F}"/>
              </a:ext>
            </a:extLst>
          </p:cNvPr>
          <p:cNvSpPr txBox="1">
            <a:spLocks/>
          </p:cNvSpPr>
          <p:nvPr/>
        </p:nvSpPr>
        <p:spPr>
          <a:xfrm>
            <a:off x="359797" y="227588"/>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solidFill>
                  <a:schemeClr val="tx2">
                    <a:lumMod val="90000"/>
                    <a:lumOff val="10000"/>
                  </a:schemeClr>
                </a:solidFill>
              </a:rPr>
              <a:t>BORN trial results</a:t>
            </a:r>
          </a:p>
        </p:txBody>
      </p:sp>
      <p:sp>
        <p:nvSpPr>
          <p:cNvPr id="31" name="Freeform 6">
            <a:extLst>
              <a:ext uri="{FF2B5EF4-FFF2-40B4-BE49-F238E27FC236}">
                <a16:creationId xmlns:a16="http://schemas.microsoft.com/office/drawing/2014/main" id="{08D068D4-96B6-E224-03BE-69839D9E0F52}"/>
              </a:ext>
            </a:extLst>
          </p:cNvPr>
          <p:cNvSpPr/>
          <p:nvPr/>
        </p:nvSpPr>
        <p:spPr>
          <a:xfrm>
            <a:off x="7622275" y="659755"/>
            <a:ext cx="4384650" cy="3396962"/>
          </a:xfrm>
          <a:custGeom>
            <a:avLst/>
            <a:gdLst/>
            <a:ahLst/>
            <a:cxnLst/>
            <a:rect l="l" t="t" r="r" b="b"/>
            <a:pathLst>
              <a:path w="6576975" h="5095443">
                <a:moveTo>
                  <a:pt x="0" y="0"/>
                </a:moveTo>
                <a:lnTo>
                  <a:pt x="6576975" y="0"/>
                </a:lnTo>
                <a:lnTo>
                  <a:pt x="6576975" y="5095443"/>
                </a:lnTo>
                <a:lnTo>
                  <a:pt x="0" y="5095443"/>
                </a:lnTo>
                <a:lnTo>
                  <a:pt x="0" y="0"/>
                </a:lnTo>
                <a:close/>
              </a:path>
            </a:pathLst>
          </a:custGeom>
          <a:blipFill>
            <a:blip r:embed="rId3"/>
            <a:stretch>
              <a:fillRect/>
            </a:stretch>
          </a:blipFill>
          <a:ln cap="sq">
            <a:noFill/>
            <a:prstDash val="solid"/>
            <a:miter/>
          </a:ln>
        </p:spPr>
        <p:txBody>
          <a:bodyPr/>
          <a:lstStyle/>
          <a:p>
            <a:endParaRPr lang="en-GB"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C239C-D67B-AD98-A6DA-4DA9E502A08F}"/>
            </a:ext>
          </a:extLst>
        </p:cNvPr>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F547D93D-6195-844B-D8E1-86A4534682F3}"/>
              </a:ext>
            </a:extLst>
          </p:cNvPr>
          <p:cNvSpPr/>
          <p:nvPr/>
        </p:nvSpPr>
        <p:spPr>
          <a:xfrm rot="20331065">
            <a:off x="337241" y="1767625"/>
            <a:ext cx="3245248" cy="2973633"/>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9F970B4F-AD8B-367A-E80D-1E317F99FB2F}"/>
              </a:ext>
            </a:extLst>
          </p:cNvPr>
          <p:cNvSpPr/>
          <p:nvPr/>
        </p:nvSpPr>
        <p:spPr>
          <a:xfrm>
            <a:off x="6771150" y="1645014"/>
            <a:ext cx="2751908" cy="3910149"/>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extLst>
              <a:ext uri="{FF2B5EF4-FFF2-40B4-BE49-F238E27FC236}">
                <a16:creationId xmlns:a16="http://schemas.microsoft.com/office/drawing/2014/main" id="{08C65047-FEBC-B1D1-395B-0812C2A154C7}"/>
              </a:ext>
            </a:extLst>
          </p:cNvPr>
          <p:cNvSpPr/>
          <p:nvPr/>
        </p:nvSpPr>
        <p:spPr>
          <a:xfrm>
            <a:off x="3951971" y="936875"/>
            <a:ext cx="2484641" cy="2741975"/>
          </a:xfrm>
          <a:prstGeom prst="roundRect">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82E7EA40-797D-10EC-6CB7-F0A1F0FDD966}"/>
              </a:ext>
            </a:extLst>
          </p:cNvPr>
          <p:cNvSpPr/>
          <p:nvPr/>
        </p:nvSpPr>
        <p:spPr>
          <a:xfrm>
            <a:off x="9857596" y="3888380"/>
            <a:ext cx="2011680" cy="2355669"/>
          </a:xfrm>
          <a:prstGeom prst="roundRect">
            <a:avLst/>
          </a:prstGeom>
          <a:blipFill dpi="0" rotWithShape="1">
            <a:blip r:embed="rId6">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129C8A1A-F93B-E347-DA7A-A8069638954A}"/>
              </a:ext>
            </a:extLst>
          </p:cNvPr>
          <p:cNvSpPr/>
          <p:nvPr/>
        </p:nvSpPr>
        <p:spPr>
          <a:xfrm>
            <a:off x="3503630" y="4170897"/>
            <a:ext cx="3100251" cy="2220686"/>
          </a:xfrm>
          <a:prstGeom prst="roundRect">
            <a:avLst/>
          </a:prstGeom>
          <a:blipFill dpi="0" rotWithShape="1">
            <a:blip r:embed="rId7">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E2085126-4509-DA6F-601B-3C56FA5BC681}"/>
              </a:ext>
            </a:extLst>
          </p:cNvPr>
          <p:cNvSpPr txBox="1"/>
          <p:nvPr/>
        </p:nvSpPr>
        <p:spPr>
          <a:xfrm>
            <a:off x="0" y="6488668"/>
            <a:ext cx="12192000" cy="369332"/>
          </a:xfrm>
          <a:prstGeom prst="rect">
            <a:avLst/>
          </a:prstGeom>
          <a:solidFill>
            <a:schemeClr val="tx2">
              <a:lumMod val="60000"/>
              <a:lumOff val="40000"/>
            </a:schemeClr>
          </a:solidFill>
        </p:spPr>
        <p:txBody>
          <a:bodyPr wrap="square" rtlCol="0" anchor="b">
            <a:spAutoFit/>
          </a:bodyPr>
          <a:lstStyle/>
          <a:p>
            <a:endParaRPr lang="en-GB" dirty="0"/>
          </a:p>
        </p:txBody>
      </p:sp>
      <p:sp>
        <p:nvSpPr>
          <p:cNvPr id="5" name="Title 4">
            <a:extLst>
              <a:ext uri="{FF2B5EF4-FFF2-40B4-BE49-F238E27FC236}">
                <a16:creationId xmlns:a16="http://schemas.microsoft.com/office/drawing/2014/main" id="{DAEF1DB5-F797-8EE8-9E22-7998303C03BA}"/>
              </a:ext>
            </a:extLst>
          </p:cNvPr>
          <p:cNvSpPr>
            <a:spLocks noGrp="1"/>
          </p:cNvSpPr>
          <p:nvPr>
            <p:ph type="title"/>
          </p:nvPr>
        </p:nvSpPr>
        <p:spPr>
          <a:xfrm>
            <a:off x="1053353" y="2877055"/>
            <a:ext cx="10515600" cy="1325563"/>
          </a:xfrm>
          <a:solidFill>
            <a:schemeClr val="accent2">
              <a:lumMod val="20000"/>
              <a:lumOff val="80000"/>
            </a:schemeClr>
          </a:solidFill>
        </p:spPr>
        <p:txBody>
          <a:bodyPr/>
          <a:lstStyle/>
          <a:p>
            <a:pPr algn="ctr"/>
            <a:r>
              <a:rPr lang="en-GB" dirty="0">
                <a:solidFill>
                  <a:schemeClr val="tx2">
                    <a:lumMod val="90000"/>
                    <a:lumOff val="10000"/>
                  </a:schemeClr>
                </a:solidFill>
              </a:rPr>
              <a:t>Thank you and any Questions?</a:t>
            </a:r>
          </a:p>
        </p:txBody>
      </p:sp>
    </p:spTree>
    <p:extLst>
      <p:ext uri="{BB962C8B-B14F-4D97-AF65-F5344CB8AC3E}">
        <p14:creationId xmlns:p14="http://schemas.microsoft.com/office/powerpoint/2010/main" val="1133779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DAC01-974A-1F96-91C4-3442B35BF1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D1D0B-1A15-EAE2-CFA8-7D00AF6C22BF}"/>
              </a:ext>
            </a:extLst>
          </p:cNvPr>
          <p:cNvSpPr>
            <a:spLocks noGrp="1"/>
          </p:cNvSpPr>
          <p:nvPr>
            <p:ph type="title"/>
          </p:nvPr>
        </p:nvSpPr>
        <p:spPr/>
        <p:txBody>
          <a:bodyPr/>
          <a:lstStyle/>
          <a:p>
            <a:r>
              <a:rPr lang="en-GB" dirty="0"/>
              <a:t>CSP</a:t>
            </a:r>
          </a:p>
        </p:txBody>
      </p:sp>
      <p:sp>
        <p:nvSpPr>
          <p:cNvPr id="3" name="Content Placeholder 2">
            <a:extLst>
              <a:ext uri="{FF2B5EF4-FFF2-40B4-BE49-F238E27FC236}">
                <a16:creationId xmlns:a16="http://schemas.microsoft.com/office/drawing/2014/main" id="{B48633AC-28D8-A3A2-460A-4F47CCB9A045}"/>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3B4F1FD4-DF99-5105-7B85-B0E45AE112C2}"/>
              </a:ext>
            </a:extLst>
          </p:cNvPr>
          <p:cNvPicPr>
            <a:picLocks noChangeAspect="1"/>
          </p:cNvPicPr>
          <p:nvPr/>
        </p:nvPicPr>
        <p:blipFill rotWithShape="1">
          <a:blip r:embed="rId2"/>
          <a:srcRect b="25254"/>
          <a:stretch/>
        </p:blipFill>
        <p:spPr>
          <a:xfrm>
            <a:off x="-37848" y="-12019"/>
            <a:ext cx="12267696" cy="6870019"/>
          </a:xfrm>
          <a:prstGeom prst="rect">
            <a:avLst/>
          </a:prstGeom>
          <a:solidFill>
            <a:schemeClr val="bg1">
              <a:alpha val="49000"/>
            </a:schemeClr>
          </a:solidFill>
        </p:spPr>
      </p:pic>
      <p:sp>
        <p:nvSpPr>
          <p:cNvPr id="6" name="Title 4">
            <a:extLst>
              <a:ext uri="{FF2B5EF4-FFF2-40B4-BE49-F238E27FC236}">
                <a16:creationId xmlns:a16="http://schemas.microsoft.com/office/drawing/2014/main" id="{A9163441-27C1-DC77-DD4A-34FDC8AD27F7}"/>
              </a:ext>
            </a:extLst>
          </p:cNvPr>
          <p:cNvSpPr txBox="1">
            <a:spLocks/>
          </p:cNvSpPr>
          <p:nvPr/>
        </p:nvSpPr>
        <p:spPr>
          <a:xfrm>
            <a:off x="1409700" y="2380457"/>
            <a:ext cx="9144000" cy="1620837"/>
          </a:xfrm>
          <a:prstGeom prst="rect">
            <a:avLst/>
          </a:prstGeom>
          <a:solidFill>
            <a:schemeClr val="bg1"/>
          </a:solidFill>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4000" i="1" dirty="0"/>
          </a:p>
          <a:p>
            <a:pPr algn="ctr"/>
            <a:r>
              <a:rPr lang="en-GB" sz="4000" i="1" dirty="0"/>
              <a:t>Revival and Reinvention</a:t>
            </a:r>
            <a:br>
              <a:rPr lang="en-GB" sz="4000" dirty="0"/>
            </a:br>
            <a:endParaRPr lang="en-GB" sz="4000" dirty="0"/>
          </a:p>
        </p:txBody>
      </p:sp>
    </p:spTree>
    <p:extLst>
      <p:ext uri="{BB962C8B-B14F-4D97-AF65-F5344CB8AC3E}">
        <p14:creationId xmlns:p14="http://schemas.microsoft.com/office/powerpoint/2010/main" val="3818437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7F36C-3C1F-DB75-9324-F0D125510477}"/>
              </a:ext>
            </a:extLst>
          </p:cNvPr>
          <p:cNvSpPr>
            <a:spLocks noGrp="1"/>
          </p:cNvSpPr>
          <p:nvPr>
            <p:ph type="title"/>
          </p:nvPr>
        </p:nvSpPr>
        <p:spPr>
          <a:xfrm>
            <a:off x="4087010" y="46108"/>
            <a:ext cx="3411070" cy="1325563"/>
          </a:xfrm>
        </p:spPr>
        <p:txBody>
          <a:bodyPr/>
          <a:lstStyle/>
          <a:p>
            <a:r>
              <a:rPr lang="en-GB" dirty="0">
                <a:solidFill>
                  <a:schemeClr val="tx2">
                    <a:lumMod val="90000"/>
                    <a:lumOff val="10000"/>
                  </a:schemeClr>
                </a:solidFill>
              </a:rPr>
              <a:t>Whole Blood</a:t>
            </a:r>
          </a:p>
        </p:txBody>
      </p:sp>
      <p:pic>
        <p:nvPicPr>
          <p:cNvPr id="5" name="Picture 4">
            <a:extLst>
              <a:ext uri="{FF2B5EF4-FFF2-40B4-BE49-F238E27FC236}">
                <a16:creationId xmlns:a16="http://schemas.microsoft.com/office/drawing/2014/main" id="{E6A88AD8-9598-A77A-71BC-96A2E465E2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7903" y="1371671"/>
            <a:ext cx="5109881" cy="4520279"/>
          </a:xfrm>
          <a:prstGeom prst="rect">
            <a:avLst/>
          </a:prstGeom>
        </p:spPr>
      </p:pic>
      <p:sp>
        <p:nvSpPr>
          <p:cNvPr id="7" name="TextBox 6">
            <a:extLst>
              <a:ext uri="{FF2B5EF4-FFF2-40B4-BE49-F238E27FC236}">
                <a16:creationId xmlns:a16="http://schemas.microsoft.com/office/drawing/2014/main" id="{05FBA3D7-CC5E-1285-E02F-A843084934C5}"/>
              </a:ext>
            </a:extLst>
          </p:cNvPr>
          <p:cNvSpPr txBox="1"/>
          <p:nvPr/>
        </p:nvSpPr>
        <p:spPr>
          <a:xfrm>
            <a:off x="0" y="6488668"/>
            <a:ext cx="12192000" cy="369332"/>
          </a:xfrm>
          <a:prstGeom prst="rect">
            <a:avLst/>
          </a:prstGeom>
          <a:solidFill>
            <a:schemeClr val="tx2">
              <a:lumMod val="60000"/>
              <a:lumOff val="40000"/>
            </a:schemeClr>
          </a:solidFill>
        </p:spPr>
        <p:txBody>
          <a:bodyPr wrap="square" rtlCol="0" anchor="b">
            <a:spAutoFit/>
          </a:bodyPr>
          <a:lstStyle/>
          <a:p>
            <a:endParaRPr lang="en-GB" dirty="0"/>
          </a:p>
        </p:txBody>
      </p:sp>
    </p:spTree>
    <p:extLst>
      <p:ext uri="{BB962C8B-B14F-4D97-AF65-F5344CB8AC3E}">
        <p14:creationId xmlns:p14="http://schemas.microsoft.com/office/powerpoint/2010/main" val="3255031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3684CCF-CEBB-4D8E-A366-95E43D4C7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843752-FE50-A968-6DC1-C665C013E1C8}"/>
              </a:ext>
            </a:extLst>
          </p:cNvPr>
          <p:cNvSpPr>
            <a:spLocks noGrp="1"/>
          </p:cNvSpPr>
          <p:nvPr>
            <p:ph type="title"/>
          </p:nvPr>
        </p:nvSpPr>
        <p:spPr>
          <a:xfrm>
            <a:off x="387845" y="6457"/>
            <a:ext cx="4960945" cy="1325563"/>
          </a:xfrm>
        </p:spPr>
        <p:txBody>
          <a:bodyPr>
            <a:normAutofit/>
          </a:bodyPr>
          <a:lstStyle/>
          <a:p>
            <a:r>
              <a:rPr lang="en-GB" dirty="0">
                <a:solidFill>
                  <a:schemeClr val="tx2">
                    <a:lumMod val="90000"/>
                    <a:lumOff val="10000"/>
                  </a:schemeClr>
                </a:solidFill>
              </a:rPr>
              <a:t>Whole Blood history</a:t>
            </a:r>
          </a:p>
        </p:txBody>
      </p:sp>
      <p:sp>
        <p:nvSpPr>
          <p:cNvPr id="3" name="Content Placeholder 2">
            <a:extLst>
              <a:ext uri="{FF2B5EF4-FFF2-40B4-BE49-F238E27FC236}">
                <a16:creationId xmlns:a16="http://schemas.microsoft.com/office/drawing/2014/main" id="{F0876D02-3260-9E90-B21E-F5418EBCD4FD}"/>
              </a:ext>
            </a:extLst>
          </p:cNvPr>
          <p:cNvSpPr>
            <a:spLocks noGrp="1"/>
          </p:cNvSpPr>
          <p:nvPr>
            <p:ph idx="1"/>
          </p:nvPr>
        </p:nvSpPr>
        <p:spPr>
          <a:xfrm>
            <a:off x="481003" y="1521765"/>
            <a:ext cx="5554037" cy="4351338"/>
          </a:xfrm>
        </p:spPr>
        <p:txBody>
          <a:bodyPr>
            <a:normAutofit/>
          </a:bodyPr>
          <a:lstStyle/>
          <a:p>
            <a:r>
              <a:rPr lang="en-GB" sz="2400" dirty="0"/>
              <a:t>First used in WWI and WWII</a:t>
            </a:r>
          </a:p>
          <a:p>
            <a:r>
              <a:rPr lang="en-GB" sz="2400" dirty="0"/>
              <a:t>During Vietnam war era WB replaced with crystalloids and colloids for haemorrhagic shock</a:t>
            </a:r>
          </a:p>
          <a:p>
            <a:r>
              <a:rPr lang="en-GB" sz="2400" dirty="0"/>
              <a:t>1960’s: Transitioned to individual component therapy and WB became unavailable</a:t>
            </a:r>
          </a:p>
          <a:p>
            <a:r>
              <a:rPr lang="en-GB" sz="2400" dirty="0"/>
              <a:t>Pendulum has now swung back  to ‘reconstituted WB’ with components in 1:1:1 for traumatic haemorrhage</a:t>
            </a:r>
          </a:p>
        </p:txBody>
      </p:sp>
      <p:pic>
        <p:nvPicPr>
          <p:cNvPr id="7" name="Picture 6">
            <a:extLst>
              <a:ext uri="{FF2B5EF4-FFF2-40B4-BE49-F238E27FC236}">
                <a16:creationId xmlns:a16="http://schemas.microsoft.com/office/drawing/2014/main" id="{E464295C-066E-11D6-9C87-324D1B3A26AA}"/>
              </a:ext>
            </a:extLst>
          </p:cNvPr>
          <p:cNvPicPr>
            <a:picLocks noChangeAspect="1"/>
          </p:cNvPicPr>
          <p:nvPr/>
        </p:nvPicPr>
        <p:blipFill>
          <a:blip r:embed="rId3"/>
          <a:srcRect l="30886" r="-2" b="-2"/>
          <a:stretch>
            <a:fillRect/>
          </a:stretch>
        </p:blipFill>
        <p:spPr>
          <a:xfrm>
            <a:off x="6863996" y="3154859"/>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sp>
        <p:nvSpPr>
          <p:cNvPr id="16" name="Arc 15">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10869" y="-729072"/>
            <a:ext cx="4083433" cy="408343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5" name="Picture 4">
            <a:extLst>
              <a:ext uri="{FF2B5EF4-FFF2-40B4-BE49-F238E27FC236}">
                <a16:creationId xmlns:a16="http://schemas.microsoft.com/office/drawing/2014/main" id="{4E48306A-4DA8-04F4-9558-51463862A275}"/>
              </a:ext>
            </a:extLst>
          </p:cNvPr>
          <p:cNvPicPr>
            <a:picLocks noChangeAspect="1"/>
          </p:cNvPicPr>
          <p:nvPr/>
        </p:nvPicPr>
        <p:blipFill>
          <a:blip r:embed="rId4"/>
          <a:srcRect r="22459" b="-1"/>
          <a:stretch>
            <a:fillRect/>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9" name="Picture 8">
            <a:extLst>
              <a:ext uri="{FF2B5EF4-FFF2-40B4-BE49-F238E27FC236}">
                <a16:creationId xmlns:a16="http://schemas.microsoft.com/office/drawing/2014/main" id="{5D012B60-3B3C-7F03-40F1-80176D0BA4E0}"/>
              </a:ext>
            </a:extLst>
          </p:cNvPr>
          <p:cNvPicPr>
            <a:picLocks noChangeAspect="1"/>
          </p:cNvPicPr>
          <p:nvPr/>
        </p:nvPicPr>
        <p:blipFill>
          <a:blip r:embed="rId5"/>
          <a:srcRect l="15474" r="33539" b="2"/>
          <a:stretch>
            <a:fillRect/>
          </a:stretch>
        </p:blipFill>
        <p:spPr>
          <a:xfrm>
            <a:off x="9933462" y="372217"/>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
        <p:nvSpPr>
          <p:cNvPr id="11" name="TextBox 10">
            <a:extLst>
              <a:ext uri="{FF2B5EF4-FFF2-40B4-BE49-F238E27FC236}">
                <a16:creationId xmlns:a16="http://schemas.microsoft.com/office/drawing/2014/main" id="{EDFE6BEA-74BE-4962-5A67-50BAA8176B8B}"/>
              </a:ext>
            </a:extLst>
          </p:cNvPr>
          <p:cNvSpPr txBox="1"/>
          <p:nvPr/>
        </p:nvSpPr>
        <p:spPr>
          <a:xfrm>
            <a:off x="0" y="6488668"/>
            <a:ext cx="12192000" cy="369332"/>
          </a:xfrm>
          <a:prstGeom prst="rect">
            <a:avLst/>
          </a:prstGeom>
          <a:solidFill>
            <a:schemeClr val="tx2">
              <a:lumMod val="60000"/>
              <a:lumOff val="40000"/>
            </a:schemeClr>
          </a:solidFill>
        </p:spPr>
        <p:txBody>
          <a:bodyPr wrap="square" rtlCol="0" anchor="b">
            <a:spAutoFit/>
          </a:bodyPr>
          <a:lstStyle/>
          <a:p>
            <a:endParaRPr lang="en-GB" dirty="0"/>
          </a:p>
        </p:txBody>
      </p:sp>
    </p:spTree>
    <p:extLst>
      <p:ext uri="{BB962C8B-B14F-4D97-AF65-F5344CB8AC3E}">
        <p14:creationId xmlns:p14="http://schemas.microsoft.com/office/powerpoint/2010/main" val="3679400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Arc 15">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34C017-A2AC-7C88-8215-E005892374D6}"/>
              </a:ext>
            </a:extLst>
          </p:cNvPr>
          <p:cNvSpPr>
            <a:spLocks noGrp="1"/>
          </p:cNvSpPr>
          <p:nvPr>
            <p:ph type="title"/>
          </p:nvPr>
        </p:nvSpPr>
        <p:spPr>
          <a:xfrm>
            <a:off x="376431" y="-209581"/>
            <a:ext cx="7401590" cy="1325563"/>
          </a:xfrm>
        </p:spPr>
        <p:txBody>
          <a:bodyPr vert="horz" lIns="91440" tIns="45720" rIns="91440" bIns="45720" rtlCol="0" anchor="ctr">
            <a:normAutofit/>
          </a:bodyPr>
          <a:lstStyle/>
          <a:p>
            <a:r>
              <a:rPr lang="en-US" kern="1200" dirty="0">
                <a:solidFill>
                  <a:schemeClr val="tx2">
                    <a:lumMod val="90000"/>
                    <a:lumOff val="10000"/>
                  </a:schemeClr>
                </a:solidFill>
                <a:latin typeface="+mj-lt"/>
                <a:ea typeface="+mj-ea"/>
                <a:cs typeface="+mj-cs"/>
              </a:rPr>
              <a:t>Whole Blood: different types</a:t>
            </a:r>
          </a:p>
        </p:txBody>
      </p:sp>
      <p:sp>
        <p:nvSpPr>
          <p:cNvPr id="18" name="Freeform: Shape 17">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id="{A6302745-D69B-AFA5-23AE-4E7255CEE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1819" y="2683804"/>
            <a:ext cx="3941691" cy="3488396"/>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9" name="TextBox 8">
            <a:extLst>
              <a:ext uri="{FF2B5EF4-FFF2-40B4-BE49-F238E27FC236}">
                <a16:creationId xmlns:a16="http://schemas.microsoft.com/office/drawing/2014/main" id="{5BDF1384-FF5F-1A7C-263B-EE217FCD73D9}"/>
              </a:ext>
            </a:extLst>
          </p:cNvPr>
          <p:cNvSpPr txBox="1"/>
          <p:nvPr/>
        </p:nvSpPr>
        <p:spPr>
          <a:xfrm>
            <a:off x="286546" y="1041111"/>
            <a:ext cx="4149570" cy="2497536"/>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dirty="0">
                <a:solidFill>
                  <a:srgbClr val="FF0000"/>
                </a:solidFill>
              </a:rPr>
              <a:t>Warm Fresh WB</a:t>
            </a:r>
          </a:p>
          <a:p>
            <a:pPr indent="-228600">
              <a:lnSpc>
                <a:spcPct val="90000"/>
              </a:lnSpc>
              <a:spcAft>
                <a:spcPts val="600"/>
              </a:spcAft>
              <a:buFont typeface="Arial" panose="020B0604020202020204" pitchFamily="34" charset="0"/>
              <a:buChar char="•"/>
            </a:pPr>
            <a:r>
              <a:rPr lang="en-US" dirty="0"/>
              <a:t>Military or austere settings</a:t>
            </a:r>
          </a:p>
          <a:p>
            <a:pPr indent="-228600">
              <a:lnSpc>
                <a:spcPct val="90000"/>
              </a:lnSpc>
              <a:spcAft>
                <a:spcPts val="600"/>
              </a:spcAft>
              <a:buFont typeface="Arial" panose="020B0604020202020204" pitchFamily="34" charset="0"/>
              <a:buChar char="•"/>
            </a:pPr>
            <a:r>
              <a:rPr lang="en-US" dirty="0"/>
              <a:t>NOT for routine use</a:t>
            </a:r>
          </a:p>
          <a:p>
            <a:pPr indent="-228600">
              <a:lnSpc>
                <a:spcPct val="90000"/>
              </a:lnSpc>
              <a:spcAft>
                <a:spcPts val="600"/>
              </a:spcAft>
              <a:buFont typeface="Arial" panose="020B0604020202020204" pitchFamily="34" charset="0"/>
              <a:buChar char="•"/>
            </a:pPr>
            <a:r>
              <a:rPr lang="en-US" dirty="0"/>
              <a:t>Stored ambient, used   within 24 </a:t>
            </a:r>
            <a:r>
              <a:rPr lang="en-US" dirty="0" err="1"/>
              <a:t>hrs</a:t>
            </a:r>
            <a:r>
              <a:rPr lang="en-US" dirty="0"/>
              <a:t> </a:t>
            </a:r>
          </a:p>
          <a:p>
            <a:pPr indent="-228600">
              <a:lnSpc>
                <a:spcPct val="90000"/>
              </a:lnSpc>
              <a:spcAft>
                <a:spcPts val="600"/>
              </a:spcAft>
              <a:buFont typeface="Arial" panose="020B0604020202020204" pitchFamily="34" charset="0"/>
              <a:buChar char="•"/>
            </a:pPr>
            <a:r>
              <a:rPr lang="en-US" dirty="0"/>
              <a:t>Pretested donors screened for TTDs</a:t>
            </a:r>
          </a:p>
          <a:p>
            <a:pPr indent="-228600">
              <a:lnSpc>
                <a:spcPct val="90000"/>
              </a:lnSpc>
              <a:spcAft>
                <a:spcPts val="600"/>
              </a:spcAft>
              <a:buFont typeface="Arial" panose="020B0604020202020204" pitchFamily="34" charset="0"/>
              <a:buChar char="•"/>
            </a:pPr>
            <a:r>
              <a:rPr lang="en-US" dirty="0"/>
              <a:t>Not LD</a:t>
            </a:r>
          </a:p>
        </p:txBody>
      </p:sp>
      <p:sp>
        <p:nvSpPr>
          <p:cNvPr id="11" name="TextBox 10">
            <a:extLst>
              <a:ext uri="{FF2B5EF4-FFF2-40B4-BE49-F238E27FC236}">
                <a16:creationId xmlns:a16="http://schemas.microsoft.com/office/drawing/2014/main" id="{61677F15-C6E6-9840-C50D-0BCCB4F2B4E1}"/>
              </a:ext>
            </a:extLst>
          </p:cNvPr>
          <p:cNvSpPr txBox="1"/>
          <p:nvPr/>
        </p:nvSpPr>
        <p:spPr>
          <a:xfrm>
            <a:off x="281157" y="3553991"/>
            <a:ext cx="3427023" cy="1477328"/>
          </a:xfrm>
          <a:prstGeom prst="rect">
            <a:avLst/>
          </a:prstGeom>
          <a:noFill/>
        </p:spPr>
        <p:txBody>
          <a:bodyPr wrap="square" rtlCol="0">
            <a:spAutoFit/>
          </a:bodyPr>
          <a:lstStyle/>
          <a:p>
            <a:r>
              <a:rPr lang="en-GB" dirty="0">
                <a:solidFill>
                  <a:srgbClr val="FF0000"/>
                </a:solidFill>
              </a:rPr>
              <a:t>Platelet sparing LD-WB</a:t>
            </a:r>
          </a:p>
          <a:p>
            <a:r>
              <a:rPr lang="en-GB" dirty="0"/>
              <a:t>Filter that removes WBC not plts</a:t>
            </a:r>
          </a:p>
          <a:p>
            <a:pPr marL="285750" indent="-285750">
              <a:buFont typeface="Arial" panose="020B0604020202020204" pitchFamily="34" charset="0"/>
              <a:buChar char="•"/>
            </a:pPr>
            <a:r>
              <a:rPr lang="en-GB" dirty="0"/>
              <a:t>Stored cold 2-6oC</a:t>
            </a:r>
          </a:p>
          <a:p>
            <a:pPr marL="285750" indent="-285750">
              <a:buFont typeface="Arial" panose="020B0604020202020204" pitchFamily="34" charset="0"/>
              <a:buChar char="•"/>
            </a:pPr>
            <a:r>
              <a:rPr lang="en-GB" dirty="0"/>
              <a:t>21 day shelf life</a:t>
            </a:r>
          </a:p>
          <a:p>
            <a:pPr marL="285750" indent="-285750">
              <a:buFont typeface="Arial" panose="020B0604020202020204" pitchFamily="34" charset="0"/>
              <a:buChar char="•"/>
            </a:pPr>
            <a:r>
              <a:rPr lang="en-GB" dirty="0"/>
              <a:t>For trial use in UK</a:t>
            </a:r>
          </a:p>
        </p:txBody>
      </p:sp>
      <p:sp>
        <p:nvSpPr>
          <p:cNvPr id="13" name="TextBox 12">
            <a:extLst>
              <a:ext uri="{FF2B5EF4-FFF2-40B4-BE49-F238E27FC236}">
                <a16:creationId xmlns:a16="http://schemas.microsoft.com/office/drawing/2014/main" id="{545BE850-BDF6-0C6B-262F-AD4064BB19BB}"/>
              </a:ext>
            </a:extLst>
          </p:cNvPr>
          <p:cNvSpPr txBox="1"/>
          <p:nvPr/>
        </p:nvSpPr>
        <p:spPr>
          <a:xfrm>
            <a:off x="4672908" y="1646964"/>
            <a:ext cx="2868320" cy="2308324"/>
          </a:xfrm>
          <a:prstGeom prst="rect">
            <a:avLst/>
          </a:prstGeom>
          <a:noFill/>
        </p:spPr>
        <p:txBody>
          <a:bodyPr wrap="square" rtlCol="0">
            <a:spAutoFit/>
          </a:bodyPr>
          <a:lstStyle/>
          <a:p>
            <a:r>
              <a:rPr lang="en-GB" dirty="0">
                <a:solidFill>
                  <a:srgbClr val="FF0000"/>
                </a:solidFill>
              </a:rPr>
              <a:t>LD Red Cells in Plasma (RCP)</a:t>
            </a:r>
            <a:endParaRPr lang="en-GB" dirty="0"/>
          </a:p>
          <a:p>
            <a:pPr marL="285750" indent="-285750">
              <a:buFont typeface="Arial" panose="020B0604020202020204" pitchFamily="34" charset="0"/>
              <a:buChar char="•"/>
            </a:pPr>
            <a:r>
              <a:rPr lang="en-GB" dirty="0"/>
              <a:t>Stored cold 2-6oC</a:t>
            </a:r>
          </a:p>
          <a:p>
            <a:pPr marL="285750" indent="-285750">
              <a:buFont typeface="Arial" panose="020B0604020202020204" pitchFamily="34" charset="0"/>
              <a:buChar char="•"/>
            </a:pPr>
            <a:r>
              <a:rPr lang="en-GB" dirty="0"/>
              <a:t>21 day shelf life</a:t>
            </a:r>
          </a:p>
          <a:p>
            <a:pPr marL="285750" indent="-285750">
              <a:buFont typeface="Arial" panose="020B0604020202020204" pitchFamily="34" charset="0"/>
              <a:buChar char="•"/>
            </a:pPr>
            <a:r>
              <a:rPr lang="en-GB" dirty="0"/>
              <a:t>Max of 4 units should be txned to non-group O patients</a:t>
            </a:r>
          </a:p>
          <a:p>
            <a:pPr marL="285750" indent="-285750">
              <a:buFont typeface="Arial" panose="020B0604020202020204" pitchFamily="34" charset="0"/>
              <a:buChar char="•"/>
            </a:pPr>
            <a:r>
              <a:rPr lang="en-GB" dirty="0"/>
              <a:t>Approved for use in UK</a:t>
            </a:r>
          </a:p>
        </p:txBody>
      </p:sp>
      <p:sp>
        <p:nvSpPr>
          <p:cNvPr id="17" name="TextBox 16">
            <a:extLst>
              <a:ext uri="{FF2B5EF4-FFF2-40B4-BE49-F238E27FC236}">
                <a16:creationId xmlns:a16="http://schemas.microsoft.com/office/drawing/2014/main" id="{A35481B2-F344-D416-F8A1-F049F877C50C}"/>
              </a:ext>
            </a:extLst>
          </p:cNvPr>
          <p:cNvSpPr txBox="1"/>
          <p:nvPr/>
        </p:nvSpPr>
        <p:spPr>
          <a:xfrm>
            <a:off x="3708180" y="4692720"/>
            <a:ext cx="2386149" cy="707886"/>
          </a:xfrm>
          <a:prstGeom prst="rect">
            <a:avLst/>
          </a:prstGeom>
          <a:noFill/>
        </p:spPr>
        <p:txBody>
          <a:bodyPr wrap="square" rtlCol="0">
            <a:spAutoFit/>
          </a:bodyPr>
          <a:lstStyle/>
          <a:p>
            <a:pPr algn="ctr"/>
            <a:r>
              <a:rPr lang="en-GB" sz="2000" b="1" dirty="0">
                <a:solidFill>
                  <a:schemeClr val="tx2">
                    <a:lumMod val="75000"/>
                    <a:lumOff val="25000"/>
                  </a:schemeClr>
                </a:solidFill>
              </a:rPr>
              <a:t>Low titre Group O</a:t>
            </a:r>
          </a:p>
          <a:p>
            <a:pPr algn="ctr"/>
            <a:r>
              <a:rPr lang="en-GB" sz="2000" b="1" dirty="0">
                <a:solidFill>
                  <a:schemeClr val="tx2">
                    <a:lumMod val="75000"/>
                    <a:lumOff val="25000"/>
                  </a:schemeClr>
                </a:solidFill>
              </a:rPr>
              <a:t>LTOWB</a:t>
            </a:r>
          </a:p>
        </p:txBody>
      </p:sp>
      <p:sp>
        <p:nvSpPr>
          <p:cNvPr id="15" name="TextBox 14">
            <a:extLst>
              <a:ext uri="{FF2B5EF4-FFF2-40B4-BE49-F238E27FC236}">
                <a16:creationId xmlns:a16="http://schemas.microsoft.com/office/drawing/2014/main" id="{3C5FFB36-5957-41FF-23E1-4887FAC7D3A1}"/>
              </a:ext>
            </a:extLst>
          </p:cNvPr>
          <p:cNvSpPr txBox="1"/>
          <p:nvPr/>
        </p:nvSpPr>
        <p:spPr>
          <a:xfrm rot="20585090">
            <a:off x="2397114" y="4212245"/>
            <a:ext cx="5245848" cy="1384995"/>
          </a:xfrm>
          <a:prstGeom prst="rect">
            <a:avLst/>
          </a:prstGeom>
          <a:solidFill>
            <a:schemeClr val="bg1">
              <a:lumMod val="85000"/>
            </a:schemeClr>
          </a:solidFill>
          <a:ln w="38100">
            <a:solidFill>
              <a:schemeClr val="tx2">
                <a:lumMod val="50000"/>
                <a:lumOff val="50000"/>
              </a:schemeClr>
            </a:solidFill>
          </a:ln>
        </p:spPr>
        <p:txBody>
          <a:bodyPr wrap="square" rtlCol="0">
            <a:spAutoFit/>
          </a:bodyPr>
          <a:lstStyle/>
          <a:p>
            <a:pPr algn="ctr"/>
            <a:r>
              <a:rPr lang="en-GB" sz="2800" dirty="0">
                <a:latin typeface="Congenial Light" panose="020F0502020204030204" pitchFamily="2" charset="0"/>
                <a:cs typeface="Biome Light" panose="020B0502040204020203" pitchFamily="34" charset="0"/>
              </a:rPr>
              <a:t>Intended for treatment of life-threatening bleeding requiring rapid balanced txn support</a:t>
            </a:r>
          </a:p>
        </p:txBody>
      </p:sp>
      <p:pic>
        <p:nvPicPr>
          <p:cNvPr id="20" name="Picture 19">
            <a:extLst>
              <a:ext uri="{FF2B5EF4-FFF2-40B4-BE49-F238E27FC236}">
                <a16:creationId xmlns:a16="http://schemas.microsoft.com/office/drawing/2014/main" id="{9ED38C84-5CA5-F5AC-5147-1F652E1F2B72}"/>
              </a:ext>
            </a:extLst>
          </p:cNvPr>
          <p:cNvPicPr>
            <a:picLocks noChangeAspect="1"/>
          </p:cNvPicPr>
          <p:nvPr/>
        </p:nvPicPr>
        <p:blipFill>
          <a:blip r:embed="rId4"/>
          <a:stretch>
            <a:fillRect/>
          </a:stretch>
        </p:blipFill>
        <p:spPr>
          <a:xfrm>
            <a:off x="602031" y="5107714"/>
            <a:ext cx="1645748" cy="1171972"/>
          </a:xfrm>
          <a:prstGeom prst="rect">
            <a:avLst/>
          </a:prstGeom>
        </p:spPr>
      </p:pic>
      <p:sp>
        <p:nvSpPr>
          <p:cNvPr id="24" name="TextBox 23">
            <a:extLst>
              <a:ext uri="{FF2B5EF4-FFF2-40B4-BE49-F238E27FC236}">
                <a16:creationId xmlns:a16="http://schemas.microsoft.com/office/drawing/2014/main" id="{5BD39D57-6803-A972-4048-1CCADF48B01F}"/>
              </a:ext>
            </a:extLst>
          </p:cNvPr>
          <p:cNvSpPr txBox="1"/>
          <p:nvPr/>
        </p:nvSpPr>
        <p:spPr>
          <a:xfrm>
            <a:off x="0" y="6488668"/>
            <a:ext cx="12192000" cy="369332"/>
          </a:xfrm>
          <a:prstGeom prst="rect">
            <a:avLst/>
          </a:prstGeom>
          <a:solidFill>
            <a:schemeClr val="tx2">
              <a:lumMod val="60000"/>
              <a:lumOff val="40000"/>
            </a:schemeClr>
          </a:solidFill>
        </p:spPr>
        <p:txBody>
          <a:bodyPr wrap="square" rtlCol="0" anchor="b">
            <a:spAutoFit/>
          </a:bodyPr>
          <a:lstStyle/>
          <a:p>
            <a:endParaRPr lang="en-GB" dirty="0"/>
          </a:p>
        </p:txBody>
      </p:sp>
    </p:spTree>
    <p:extLst>
      <p:ext uri="{BB962C8B-B14F-4D97-AF65-F5344CB8AC3E}">
        <p14:creationId xmlns:p14="http://schemas.microsoft.com/office/powerpoint/2010/main" val="17381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7" grpId="0"/>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5B9EB-3668-DB5E-4A39-8784780A95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9B450D-1765-C049-142E-AE985CD0E0D1}"/>
              </a:ext>
            </a:extLst>
          </p:cNvPr>
          <p:cNvSpPr>
            <a:spLocks noGrp="1"/>
          </p:cNvSpPr>
          <p:nvPr>
            <p:ph type="title"/>
          </p:nvPr>
        </p:nvSpPr>
        <p:spPr>
          <a:xfrm>
            <a:off x="4087010" y="46108"/>
            <a:ext cx="3411070" cy="1325563"/>
          </a:xfrm>
        </p:spPr>
        <p:txBody>
          <a:bodyPr/>
          <a:lstStyle/>
          <a:p>
            <a:r>
              <a:rPr lang="en-GB" dirty="0">
                <a:solidFill>
                  <a:schemeClr val="tx2">
                    <a:lumMod val="90000"/>
                    <a:lumOff val="10000"/>
                  </a:schemeClr>
                </a:solidFill>
              </a:rPr>
              <a:t>Dried Plasma</a:t>
            </a:r>
          </a:p>
        </p:txBody>
      </p:sp>
      <p:sp>
        <p:nvSpPr>
          <p:cNvPr id="7" name="TextBox 6">
            <a:extLst>
              <a:ext uri="{FF2B5EF4-FFF2-40B4-BE49-F238E27FC236}">
                <a16:creationId xmlns:a16="http://schemas.microsoft.com/office/drawing/2014/main" id="{4A8D4BFD-1DFD-8F55-D300-7CBBDA715DBF}"/>
              </a:ext>
            </a:extLst>
          </p:cNvPr>
          <p:cNvSpPr txBox="1"/>
          <p:nvPr/>
        </p:nvSpPr>
        <p:spPr>
          <a:xfrm>
            <a:off x="0" y="6488668"/>
            <a:ext cx="12192000" cy="369332"/>
          </a:xfrm>
          <a:prstGeom prst="rect">
            <a:avLst/>
          </a:prstGeom>
          <a:solidFill>
            <a:schemeClr val="tx2">
              <a:lumMod val="60000"/>
              <a:lumOff val="40000"/>
            </a:schemeClr>
          </a:solidFill>
        </p:spPr>
        <p:txBody>
          <a:bodyPr wrap="square" rtlCol="0" anchor="b">
            <a:spAutoFit/>
          </a:bodyPr>
          <a:lstStyle/>
          <a:p>
            <a:endParaRPr lang="en-GB" dirty="0"/>
          </a:p>
        </p:txBody>
      </p:sp>
      <p:pic>
        <p:nvPicPr>
          <p:cNvPr id="3" name="Content Placeholder 5">
            <a:extLst>
              <a:ext uri="{FF2B5EF4-FFF2-40B4-BE49-F238E27FC236}">
                <a16:creationId xmlns:a16="http://schemas.microsoft.com/office/drawing/2014/main" id="{5B8828B5-B192-633B-CB60-84771E6C4811}"/>
              </a:ext>
            </a:extLst>
          </p:cNvPr>
          <p:cNvPicPr>
            <a:picLocks noGrp="1" noChangeAspect="1"/>
          </p:cNvPicPr>
          <p:nvPr>
            <p:ph idx="1"/>
          </p:nvPr>
        </p:nvPicPr>
        <p:blipFill>
          <a:blip r:embed="rId2"/>
          <a:stretch>
            <a:fillRect/>
          </a:stretch>
        </p:blipFill>
        <p:spPr>
          <a:xfrm>
            <a:off x="2819377" y="1228681"/>
            <a:ext cx="6230516" cy="4672887"/>
          </a:xfrm>
        </p:spPr>
      </p:pic>
    </p:spTree>
    <p:extLst>
      <p:ext uri="{BB962C8B-B14F-4D97-AF65-F5344CB8AC3E}">
        <p14:creationId xmlns:p14="http://schemas.microsoft.com/office/powerpoint/2010/main" val="2309803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94B4258-ACD8-2647-9BD8-CE67C07CE7D3}"/>
              </a:ext>
            </a:extLst>
          </p:cNvPr>
          <p:cNvSpPr/>
          <p:nvPr/>
        </p:nvSpPr>
        <p:spPr>
          <a:xfrm>
            <a:off x="0" y="6030953"/>
            <a:ext cx="12192000" cy="78396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B3BC62ED-4716-6743-924C-2CD49A2C1808}"/>
              </a:ext>
            </a:extLst>
          </p:cNvPr>
          <p:cNvSpPr/>
          <p:nvPr/>
        </p:nvSpPr>
        <p:spPr>
          <a:xfrm>
            <a:off x="1" y="-13230"/>
            <a:ext cx="12192000" cy="124448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ltLang="x-none" sz="4400" dirty="0">
                <a:solidFill>
                  <a:schemeClr val="tx2">
                    <a:lumMod val="90000"/>
                    <a:lumOff val="10000"/>
                  </a:schemeClr>
                </a:solidFill>
                <a:latin typeface="+mj-lt"/>
                <a:ea typeface="+mj-ea"/>
                <a:cs typeface="+mj-cs"/>
              </a:rPr>
              <a:t>Dried Plasma </a:t>
            </a:r>
            <a:endParaRPr lang="en-US" sz="4400" dirty="0">
              <a:solidFill>
                <a:schemeClr val="tx2">
                  <a:lumMod val="90000"/>
                  <a:lumOff val="10000"/>
                </a:schemeClr>
              </a:solidFill>
              <a:latin typeface="+mj-lt"/>
              <a:ea typeface="+mj-ea"/>
              <a:cs typeface="+mj-cs"/>
            </a:endParaRPr>
          </a:p>
        </p:txBody>
      </p:sp>
      <p:sp>
        <p:nvSpPr>
          <p:cNvPr id="21" name="Title 1">
            <a:extLst>
              <a:ext uri="{FF2B5EF4-FFF2-40B4-BE49-F238E27FC236}">
                <a16:creationId xmlns:a16="http://schemas.microsoft.com/office/drawing/2014/main" id="{5F2CCB48-6DB5-C14A-8FDF-B88BD302B277}"/>
              </a:ext>
            </a:extLst>
          </p:cNvPr>
          <p:cNvSpPr txBox="1">
            <a:spLocks/>
          </p:cNvSpPr>
          <p:nvPr/>
        </p:nvSpPr>
        <p:spPr>
          <a:xfrm>
            <a:off x="978426" y="919960"/>
            <a:ext cx="10363200" cy="2688335"/>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br>
              <a:rPr kumimoji="0" lang="en-US" sz="5100" b="0" i="0" u="none" strike="noStrike" kern="1200" cap="none" spc="0" normalizeH="0" baseline="0" noProof="0" dirty="0">
                <a:ln>
                  <a:noFill/>
                </a:ln>
                <a:solidFill>
                  <a:prstClr val="black"/>
                </a:solidFill>
                <a:effectLst/>
                <a:uLnTx/>
                <a:uFillTx/>
                <a:latin typeface="Calibri"/>
                <a:ea typeface="+mj-ea"/>
                <a:cs typeface="+mj-cs"/>
              </a:rPr>
            </a:br>
            <a:br>
              <a:rPr kumimoji="0" lang="en-US" sz="4400" b="0" i="0" u="none" strike="noStrike" kern="1200" cap="none" spc="0" normalizeH="0" baseline="0" noProof="0" dirty="0">
                <a:ln>
                  <a:noFill/>
                </a:ln>
                <a:solidFill>
                  <a:prstClr val="black"/>
                </a:solidFill>
                <a:effectLst/>
                <a:uLnTx/>
                <a:uFillTx/>
                <a:latin typeface="Calibri"/>
                <a:ea typeface="+mj-ea"/>
                <a:cs typeface="+mj-cs"/>
              </a:rPr>
            </a:br>
            <a:endParaRPr kumimoji="0" lang="en-US" sz="3300" b="0" i="0" u="none" strike="noStrike" kern="1200" cap="none" spc="0" normalizeH="0" baseline="0" noProof="0" dirty="0">
              <a:ln>
                <a:noFill/>
              </a:ln>
              <a:solidFill>
                <a:prstClr val="black"/>
              </a:solidFill>
              <a:effectLst/>
              <a:uLnTx/>
              <a:uFillTx/>
              <a:latin typeface="Calibri"/>
              <a:ea typeface="+mj-ea"/>
              <a:cs typeface="+mj-cs"/>
            </a:endParaRPr>
          </a:p>
        </p:txBody>
      </p:sp>
      <p:sp>
        <p:nvSpPr>
          <p:cNvPr id="22" name="Subtitle 2">
            <a:extLst>
              <a:ext uri="{FF2B5EF4-FFF2-40B4-BE49-F238E27FC236}">
                <a16:creationId xmlns:a16="http://schemas.microsoft.com/office/drawing/2014/main" id="{7E0D3717-FEAA-4744-8BA6-3F20D0A7A4BE}"/>
              </a:ext>
            </a:extLst>
          </p:cNvPr>
          <p:cNvSpPr txBox="1">
            <a:spLocks/>
          </p:cNvSpPr>
          <p:nvPr/>
        </p:nvSpPr>
        <p:spPr>
          <a:xfrm>
            <a:off x="1493629" y="3911877"/>
            <a:ext cx="9343014" cy="97530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Content Placeholder 5">
            <a:extLst>
              <a:ext uri="{FF2B5EF4-FFF2-40B4-BE49-F238E27FC236}">
                <a16:creationId xmlns:a16="http://schemas.microsoft.com/office/drawing/2014/main" id="{A672890B-34D5-F17F-06A8-90D3D73C33D0}"/>
              </a:ext>
            </a:extLst>
          </p:cNvPr>
          <p:cNvPicPr>
            <a:picLocks noGrp="1" noChangeAspect="1"/>
          </p:cNvPicPr>
          <p:nvPr>
            <p:ph idx="1"/>
          </p:nvPr>
        </p:nvPicPr>
        <p:blipFill>
          <a:blip r:embed="rId3"/>
          <a:stretch>
            <a:fillRect/>
          </a:stretch>
        </p:blipFill>
        <p:spPr>
          <a:xfrm>
            <a:off x="316243" y="1207166"/>
            <a:ext cx="6230516" cy="4672887"/>
          </a:xfrm>
        </p:spPr>
      </p:pic>
      <p:pic>
        <p:nvPicPr>
          <p:cNvPr id="2" name="Picture 1">
            <a:extLst>
              <a:ext uri="{FF2B5EF4-FFF2-40B4-BE49-F238E27FC236}">
                <a16:creationId xmlns:a16="http://schemas.microsoft.com/office/drawing/2014/main" id="{813BF20B-1A91-212D-8CE9-9E9B35FF7F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16695" y="43080"/>
            <a:ext cx="1275306" cy="1164086"/>
          </a:xfrm>
          <a:prstGeom prst="rect">
            <a:avLst/>
          </a:prstGeom>
        </p:spPr>
      </p:pic>
      <p:pic>
        <p:nvPicPr>
          <p:cNvPr id="7" name="Content Placeholder 4">
            <a:extLst>
              <a:ext uri="{FF2B5EF4-FFF2-40B4-BE49-F238E27FC236}">
                <a16:creationId xmlns:a16="http://schemas.microsoft.com/office/drawing/2014/main" id="{CB2A4265-941F-1BB3-BD3B-ED1093B57C93}"/>
              </a:ext>
            </a:extLst>
          </p:cNvPr>
          <p:cNvPicPr>
            <a:picLocks noChangeAspect="1"/>
          </p:cNvPicPr>
          <p:nvPr/>
        </p:nvPicPr>
        <p:blipFill rotWithShape="1">
          <a:blip r:embed="rId5"/>
          <a:srcRect b="50287"/>
          <a:stretch/>
        </p:blipFill>
        <p:spPr>
          <a:xfrm>
            <a:off x="6618139" y="1684436"/>
            <a:ext cx="4936209" cy="1376495"/>
          </a:xfrm>
          <a:prstGeom prst="rect">
            <a:avLst/>
          </a:prstGeom>
        </p:spPr>
      </p:pic>
      <p:sp>
        <p:nvSpPr>
          <p:cNvPr id="8" name="TextBox 7">
            <a:extLst>
              <a:ext uri="{FF2B5EF4-FFF2-40B4-BE49-F238E27FC236}">
                <a16:creationId xmlns:a16="http://schemas.microsoft.com/office/drawing/2014/main" id="{3A8B8A34-5569-E00B-6689-8BCC874BDE0F}"/>
              </a:ext>
            </a:extLst>
          </p:cNvPr>
          <p:cNvSpPr txBox="1"/>
          <p:nvPr/>
        </p:nvSpPr>
        <p:spPr>
          <a:xfrm>
            <a:off x="537883" y="5145012"/>
            <a:ext cx="1124413" cy="553998"/>
          </a:xfrm>
          <a:prstGeom prst="rect">
            <a:avLst/>
          </a:prstGeom>
          <a:solidFill>
            <a:srgbClr val="FFFF00"/>
          </a:solidFill>
        </p:spPr>
        <p:txBody>
          <a:bodyPr wrap="square" rtlCol="0">
            <a:spAutoFit/>
          </a:bodyPr>
          <a:lstStyle/>
          <a:p>
            <a:pPr algn="ctr"/>
            <a:r>
              <a:rPr lang="en-GB" sz="3000" dirty="0"/>
              <a:t>1943</a:t>
            </a:r>
          </a:p>
        </p:txBody>
      </p:sp>
      <p:sp>
        <p:nvSpPr>
          <p:cNvPr id="9" name="TextBox 8">
            <a:extLst>
              <a:ext uri="{FF2B5EF4-FFF2-40B4-BE49-F238E27FC236}">
                <a16:creationId xmlns:a16="http://schemas.microsoft.com/office/drawing/2014/main" id="{FEBD7997-FF24-BC7D-CB17-BBE9B5EF204B}"/>
              </a:ext>
            </a:extLst>
          </p:cNvPr>
          <p:cNvSpPr txBox="1"/>
          <p:nvPr/>
        </p:nvSpPr>
        <p:spPr>
          <a:xfrm>
            <a:off x="3595395" y="5089935"/>
            <a:ext cx="1124413" cy="553998"/>
          </a:xfrm>
          <a:prstGeom prst="rect">
            <a:avLst/>
          </a:prstGeom>
          <a:solidFill>
            <a:srgbClr val="FFFF00"/>
          </a:solidFill>
        </p:spPr>
        <p:txBody>
          <a:bodyPr wrap="square" rtlCol="0">
            <a:spAutoFit/>
          </a:bodyPr>
          <a:lstStyle/>
          <a:p>
            <a:pPr algn="ctr"/>
            <a:r>
              <a:rPr lang="en-GB" sz="3000" dirty="0"/>
              <a:t>2019</a:t>
            </a:r>
          </a:p>
        </p:txBody>
      </p:sp>
      <p:pic>
        <p:nvPicPr>
          <p:cNvPr id="11" name="Picture 10">
            <a:extLst>
              <a:ext uri="{FF2B5EF4-FFF2-40B4-BE49-F238E27FC236}">
                <a16:creationId xmlns:a16="http://schemas.microsoft.com/office/drawing/2014/main" id="{BAC857BB-00CE-8D33-7E5F-26812BE358E7}"/>
              </a:ext>
            </a:extLst>
          </p:cNvPr>
          <p:cNvPicPr>
            <a:picLocks noChangeAspect="1"/>
          </p:cNvPicPr>
          <p:nvPr/>
        </p:nvPicPr>
        <p:blipFill>
          <a:blip r:embed="rId6"/>
          <a:stretch>
            <a:fillRect/>
          </a:stretch>
        </p:blipFill>
        <p:spPr>
          <a:xfrm>
            <a:off x="5560625" y="3786530"/>
            <a:ext cx="6425922" cy="1857403"/>
          </a:xfrm>
          <a:prstGeom prst="rect">
            <a:avLst/>
          </a:prstGeom>
          <a:ln>
            <a:solidFill>
              <a:schemeClr val="tx1"/>
            </a:solidFill>
          </a:ln>
        </p:spPr>
      </p:pic>
      <p:sp>
        <p:nvSpPr>
          <p:cNvPr id="13" name="TextBox 12">
            <a:extLst>
              <a:ext uri="{FF2B5EF4-FFF2-40B4-BE49-F238E27FC236}">
                <a16:creationId xmlns:a16="http://schemas.microsoft.com/office/drawing/2014/main" id="{7EE78CCE-053B-D1A3-A5B4-6D3A32BB5CC0}"/>
              </a:ext>
            </a:extLst>
          </p:cNvPr>
          <p:cNvSpPr txBox="1"/>
          <p:nvPr/>
        </p:nvSpPr>
        <p:spPr>
          <a:xfrm>
            <a:off x="222861" y="6058288"/>
            <a:ext cx="7070660" cy="461665"/>
          </a:xfrm>
          <a:prstGeom prst="rect">
            <a:avLst/>
          </a:prstGeom>
          <a:noFill/>
        </p:spPr>
        <p:txBody>
          <a:bodyPr wrap="square" rtlCol="0">
            <a:spAutoFit/>
          </a:bodyPr>
          <a:lstStyle/>
          <a:p>
            <a:r>
              <a:rPr lang="en-GB" sz="1200" b="0" i="0" dirty="0">
                <a:solidFill>
                  <a:srgbClr val="222222"/>
                </a:solidFill>
                <a:effectLst/>
                <a:latin typeface="Helvetica Neue"/>
              </a:rPr>
              <a:t>Peng, H.T.; Singh, K.; Rhind, S.G.; da Luz, L.; Beckett, A. Dried Plasma for Major Trauma: Past, Present, and Future. </a:t>
            </a:r>
            <a:r>
              <a:rPr lang="en-GB" sz="1200" b="0" i="1" dirty="0">
                <a:solidFill>
                  <a:srgbClr val="222222"/>
                </a:solidFill>
                <a:effectLst/>
                <a:latin typeface="Helvetica Neue"/>
              </a:rPr>
              <a:t>Life</a:t>
            </a:r>
            <a:r>
              <a:rPr lang="en-GB" sz="1200" b="0" i="0" dirty="0">
                <a:solidFill>
                  <a:srgbClr val="222222"/>
                </a:solidFill>
                <a:effectLst/>
                <a:latin typeface="Helvetica Neue"/>
              </a:rPr>
              <a:t> </a:t>
            </a:r>
            <a:r>
              <a:rPr lang="en-GB" sz="1200" b="1" i="0" dirty="0">
                <a:solidFill>
                  <a:srgbClr val="222222"/>
                </a:solidFill>
                <a:effectLst/>
                <a:latin typeface="Helvetica Neue"/>
              </a:rPr>
              <a:t>2024</a:t>
            </a:r>
            <a:r>
              <a:rPr lang="en-GB" sz="1200" b="0" i="0" dirty="0">
                <a:solidFill>
                  <a:srgbClr val="222222"/>
                </a:solidFill>
                <a:effectLst/>
                <a:latin typeface="Helvetica Neue"/>
              </a:rPr>
              <a:t>, </a:t>
            </a:r>
            <a:r>
              <a:rPr lang="en-GB" sz="1200" b="0" i="1" dirty="0">
                <a:solidFill>
                  <a:srgbClr val="222222"/>
                </a:solidFill>
                <a:effectLst/>
                <a:latin typeface="Helvetica Neue"/>
              </a:rPr>
              <a:t>14</a:t>
            </a:r>
            <a:r>
              <a:rPr lang="en-GB" sz="1200" b="0" i="0" dirty="0">
                <a:solidFill>
                  <a:srgbClr val="222222"/>
                </a:solidFill>
                <a:effectLst/>
                <a:latin typeface="Helvetica Neue"/>
              </a:rPr>
              <a:t>, 619. https://doi.org/10.3390/life14050619</a:t>
            </a:r>
            <a:endParaRPr lang="en-GB" sz="1200" dirty="0"/>
          </a:p>
        </p:txBody>
      </p:sp>
      <p:sp>
        <p:nvSpPr>
          <p:cNvPr id="3" name="TextBox 2">
            <a:extLst>
              <a:ext uri="{FF2B5EF4-FFF2-40B4-BE49-F238E27FC236}">
                <a16:creationId xmlns:a16="http://schemas.microsoft.com/office/drawing/2014/main" id="{B20544BE-D166-7A71-8801-9D1A4F54824C}"/>
              </a:ext>
            </a:extLst>
          </p:cNvPr>
          <p:cNvSpPr txBox="1"/>
          <p:nvPr/>
        </p:nvSpPr>
        <p:spPr>
          <a:xfrm>
            <a:off x="8433810" y="6089108"/>
            <a:ext cx="3758190" cy="338554"/>
          </a:xfrm>
          <a:prstGeom prst="rect">
            <a:avLst/>
          </a:prstGeom>
          <a:noFill/>
        </p:spPr>
        <p:txBody>
          <a:bodyPr wrap="square" rtlCol="0">
            <a:spAutoFit/>
          </a:bodyPr>
          <a:lstStyle/>
          <a:p>
            <a:r>
              <a:rPr lang="en-GB" sz="1600" dirty="0"/>
              <a:t>Slide courtesy of Surg Com Tom Scorer</a:t>
            </a:r>
          </a:p>
        </p:txBody>
      </p:sp>
      <p:sp>
        <p:nvSpPr>
          <p:cNvPr id="10" name="TextBox 9">
            <a:extLst>
              <a:ext uri="{FF2B5EF4-FFF2-40B4-BE49-F238E27FC236}">
                <a16:creationId xmlns:a16="http://schemas.microsoft.com/office/drawing/2014/main" id="{5A1126D7-A539-DA35-8767-0CBD464B3D47}"/>
              </a:ext>
            </a:extLst>
          </p:cNvPr>
          <p:cNvSpPr txBox="1"/>
          <p:nvPr/>
        </p:nvSpPr>
        <p:spPr>
          <a:xfrm>
            <a:off x="0" y="6488668"/>
            <a:ext cx="12192000" cy="369332"/>
          </a:xfrm>
          <a:prstGeom prst="rect">
            <a:avLst/>
          </a:prstGeom>
          <a:solidFill>
            <a:schemeClr val="tx2">
              <a:lumMod val="60000"/>
              <a:lumOff val="40000"/>
            </a:schemeClr>
          </a:solidFill>
        </p:spPr>
        <p:txBody>
          <a:bodyPr wrap="square" rtlCol="0" anchor="b">
            <a:spAutoFit/>
          </a:bodyPr>
          <a:lstStyle/>
          <a:p>
            <a:endParaRPr lang="en-GB" dirty="0"/>
          </a:p>
        </p:txBody>
      </p:sp>
    </p:spTree>
    <p:extLst>
      <p:ext uri="{BB962C8B-B14F-4D97-AF65-F5344CB8AC3E}">
        <p14:creationId xmlns:p14="http://schemas.microsoft.com/office/powerpoint/2010/main" val="2770334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94B4258-ACD8-2647-9BD8-CE67C07CE7D3}"/>
              </a:ext>
            </a:extLst>
          </p:cNvPr>
          <p:cNvSpPr/>
          <p:nvPr/>
        </p:nvSpPr>
        <p:spPr>
          <a:xfrm>
            <a:off x="45193" y="6008301"/>
            <a:ext cx="1912699" cy="78396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B3BC62ED-4716-6743-924C-2CD49A2C1808}"/>
              </a:ext>
            </a:extLst>
          </p:cNvPr>
          <p:cNvSpPr/>
          <p:nvPr/>
        </p:nvSpPr>
        <p:spPr>
          <a:xfrm>
            <a:off x="1" y="-13230"/>
            <a:ext cx="12192000" cy="124448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ltLang="x-none" sz="4400" dirty="0">
                <a:solidFill>
                  <a:schemeClr val="tx2">
                    <a:lumMod val="90000"/>
                    <a:lumOff val="10000"/>
                  </a:schemeClr>
                </a:solidFill>
                <a:latin typeface="+mj-lt"/>
                <a:ea typeface="+mj-ea"/>
                <a:cs typeface="+mj-cs"/>
              </a:rPr>
              <a:t>Dried Plasma </a:t>
            </a:r>
            <a:endParaRPr lang="en-US" sz="4400" dirty="0">
              <a:solidFill>
                <a:schemeClr val="tx2">
                  <a:lumMod val="90000"/>
                  <a:lumOff val="10000"/>
                </a:schemeClr>
              </a:solidFill>
              <a:latin typeface="+mj-lt"/>
              <a:ea typeface="+mj-ea"/>
              <a:cs typeface="+mj-cs"/>
            </a:endParaRPr>
          </a:p>
        </p:txBody>
      </p:sp>
      <p:pic>
        <p:nvPicPr>
          <p:cNvPr id="12" name="Picture 11">
            <a:extLst>
              <a:ext uri="{FF2B5EF4-FFF2-40B4-BE49-F238E27FC236}">
                <a16:creationId xmlns:a16="http://schemas.microsoft.com/office/drawing/2014/main" id="{1574EEC4-A41F-A146-9F21-87B93C622E7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9827" y="5908518"/>
            <a:ext cx="1448436" cy="678823"/>
          </a:xfrm>
          <a:prstGeom prst="rect">
            <a:avLst/>
          </a:prstGeom>
        </p:spPr>
      </p:pic>
      <p:sp>
        <p:nvSpPr>
          <p:cNvPr id="21" name="Title 1">
            <a:extLst>
              <a:ext uri="{FF2B5EF4-FFF2-40B4-BE49-F238E27FC236}">
                <a16:creationId xmlns:a16="http://schemas.microsoft.com/office/drawing/2014/main" id="{5F2CCB48-6DB5-C14A-8FDF-B88BD302B277}"/>
              </a:ext>
            </a:extLst>
          </p:cNvPr>
          <p:cNvSpPr txBox="1">
            <a:spLocks/>
          </p:cNvSpPr>
          <p:nvPr/>
        </p:nvSpPr>
        <p:spPr>
          <a:xfrm>
            <a:off x="978426" y="919960"/>
            <a:ext cx="10363200" cy="2688335"/>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br>
              <a:rPr kumimoji="0" lang="en-US" sz="5100" b="0" i="0" u="none" strike="noStrike" kern="1200" cap="none" spc="0" normalizeH="0" baseline="0" noProof="0" dirty="0">
                <a:ln>
                  <a:noFill/>
                </a:ln>
                <a:solidFill>
                  <a:prstClr val="black"/>
                </a:solidFill>
                <a:effectLst/>
                <a:uLnTx/>
                <a:uFillTx/>
                <a:latin typeface="Calibri"/>
                <a:ea typeface="+mj-ea"/>
                <a:cs typeface="+mj-cs"/>
              </a:rPr>
            </a:br>
            <a:br>
              <a:rPr kumimoji="0" lang="en-US" sz="4400" b="0" i="0" u="none" strike="noStrike" kern="1200" cap="none" spc="0" normalizeH="0" baseline="0" noProof="0" dirty="0">
                <a:ln>
                  <a:noFill/>
                </a:ln>
                <a:solidFill>
                  <a:prstClr val="black"/>
                </a:solidFill>
                <a:effectLst/>
                <a:uLnTx/>
                <a:uFillTx/>
                <a:latin typeface="Calibri"/>
                <a:ea typeface="+mj-ea"/>
                <a:cs typeface="+mj-cs"/>
              </a:rPr>
            </a:br>
            <a:endParaRPr kumimoji="0" lang="en-US" sz="3300" b="0" i="0" u="none" strike="noStrike" kern="1200" cap="none" spc="0" normalizeH="0" baseline="0" noProof="0" dirty="0">
              <a:ln>
                <a:noFill/>
              </a:ln>
              <a:solidFill>
                <a:prstClr val="black"/>
              </a:solidFill>
              <a:effectLst/>
              <a:uLnTx/>
              <a:uFillTx/>
              <a:latin typeface="Calibri"/>
              <a:ea typeface="+mj-ea"/>
              <a:cs typeface="+mj-cs"/>
            </a:endParaRPr>
          </a:p>
        </p:txBody>
      </p:sp>
      <p:sp>
        <p:nvSpPr>
          <p:cNvPr id="22" name="Subtitle 2">
            <a:extLst>
              <a:ext uri="{FF2B5EF4-FFF2-40B4-BE49-F238E27FC236}">
                <a16:creationId xmlns:a16="http://schemas.microsoft.com/office/drawing/2014/main" id="{7E0D3717-FEAA-4744-8BA6-3F20D0A7A4BE}"/>
              </a:ext>
            </a:extLst>
          </p:cNvPr>
          <p:cNvSpPr txBox="1">
            <a:spLocks/>
          </p:cNvSpPr>
          <p:nvPr/>
        </p:nvSpPr>
        <p:spPr>
          <a:xfrm>
            <a:off x="1493629" y="3911877"/>
            <a:ext cx="9343014" cy="97530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id="{63706A73-C25C-830C-8D03-9EAD67D07FB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23ABB0E-25DD-1042-A0BA-8C05F48C41E7}"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2" name="Picture 1">
            <a:extLst>
              <a:ext uri="{FF2B5EF4-FFF2-40B4-BE49-F238E27FC236}">
                <a16:creationId xmlns:a16="http://schemas.microsoft.com/office/drawing/2014/main" id="{813BF20B-1A91-212D-8CE9-9E9B35FF7F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16695" y="43080"/>
            <a:ext cx="1275306" cy="1164086"/>
          </a:xfrm>
          <a:prstGeom prst="rect">
            <a:avLst/>
          </a:prstGeom>
        </p:spPr>
      </p:pic>
      <p:sp>
        <p:nvSpPr>
          <p:cNvPr id="10" name="TextBox 9">
            <a:extLst>
              <a:ext uri="{FF2B5EF4-FFF2-40B4-BE49-F238E27FC236}">
                <a16:creationId xmlns:a16="http://schemas.microsoft.com/office/drawing/2014/main" id="{5C61681C-894D-2AA1-F554-9D45E09D3C85}"/>
              </a:ext>
            </a:extLst>
          </p:cNvPr>
          <p:cNvSpPr txBox="1"/>
          <p:nvPr/>
        </p:nvSpPr>
        <p:spPr>
          <a:xfrm>
            <a:off x="128051" y="1119942"/>
            <a:ext cx="6176085" cy="5262979"/>
          </a:xfrm>
          <a:prstGeom prst="rect">
            <a:avLst/>
          </a:prstGeom>
          <a:noFill/>
        </p:spPr>
        <p:txBody>
          <a:bodyPr wrap="square" rtlCol="0">
            <a:spAutoFit/>
          </a:bodyPr>
          <a:lstStyle/>
          <a:p>
            <a:pPr marL="571500" indent="-571500">
              <a:buFont typeface="Arial" panose="020B0604020202020204" pitchFamily="34" charset="0"/>
              <a:buChar char="•"/>
              <a:defRPr/>
            </a:pPr>
            <a:r>
              <a:rPr lang="en-US" sz="2400" dirty="0"/>
              <a:t>SDP can be stored:</a:t>
            </a:r>
          </a:p>
          <a:p>
            <a:pPr marL="1028700" lvl="1" indent="-571500">
              <a:buFont typeface="Arial" panose="020B0604020202020204" pitchFamily="34" charset="0"/>
              <a:buChar char="•"/>
              <a:defRPr/>
            </a:pPr>
            <a:r>
              <a:rPr lang="en-US" sz="2400" dirty="0"/>
              <a:t>2 years at 4°C</a:t>
            </a:r>
          </a:p>
          <a:p>
            <a:pPr marL="1028700" lvl="1" indent="-571500">
              <a:buFont typeface="Arial" panose="020B0604020202020204" pitchFamily="34" charset="0"/>
              <a:buChar char="•"/>
              <a:defRPr/>
            </a:pPr>
            <a:r>
              <a:rPr lang="en-US" sz="2400" dirty="0"/>
              <a:t>6 months at 20-25°C</a:t>
            </a:r>
          </a:p>
          <a:p>
            <a:pPr marL="1028700" lvl="1" indent="-571500">
              <a:buFont typeface="Arial" panose="020B0604020202020204" pitchFamily="34" charset="0"/>
              <a:buChar char="•"/>
              <a:defRPr/>
            </a:pPr>
            <a:r>
              <a:rPr lang="en-US" sz="2400" dirty="0"/>
              <a:t>3 months up to 30°C</a:t>
            </a:r>
          </a:p>
          <a:p>
            <a:pPr lvl="1">
              <a:defRPr/>
            </a:pPr>
            <a:endParaRPr lang="en-US" sz="2400" dirty="0"/>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t>Reduced reliance on cold chain</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t>Reconstitution vs thaw</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t>Available where other blood components can’t be</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t>Use closer to point of injury</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t>Can be stockpiled and enable pre-positioning</a:t>
            </a:r>
          </a:p>
          <a:p>
            <a:pPr lvl="1">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4" name="Picture 3">
            <a:extLst>
              <a:ext uri="{FF2B5EF4-FFF2-40B4-BE49-F238E27FC236}">
                <a16:creationId xmlns:a16="http://schemas.microsoft.com/office/drawing/2014/main" id="{8D7E9B02-40F2-2580-7ED0-66F9F675E1E5}"/>
              </a:ext>
            </a:extLst>
          </p:cNvPr>
          <p:cNvPicPr>
            <a:picLocks noChangeAspect="1"/>
          </p:cNvPicPr>
          <p:nvPr/>
        </p:nvPicPr>
        <p:blipFill>
          <a:blip r:embed="rId5"/>
          <a:stretch>
            <a:fillRect/>
          </a:stretch>
        </p:blipFill>
        <p:spPr>
          <a:xfrm>
            <a:off x="6209210" y="1037055"/>
            <a:ext cx="5714535" cy="4819340"/>
          </a:xfrm>
          <a:prstGeom prst="rect">
            <a:avLst/>
          </a:prstGeom>
          <a:ln>
            <a:solidFill>
              <a:schemeClr val="accent1"/>
            </a:solidFill>
          </a:ln>
        </p:spPr>
      </p:pic>
      <p:sp>
        <p:nvSpPr>
          <p:cNvPr id="7" name="TextBox 6">
            <a:extLst>
              <a:ext uri="{FF2B5EF4-FFF2-40B4-BE49-F238E27FC236}">
                <a16:creationId xmlns:a16="http://schemas.microsoft.com/office/drawing/2014/main" id="{3BD2FB1C-8D3C-E139-9431-8B9E6677C5E2}"/>
              </a:ext>
            </a:extLst>
          </p:cNvPr>
          <p:cNvSpPr txBox="1"/>
          <p:nvPr/>
        </p:nvSpPr>
        <p:spPr>
          <a:xfrm>
            <a:off x="8025492" y="6139774"/>
            <a:ext cx="3758190" cy="338554"/>
          </a:xfrm>
          <a:prstGeom prst="rect">
            <a:avLst/>
          </a:prstGeom>
          <a:noFill/>
        </p:spPr>
        <p:txBody>
          <a:bodyPr wrap="square" rtlCol="0">
            <a:spAutoFit/>
          </a:bodyPr>
          <a:lstStyle/>
          <a:p>
            <a:r>
              <a:rPr lang="en-GB" sz="1600" dirty="0"/>
              <a:t>Slide courtesy of Surg Com Tom Scorer</a:t>
            </a:r>
          </a:p>
        </p:txBody>
      </p:sp>
      <p:sp>
        <p:nvSpPr>
          <p:cNvPr id="9" name="TextBox 8">
            <a:extLst>
              <a:ext uri="{FF2B5EF4-FFF2-40B4-BE49-F238E27FC236}">
                <a16:creationId xmlns:a16="http://schemas.microsoft.com/office/drawing/2014/main" id="{A7BFB24D-B267-AC51-AAF0-41517C9C15F7}"/>
              </a:ext>
            </a:extLst>
          </p:cNvPr>
          <p:cNvSpPr txBox="1"/>
          <p:nvPr/>
        </p:nvSpPr>
        <p:spPr>
          <a:xfrm>
            <a:off x="0" y="6522719"/>
            <a:ext cx="12192000" cy="369332"/>
          </a:xfrm>
          <a:prstGeom prst="rect">
            <a:avLst/>
          </a:prstGeom>
          <a:solidFill>
            <a:schemeClr val="tx2">
              <a:lumMod val="60000"/>
              <a:lumOff val="40000"/>
            </a:schemeClr>
          </a:solidFill>
        </p:spPr>
        <p:txBody>
          <a:bodyPr wrap="square" rtlCol="0" anchor="b">
            <a:spAutoFit/>
          </a:bodyPr>
          <a:lstStyle/>
          <a:p>
            <a:endParaRPr lang="en-GB" dirty="0"/>
          </a:p>
        </p:txBody>
      </p:sp>
    </p:spTree>
    <p:extLst>
      <p:ext uri="{BB962C8B-B14F-4D97-AF65-F5344CB8AC3E}">
        <p14:creationId xmlns:p14="http://schemas.microsoft.com/office/powerpoint/2010/main" val="20460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4228</TotalTime>
  <Words>2081</Words>
  <Application>Microsoft Office PowerPoint</Application>
  <PresentationFormat>Widescreen</PresentationFormat>
  <Paragraphs>236</Paragraphs>
  <Slides>23</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Aptos</vt:lpstr>
      <vt:lpstr>Aptos Display</vt:lpstr>
      <vt:lpstr>Arial</vt:lpstr>
      <vt:lpstr>Calibri</vt:lpstr>
      <vt:lpstr>Congenial Light</vt:lpstr>
      <vt:lpstr>Helvetica Neue</vt:lpstr>
      <vt:lpstr>Open Sans</vt:lpstr>
      <vt:lpstr>Open Sans Bold</vt:lpstr>
      <vt:lpstr>Office Theme</vt:lpstr>
      <vt:lpstr>CSP</vt:lpstr>
      <vt:lpstr>The Blood Component Horizon </vt:lpstr>
      <vt:lpstr>CSP</vt:lpstr>
      <vt:lpstr>Whole Blood</vt:lpstr>
      <vt:lpstr>Whole Blood history</vt:lpstr>
      <vt:lpstr>Whole Blood: different types</vt:lpstr>
      <vt:lpstr>Dried Plasma</vt:lpstr>
      <vt:lpstr>PowerPoint Presentation</vt:lpstr>
      <vt:lpstr>PowerPoint Presentation</vt:lpstr>
      <vt:lpstr>Cold Stored Platelets</vt:lpstr>
      <vt:lpstr>PowerPoint Presentation</vt:lpstr>
      <vt:lpstr>Platelets - current standard of care</vt:lpstr>
      <vt:lpstr>Cold Stored Platelets – New Evidence</vt:lpstr>
      <vt:lpstr>PowerPoint Presentation</vt:lpstr>
      <vt:lpstr>CSP</vt:lpstr>
      <vt:lpstr>Hypoxic Red Cells</vt:lpstr>
      <vt:lpstr>Red cell storage lesion  </vt:lpstr>
      <vt:lpstr>Hypoxic red cells</vt:lpstr>
      <vt:lpstr>Cord Blood for Neonatal Transfusion</vt:lpstr>
      <vt:lpstr>PowerPoint Presentation</vt:lpstr>
      <vt:lpstr>Cord blood for neonatal transfusion</vt:lpstr>
      <vt:lpstr>PowerPoint Presentation</vt:lpstr>
      <vt:lpstr>Thank you and 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Chloe George (Welsh Blood Service, Clinical Services)</dc:creator>
  <cp:lastModifiedBy>Chloe George (Welsh Blood Service, Clinical Services)</cp:lastModifiedBy>
  <cp:revision>2</cp:revision>
  <dcterms:created xsi:type="dcterms:W3CDTF">2026-05-20T12:09:32Z</dcterms:created>
  <dcterms:modified xsi:type="dcterms:W3CDTF">2026-06-22T09:12:03Z</dcterms:modified>
</cp:coreProperties>
</file>