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1" r:id="rId6"/>
    <p:sldId id="262" r:id="rId7"/>
    <p:sldId id="264" r:id="rId8"/>
    <p:sldId id="265" r:id="rId9"/>
    <p:sldId id="267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54"/>
  </p:normalViewPr>
  <p:slideViewPr>
    <p:cSldViewPr snapToGrid="0">
      <p:cViewPr varScale="1">
        <p:scale>
          <a:sx n="90" d="100"/>
          <a:sy n="90" d="100"/>
        </p:scale>
        <p:origin x="232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35917-F853-9F42-89E3-18A10AA06F08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EA524-6A18-FF4E-AC01-6806AF6ECB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649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EA524-6A18-FF4E-AC01-6806AF6ECBC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772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EA524-6A18-FF4E-AC01-6806AF6ECBC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258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4445E-CAB6-DA17-69B8-A757C5DAC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ABC07A-1E76-BA52-9BD3-C312F8018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57410-CB20-18E0-8746-6AE68048E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3D0D-4096-6397-4039-F7027BEC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C7B6A2-C0DB-8B61-496B-42DA6346E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211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BDCA0-0016-3B0F-B83A-7C8D4D5C4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F6F754-188C-BFEF-4969-9E9B93B17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9C8D9-7968-698D-DBC4-9C45DDAA9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1D6AD-8584-B917-3E20-BEEB15D66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7B12D-4ECA-6D99-FD24-AD81C4671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027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EFD25D-C533-E368-27C9-B6320E0D54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9CA32-063D-0A1E-342E-96A601E9F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0EDA6-4ACA-AF4B-CEB1-12BC6528E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0E6F4-7123-65A2-2012-C246EEF14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813F3-9C6E-3E10-D24D-623399426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49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A9471-213D-453E-E4ED-291ED4754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EFAF8-E2C8-A2C4-5683-C4B48DA83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4BDC1-4269-4311-45D6-764475F95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D081D-4437-783D-FEF5-516E4A34B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82635-D9A9-1AE5-D4D9-4C5BDED13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642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4A6A3-959E-CA96-5BC6-1D18B3F86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470EE3-A22C-4B91-BB25-4014B0144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259A0-CCD5-96DA-F01B-88271A64C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8E99A-7875-B0E5-C961-FD8FDCF71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B7D43-72B6-062D-41D1-402B8364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27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D58B9-EB0F-CD3E-3F44-9BE5FEF9C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4A778-31E3-85C1-18B4-73DA730A8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91C7B4-01ED-363F-8209-5C1288A88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633D36-2D5B-ED90-877C-7AF539203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B0563-BDA1-7818-B65C-7CA5D8CD7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F35FE5-2D16-F165-3169-52ECF1BE2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23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B564C-E96D-972D-593B-C65FD015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5FA8A6-6685-1CD3-2180-68C057BBC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C310DC-28B2-63D3-AE99-0A1E5458C1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529860-3955-A500-290D-6176E4512D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D8E64D-E840-D119-0A76-41981EC62E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11A33A-9AB2-08FD-551F-C9E4060CC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D66729-966E-C44A-AB76-3DC09CFB7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F1177E-C153-8585-1C8E-605E430D0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3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D66AF-BDE0-D6B8-2A22-472826502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F776D4-1566-1C10-AE13-1A4F9A9C7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6C8D35-822D-EE14-F4B0-EE8BA43B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09430E-2E86-D6E8-1A31-8DFAB3A4C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527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CBF26-4F85-6EC6-55B7-65E1CD456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94C12-9B0B-2E0C-E737-D75E32FAC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9392D8-A76F-0FE7-C3AB-CAB3F85E3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082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4E6D3-B793-1305-24A0-B5ADCB40E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5250F-7CD5-AA27-8780-1EEFA10E2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462BD5-2AFF-CBEC-FDA8-350A5FEE1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43CC36-1E61-40A8-A186-2B8983872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82D4E3-F507-2168-3744-D737BEEF8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DE18A7-5F52-FD1F-A3D8-67298C4DC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54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52CA2-D137-FF9B-4888-7A615BABD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6674FB-8437-7C7B-7D77-35B0404528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9E4347-5690-CD4D-43FC-25D4ED980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A43DC1-7B5C-34B9-2267-E29024E1C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409F3-4A3E-CA44-C8C8-D7DD4FD72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ADF1EC-DB58-9088-7971-76143F306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90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5795AF-C490-EA7F-0471-3D141375C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D8B1D-0E5D-5208-2986-A1A9B3A68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9C1D1-0478-BDCA-1A23-0E8226D747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195D32-72DB-5644-AB59-A33A3EC3DBC7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37195-ED2D-E0F4-36C6-F9ABC6E192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B5ACF-69E1-34E0-4E96-DE914EADF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19DA37-0A04-BB4B-8FCB-07ABD52A3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58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F02A2-5D8A-1DAB-CA71-FA02F6FE66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PREMs and PROMs</a:t>
            </a:r>
            <a:br>
              <a:rPr lang="en-GB" dirty="0"/>
            </a:br>
            <a:r>
              <a:rPr lang="en-GB" dirty="0"/>
              <a:t>ABUHB Preoperative IV iron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127A62-D14A-D3BD-AC18-8D7F9D878F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Dr Christopher Whitfield </a:t>
            </a:r>
          </a:p>
          <a:p>
            <a:r>
              <a:rPr lang="en-GB" dirty="0"/>
              <a:t>Consultant Anaesthetist ABUHB </a:t>
            </a:r>
          </a:p>
        </p:txBody>
      </p:sp>
      <p:pic>
        <p:nvPicPr>
          <p:cNvPr id="6" name="Audio 5">
            <a:extLst>
              <a:ext uri="{FF2B5EF4-FFF2-40B4-BE49-F238E27FC236}">
                <a16:creationId xmlns:a16="http://schemas.microsoft.com/office/drawing/2014/main" id="{10660B80-F345-FD53-489C-5812D70D7B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4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940"/>
    </mc:Choice>
    <mc:Fallback xmlns="">
      <p:transition spd="slow" advTm="37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C16B0-C323-6EC0-C9C4-D47A9FEF7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9F935-9F89-68E0-6D25-69C2D8F1A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PREM Dashboard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5407E-0D34-725E-0779-2B438F920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27BF6C-4035-A0C7-E77D-2E7F3AEC3D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03192"/>
            <a:ext cx="8668109" cy="4873771"/>
          </a:xfrm>
          <a:prstGeom prst="rect">
            <a:avLst/>
          </a:prstGeom>
        </p:spPr>
      </p:pic>
      <p:pic>
        <p:nvPicPr>
          <p:cNvPr id="14" name="Audio 13">
            <a:extLst>
              <a:ext uri="{FF2B5EF4-FFF2-40B4-BE49-F238E27FC236}">
                <a16:creationId xmlns:a16="http://schemas.microsoft.com/office/drawing/2014/main" id="{96717ABB-A272-D163-0815-4B4069EB1E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0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357"/>
    </mc:Choice>
    <mc:Fallback xmlns="">
      <p:transition spd="slow" advTm="1263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E98D8-F12F-A5D7-C15F-1868DB45D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next?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B138F-CFC7-3FD0-49D3-E4FB2ADEF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More data </a:t>
            </a:r>
          </a:p>
          <a:p>
            <a:endParaRPr lang="en-GB" dirty="0"/>
          </a:p>
          <a:p>
            <a:r>
              <a:rPr lang="en-GB" dirty="0"/>
              <a:t>Remove EQ5D </a:t>
            </a:r>
          </a:p>
          <a:p>
            <a:endParaRPr lang="en-GB" dirty="0"/>
          </a:p>
          <a:p>
            <a:r>
              <a:rPr lang="en-GB" dirty="0"/>
              <a:t>New focused questions </a:t>
            </a:r>
          </a:p>
          <a:p>
            <a:endParaRPr lang="en-GB" dirty="0"/>
          </a:p>
          <a:p>
            <a:r>
              <a:rPr lang="en-GB" dirty="0"/>
              <a:t>Await live updating dashboard upgrade</a:t>
            </a:r>
          </a:p>
        </p:txBody>
      </p:sp>
      <p:pic>
        <p:nvPicPr>
          <p:cNvPr id="6" name="Audio 5">
            <a:extLst>
              <a:ext uri="{FF2B5EF4-FFF2-40B4-BE49-F238E27FC236}">
                <a16:creationId xmlns:a16="http://schemas.microsoft.com/office/drawing/2014/main" id="{A2F8C7C1-C9E9-8EE1-5C78-0EAA04BC43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1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840"/>
    </mc:Choice>
    <mc:Fallback xmlns="">
      <p:transition spd="slow" advTm="100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0ECB7-6CBE-6A89-FE1D-2C012878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Service Structure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800A9-7193-218F-743F-0825D328F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ABUHB is a hub and spoke model Health Board </a:t>
            </a:r>
          </a:p>
          <a:p>
            <a:r>
              <a:rPr lang="en-GB" dirty="0"/>
              <a:t>General PAC clinic and Orthopaedic PAC clinic </a:t>
            </a:r>
          </a:p>
          <a:p>
            <a:r>
              <a:rPr lang="en-GB" dirty="0"/>
              <a:t>Clinic codes have been key in automation </a:t>
            </a:r>
          </a:p>
          <a:p>
            <a:r>
              <a:rPr lang="en-GB" dirty="0"/>
              <a:t>Remote referral and prescribing </a:t>
            </a:r>
          </a:p>
          <a:p>
            <a:r>
              <a:rPr lang="en-GB" dirty="0"/>
              <a:t>Online documentation </a:t>
            </a:r>
          </a:p>
        </p:txBody>
      </p:sp>
      <p:pic>
        <p:nvPicPr>
          <p:cNvPr id="49" name="Audio 48">
            <a:extLst>
              <a:ext uri="{FF2B5EF4-FFF2-40B4-BE49-F238E27FC236}">
                <a16:creationId xmlns:a16="http://schemas.microsoft.com/office/drawing/2014/main" id="{DD7BE5DC-5799-E777-9265-DD685C4CAD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95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860"/>
    </mc:Choice>
    <mc:Fallback xmlns="">
      <p:transition spd="slow" advTm="79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89DEF-8CD8-1045-1420-0B074E424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PREM and PROM forms?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F3DB486-9F9C-8BA1-7C33-22534447D8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939353"/>
            <a:ext cx="8500672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PREMs (Patient-Reported Experience Measures):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Focus on 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patient experience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of care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Example: communication, comfort, accessibility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dirty="0">
              <a:solidFill>
                <a:srgbClr val="00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PROMs (Patient-Reported Outcome Measures):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Focus on 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patient health outcomes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Example: symptoms, quality of life, fatigue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Audio 17">
            <a:extLst>
              <a:ext uri="{FF2B5EF4-FFF2-40B4-BE49-F238E27FC236}">
                <a16:creationId xmlns:a16="http://schemas.microsoft.com/office/drawing/2014/main" id="{27C462F2-5DB3-FDDE-1F1E-1CB6F7F124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100"/>
    </mc:Choice>
    <mc:Fallback xmlns="">
      <p:transition spd="slow" advTm="133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A3C0E-FDCA-3FDE-233A-E28AAE7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Timelines for PREM and PROM forms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FD81C-EC58-AC45-E29C-1DA14DBE3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PREMS</a:t>
            </a:r>
          </a:p>
          <a:p>
            <a:r>
              <a:rPr lang="en-GB" dirty="0"/>
              <a:t>3 days following a clinic attendance triggered automatically as a text to our patients. </a:t>
            </a:r>
          </a:p>
          <a:p>
            <a:endParaRPr lang="en-GB" dirty="0"/>
          </a:p>
          <a:p>
            <a:r>
              <a:rPr lang="en-GB" dirty="0"/>
              <a:t>PROMS </a:t>
            </a:r>
          </a:p>
          <a:p>
            <a:r>
              <a:rPr lang="en-GB" dirty="0"/>
              <a:t>Triggered 2 days pre clinic appointment and if not completed pre appointment in person second opportunity using Promptly Kiosk function at clinic attendance. </a:t>
            </a:r>
          </a:p>
          <a:p>
            <a:r>
              <a:rPr lang="en-GB" dirty="0"/>
              <a:t>Follow up form triggered at 6 weeks post clinic attendance.  </a:t>
            </a:r>
          </a:p>
        </p:txBody>
      </p:sp>
      <p:pic>
        <p:nvPicPr>
          <p:cNvPr id="10" name="Audio 9">
            <a:extLst>
              <a:ext uri="{FF2B5EF4-FFF2-40B4-BE49-F238E27FC236}">
                <a16:creationId xmlns:a16="http://schemas.microsoft.com/office/drawing/2014/main" id="{84B766EA-6DD7-2A1D-0F99-F2B92280E9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260"/>
    </mc:Choice>
    <mc:Fallback xmlns="">
      <p:transition spd="slow" advTm="132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0A575-4F13-CA8A-685A-157CCD67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the patient receives </a:t>
            </a:r>
          </a:p>
        </p:txBody>
      </p:sp>
      <p:pic>
        <p:nvPicPr>
          <p:cNvPr id="16" name="Audio 15">
            <a:extLst>
              <a:ext uri="{FF2B5EF4-FFF2-40B4-BE49-F238E27FC236}">
                <a16:creationId xmlns:a16="http://schemas.microsoft.com/office/drawing/2014/main" id="{C56887BB-FEEE-43AC-8FDD-ED74933FF3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53800" y="5911964"/>
            <a:ext cx="812800" cy="812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473148E-3197-8535-A1B3-6EE7E371A3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57188" y="1584326"/>
            <a:ext cx="3563937" cy="43276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31CE15-8C5A-4FAE-EEC7-593F567A08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1125" y="1584326"/>
            <a:ext cx="3778250" cy="45164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5AD093-E53F-8B7C-1AC0-A36E48C972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9375" y="1584326"/>
            <a:ext cx="4276725" cy="465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3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620"/>
    </mc:Choice>
    <mc:Fallback xmlns="">
      <p:transition spd="slow" advTm="486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33EFD-AC9C-0058-B1BA-2FCB707BB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PROM Dashboard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BCBD4-BCBA-7D72-E1A9-A6A3D5978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6DF3A7-3609-69C9-CC15-B2E375E252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01549"/>
            <a:ext cx="8944155" cy="4991326"/>
          </a:xfrm>
          <a:prstGeom prst="rect">
            <a:avLst/>
          </a:prstGeom>
        </p:spPr>
      </p:pic>
      <p:pic>
        <p:nvPicPr>
          <p:cNvPr id="8" name="Audio 7">
            <a:extLst>
              <a:ext uri="{FF2B5EF4-FFF2-40B4-BE49-F238E27FC236}">
                <a16:creationId xmlns:a16="http://schemas.microsoft.com/office/drawing/2014/main" id="{D9F59B19-6164-82E5-B7F9-AB21C5D81C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6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780"/>
    </mc:Choice>
    <mc:Fallback xmlns="">
      <p:transition spd="slow" advTm="231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3C02C-83A0-47FD-0245-F9C761989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0EB12-A374-6D34-FB02-8D7675775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PROM Dashboard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F3350-97A2-8BE5-6435-A63D60314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D75E37-9412-1A09-4662-1DF8E7965F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14897"/>
            <a:ext cx="9099430" cy="5077978"/>
          </a:xfrm>
          <a:prstGeom prst="rect">
            <a:avLst/>
          </a:prstGeom>
        </p:spPr>
      </p:pic>
      <p:pic>
        <p:nvPicPr>
          <p:cNvPr id="28" name="Audio 27">
            <a:extLst>
              <a:ext uri="{FF2B5EF4-FFF2-40B4-BE49-F238E27FC236}">
                <a16:creationId xmlns:a16="http://schemas.microsoft.com/office/drawing/2014/main" id="{7BAE9056-B879-1BA0-819F-262D64AA82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9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143"/>
    </mc:Choice>
    <mc:Fallback xmlns="">
      <p:transition spd="slow" advTm="136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D7419-D876-335A-2BAA-7DBB77938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702DF-FD11-95C8-386D-A2D5B3B73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PROM Dashboard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DA4B8-0CB2-289A-7D14-39DA95E07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D06870-37D1-7D17-9AA0-E252524DE0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30699"/>
            <a:ext cx="8495928" cy="4741190"/>
          </a:xfrm>
          <a:prstGeom prst="rect">
            <a:avLst/>
          </a:prstGeom>
        </p:spPr>
      </p:pic>
      <p:pic>
        <p:nvPicPr>
          <p:cNvPr id="16" name="Audio 15">
            <a:extLst>
              <a:ext uri="{FF2B5EF4-FFF2-40B4-BE49-F238E27FC236}">
                <a16:creationId xmlns:a16="http://schemas.microsoft.com/office/drawing/2014/main" id="{A201A63C-021D-006B-6D4C-EBBB3DC7DD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4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600"/>
    </mc:Choice>
    <mc:Fallback xmlns="">
      <p:transition spd="slow" advTm="121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D7419-D876-335A-2BAA-7DBB77938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702DF-FD11-95C8-386D-A2D5B3B73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PROM Dashboard </a:t>
            </a:r>
            <a:br>
              <a:rPr lang="en-GB" dirty="0"/>
            </a:br>
            <a:r>
              <a:rPr lang="en-GB" dirty="0"/>
              <a:t>Summary of responses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DA4B8-0CB2-289A-7D14-39DA95E07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D06870-37D1-7D17-9AA0-E252524DE0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30699"/>
            <a:ext cx="8495928" cy="4741190"/>
          </a:xfrm>
          <a:prstGeom prst="rect">
            <a:avLst/>
          </a:prstGeom>
        </p:spPr>
      </p:pic>
      <p:pic>
        <p:nvPicPr>
          <p:cNvPr id="13" name="Audio 12">
            <a:extLst>
              <a:ext uri="{FF2B5EF4-FFF2-40B4-BE49-F238E27FC236}">
                <a16:creationId xmlns:a16="http://schemas.microsoft.com/office/drawing/2014/main" id="{82B99606-3D4A-3678-8A24-2891642589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9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980"/>
    </mc:Choice>
    <mc:Fallback xmlns="">
      <p:transition spd="slow" advTm="181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190</Words>
  <Application>Microsoft Macintosh PowerPoint</Application>
  <PresentationFormat>Widescreen</PresentationFormat>
  <Paragraphs>42</Paragraphs>
  <Slides>11</Slides>
  <Notes>2</Notes>
  <HiddenSlides>0</HiddenSlides>
  <MMClips>11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PREMs and PROMs ABUHB Preoperative IV iron </vt:lpstr>
      <vt:lpstr>Our Service Structure </vt:lpstr>
      <vt:lpstr>What are PREM and PROM forms? </vt:lpstr>
      <vt:lpstr>Timelines for PREM and PROM forms </vt:lpstr>
      <vt:lpstr>What the patient receives </vt:lpstr>
      <vt:lpstr>The PROM Dashboard </vt:lpstr>
      <vt:lpstr>The PROM Dashboard </vt:lpstr>
      <vt:lpstr>The PROM Dashboard </vt:lpstr>
      <vt:lpstr>The PROM Dashboard  Summary of responses </vt:lpstr>
      <vt:lpstr>The PREM Dashboard </vt:lpstr>
      <vt:lpstr>What next?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Whitfield</dc:creator>
  <cp:lastModifiedBy>Christopher Whitfield</cp:lastModifiedBy>
  <cp:revision>16</cp:revision>
  <dcterms:created xsi:type="dcterms:W3CDTF">2026-04-28T14:17:48Z</dcterms:created>
  <dcterms:modified xsi:type="dcterms:W3CDTF">2026-06-04T09:29:03Z</dcterms:modified>
</cp:coreProperties>
</file>