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8" r:id="rId5"/>
    <p:sldId id="268" r:id="rId6"/>
    <p:sldId id="283" r:id="rId7"/>
    <p:sldId id="264" r:id="rId8"/>
    <p:sldId id="284" r:id="rId9"/>
    <p:sldId id="286" r:id="rId10"/>
    <p:sldId id="287" r:id="rId11"/>
    <p:sldId id="289" r:id="rId12"/>
    <p:sldId id="288" r:id="rId13"/>
    <p:sldId id="301" r:id="rId14"/>
    <p:sldId id="310" r:id="rId15"/>
    <p:sldId id="305" r:id="rId16"/>
    <p:sldId id="304" r:id="rId17"/>
    <p:sldId id="306" r:id="rId18"/>
    <p:sldId id="309" r:id="rId19"/>
    <p:sldId id="298" r:id="rId20"/>
    <p:sldId id="299" r:id="rId21"/>
    <p:sldId id="308" r:id="rId22"/>
    <p:sldId id="300" r:id="rId23"/>
    <p:sldId id="29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1DDF717-461D-4849-B72F-1483F7F31818}">
          <p14:sldIdLst>
            <p14:sldId id="258"/>
            <p14:sldId id="268"/>
            <p14:sldId id="283"/>
            <p14:sldId id="264"/>
            <p14:sldId id="284"/>
            <p14:sldId id="286"/>
            <p14:sldId id="287"/>
            <p14:sldId id="289"/>
            <p14:sldId id="288"/>
            <p14:sldId id="301"/>
            <p14:sldId id="310"/>
            <p14:sldId id="305"/>
            <p14:sldId id="304"/>
            <p14:sldId id="306"/>
            <p14:sldId id="309"/>
            <p14:sldId id="298"/>
            <p14:sldId id="299"/>
            <p14:sldId id="308"/>
            <p14:sldId id="300"/>
            <p14:sldId id="29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934B69-F0B7-4A48-489C-DBA45EAD0722}" name="Stephanie Ditcham (Welsh Blood Service, Head of National Blood Health Advisory Team)" initials="SD" userId="S::Stephanie.Ditcham@wales.nhs.uk::bd9ff5c4-fa2e-47b1-8210-b79c95c8e47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DAF"/>
    <a:srgbClr val="FFFED1"/>
    <a:srgbClr val="FFFD97"/>
    <a:srgbClr val="F4EE00"/>
    <a:srgbClr val="EE0000"/>
    <a:srgbClr val="ECF2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8E4F11-D4EC-4B8E-8E40-1C45A91C4D66}" v="55" dt="2026-06-19T14:39:55.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39" autoAdjust="0"/>
    <p:restoredTop sz="80145" autoAdjust="0"/>
  </p:normalViewPr>
  <p:slideViewPr>
    <p:cSldViewPr snapToGrid="0">
      <p:cViewPr>
        <p:scale>
          <a:sx n="130" d="100"/>
          <a:sy n="130" d="100"/>
        </p:scale>
        <p:origin x="-60" y="-12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669C8-8A10-43F2-B4D3-7EA70EAEAD88}" type="datetimeFigureOut">
              <a:rPr lang="en-GB" smtClean="0"/>
              <a:t>19/06/2026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9B2101-A7C4-4B5E-A599-28FA1F33592F}" type="slidenum">
              <a:rPr lang="en-GB" smtClean="0"/>
              <a:t>‹#›</a:t>
            </a:fld>
            <a:endParaRPr lang="en-GB"/>
          </a:p>
        </p:txBody>
      </p:sp>
    </p:spTree>
    <p:extLst>
      <p:ext uri="{BB962C8B-B14F-4D97-AF65-F5344CB8AC3E}">
        <p14:creationId xmlns:p14="http://schemas.microsoft.com/office/powerpoint/2010/main" val="3435192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We’re here to give an update on the activity of the BHNOG ICS workstream, which is supported by the All Wales ICS Network.</a:t>
            </a:r>
          </a:p>
          <a:p>
            <a:endParaRPr lang="en-GB" dirty="0"/>
          </a:p>
        </p:txBody>
      </p:sp>
      <p:sp>
        <p:nvSpPr>
          <p:cNvPr id="4" name="Slide Number Placeholder 3"/>
          <p:cNvSpPr>
            <a:spLocks noGrp="1"/>
          </p:cNvSpPr>
          <p:nvPr>
            <p:ph type="sldNum" sz="quarter" idx="5"/>
          </p:nvPr>
        </p:nvSpPr>
        <p:spPr/>
        <p:txBody>
          <a:bodyPr/>
          <a:lstStyle/>
          <a:p>
            <a:fld id="{899B2101-A7C4-4B5E-A599-28FA1F33592F}" type="slidenum">
              <a:rPr lang="en-GB" smtClean="0"/>
              <a:t>1</a:t>
            </a:fld>
            <a:endParaRPr lang="en-GB"/>
          </a:p>
        </p:txBody>
      </p:sp>
    </p:spTree>
    <p:extLst>
      <p:ext uri="{BB962C8B-B14F-4D97-AF65-F5344CB8AC3E}">
        <p14:creationId xmlns:p14="http://schemas.microsoft.com/office/powerpoint/2010/main" val="2021121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revisiting of the purpose of ICS and the support it attracts, along with a wider consideration of the investment in the resource required and the finding of the interviews and gap analysis has stimulated a re-focussing on ICS.</a:t>
            </a:r>
          </a:p>
          <a:p>
            <a:endParaRPr lang="en-GB" dirty="0"/>
          </a:p>
          <a:p>
            <a:r>
              <a:rPr lang="en-GB" dirty="0"/>
              <a:t>This is also motivated by the findings of the IBI, and it there is noticeably greater engagement across Wales in regard to ICS activity and delivery.</a:t>
            </a:r>
          </a:p>
        </p:txBody>
      </p:sp>
      <p:sp>
        <p:nvSpPr>
          <p:cNvPr id="4" name="Slide Number Placeholder 3"/>
          <p:cNvSpPr>
            <a:spLocks noGrp="1"/>
          </p:cNvSpPr>
          <p:nvPr>
            <p:ph type="sldNum" sz="quarter" idx="5"/>
          </p:nvPr>
        </p:nvSpPr>
        <p:spPr/>
        <p:txBody>
          <a:bodyPr/>
          <a:lstStyle/>
          <a:p>
            <a:fld id="{899B2101-A7C4-4B5E-A599-28FA1F33592F}" type="slidenum">
              <a:rPr lang="en-GB" smtClean="0"/>
              <a:t>10</a:t>
            </a:fld>
            <a:endParaRPr lang="en-GB"/>
          </a:p>
        </p:txBody>
      </p:sp>
    </p:spTree>
    <p:extLst>
      <p:ext uri="{BB962C8B-B14F-4D97-AF65-F5344CB8AC3E}">
        <p14:creationId xmlns:p14="http://schemas.microsoft.com/office/powerpoint/2010/main" val="3426960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D84D8-54A6-2C50-1C3E-0412717AB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2136B-21D3-355A-7C98-785F95EF27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0F9FF4-34D3-05B0-49EE-BAE9B026D9C8}"/>
              </a:ext>
            </a:extLst>
          </p:cNvPr>
          <p:cNvSpPr>
            <a:spLocks noGrp="1"/>
          </p:cNvSpPr>
          <p:nvPr>
            <p:ph type="body" idx="1"/>
          </p:nvPr>
        </p:nvSpPr>
        <p:spPr/>
        <p:txBody>
          <a:bodyPr/>
          <a:lstStyle/>
          <a:p>
            <a:pPr marL="228600" indent="-228600">
              <a:buAutoNum type="arabicPeriod"/>
            </a:pPr>
            <a:r>
              <a:rPr lang="en-GB" sz="1200" dirty="0"/>
              <a:t>ICS guidance recommendations - </a:t>
            </a:r>
            <a:r>
              <a:rPr lang="en-GB" dirty="0"/>
              <a:t>covered in the preceding slides</a:t>
            </a:r>
          </a:p>
          <a:p>
            <a:pPr marL="228600" indent="-228600">
              <a:buAutoNum type="arabicPeriod"/>
            </a:pPr>
            <a:endParaRPr lang="en-GB" dirty="0"/>
          </a:p>
        </p:txBody>
      </p:sp>
      <p:sp>
        <p:nvSpPr>
          <p:cNvPr id="4" name="Slide Number Placeholder 3">
            <a:extLst>
              <a:ext uri="{FF2B5EF4-FFF2-40B4-BE49-F238E27FC236}">
                <a16:creationId xmlns:a16="http://schemas.microsoft.com/office/drawing/2014/main" id="{32F61BE5-CB3A-5B9A-A4C1-9029FF0952C4}"/>
              </a:ext>
            </a:extLst>
          </p:cNvPr>
          <p:cNvSpPr>
            <a:spLocks noGrp="1"/>
          </p:cNvSpPr>
          <p:nvPr>
            <p:ph type="sldNum" sz="quarter" idx="5"/>
          </p:nvPr>
        </p:nvSpPr>
        <p:spPr/>
        <p:txBody>
          <a:bodyPr/>
          <a:lstStyle/>
          <a:p>
            <a:fld id="{899B2101-A7C4-4B5E-A599-28FA1F33592F}" type="slidenum">
              <a:rPr lang="en-GB" smtClean="0"/>
              <a:t>11</a:t>
            </a:fld>
            <a:endParaRPr lang="en-GB"/>
          </a:p>
        </p:txBody>
      </p:sp>
    </p:spTree>
    <p:extLst>
      <p:ext uri="{BB962C8B-B14F-4D97-AF65-F5344CB8AC3E}">
        <p14:creationId xmlns:p14="http://schemas.microsoft.com/office/powerpoint/2010/main" val="140207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Data insight is a key asset in supporting practice change;</a:t>
            </a:r>
          </a:p>
          <a:p>
            <a:r>
              <a:rPr lang="en-GB" dirty="0"/>
              <a:t>However, lag has always been a limiting factor in using this.</a:t>
            </a:r>
          </a:p>
          <a:p>
            <a:endParaRPr lang="en-GB" dirty="0"/>
          </a:p>
          <a:p>
            <a:r>
              <a:rPr lang="en-GB" dirty="0"/>
              <a:t>Process of forming an understanding of the use and impact of ICS has been through continual audit of use.</a:t>
            </a:r>
          </a:p>
          <a:p>
            <a:r>
              <a:rPr lang="en-GB" dirty="0"/>
              <a:t>The historic method of data analysis and reporting (annual report) has provided some useful insight but it is ‘static’ and labour intensive…</a:t>
            </a:r>
          </a:p>
        </p:txBody>
      </p:sp>
      <p:sp>
        <p:nvSpPr>
          <p:cNvPr id="4" name="Slide Number Placeholder 3"/>
          <p:cNvSpPr>
            <a:spLocks noGrp="1"/>
          </p:cNvSpPr>
          <p:nvPr>
            <p:ph type="sldNum" sz="quarter" idx="5"/>
          </p:nvPr>
        </p:nvSpPr>
        <p:spPr/>
        <p:txBody>
          <a:bodyPr/>
          <a:lstStyle/>
          <a:p>
            <a:fld id="{899B2101-A7C4-4B5E-A599-28FA1F33592F}" type="slidenum">
              <a:rPr lang="en-GB" smtClean="0"/>
              <a:t>12</a:t>
            </a:fld>
            <a:endParaRPr lang="en-GB"/>
          </a:p>
        </p:txBody>
      </p:sp>
    </p:spTree>
    <p:extLst>
      <p:ext uri="{BB962C8B-B14F-4D97-AF65-F5344CB8AC3E}">
        <p14:creationId xmlns:p14="http://schemas.microsoft.com/office/powerpoint/2010/main" val="2628174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in the process of being replaced by ‘live’ dashboard of data</a:t>
            </a:r>
          </a:p>
        </p:txBody>
      </p:sp>
      <p:sp>
        <p:nvSpPr>
          <p:cNvPr id="4" name="Slide Number Placeholder 3"/>
          <p:cNvSpPr>
            <a:spLocks noGrp="1"/>
          </p:cNvSpPr>
          <p:nvPr>
            <p:ph type="sldNum" sz="quarter" idx="5"/>
          </p:nvPr>
        </p:nvSpPr>
        <p:spPr/>
        <p:txBody>
          <a:bodyPr/>
          <a:lstStyle/>
          <a:p>
            <a:fld id="{899B2101-A7C4-4B5E-A599-28FA1F33592F}" type="slidenum">
              <a:rPr lang="en-GB" smtClean="0"/>
              <a:t>13</a:t>
            </a:fld>
            <a:endParaRPr lang="en-GB"/>
          </a:p>
        </p:txBody>
      </p:sp>
    </p:spTree>
    <p:extLst>
      <p:ext uri="{BB962C8B-B14F-4D97-AF65-F5344CB8AC3E}">
        <p14:creationId xmlns:p14="http://schemas.microsoft.com/office/powerpoint/2010/main" val="713155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paper audit form – </a:t>
            </a:r>
          </a:p>
          <a:p>
            <a:r>
              <a:rPr lang="en-GB" dirty="0"/>
              <a:t>One health board is currently trialling an MS forms version of this;</a:t>
            </a:r>
          </a:p>
          <a:p>
            <a:r>
              <a:rPr lang="en-GB" dirty="0"/>
              <a:t>Live data capture and (potential) immediate data utilisation, and more prompt transfer (via XL spreadsheet) make this a more responsive process.</a:t>
            </a:r>
          </a:p>
          <a:p>
            <a:r>
              <a:rPr lang="en-GB" dirty="0"/>
              <a:t>It has also allowed inclusion of data points that can be used specifically on a local level (such as staff deployment).</a:t>
            </a:r>
          </a:p>
          <a:p>
            <a:endParaRPr lang="en-GB" dirty="0"/>
          </a:p>
          <a:p>
            <a:r>
              <a:rPr lang="en-GB" dirty="0"/>
              <a:t>Another health board is trying to establish am electronic linkage between two relevant Haemonetics products -  the ICS machines (which ICS capture data) and the  allogeneic blood usage audit system.</a:t>
            </a:r>
          </a:p>
        </p:txBody>
      </p:sp>
      <p:sp>
        <p:nvSpPr>
          <p:cNvPr id="4" name="Slide Number Placeholder 3"/>
          <p:cNvSpPr>
            <a:spLocks noGrp="1"/>
          </p:cNvSpPr>
          <p:nvPr>
            <p:ph type="sldNum" sz="quarter" idx="5"/>
          </p:nvPr>
        </p:nvSpPr>
        <p:spPr/>
        <p:txBody>
          <a:bodyPr/>
          <a:lstStyle/>
          <a:p>
            <a:fld id="{899B2101-A7C4-4B5E-A599-28FA1F33592F}" type="slidenum">
              <a:rPr lang="en-GB" smtClean="0"/>
              <a:t>14</a:t>
            </a:fld>
            <a:endParaRPr lang="en-GB"/>
          </a:p>
        </p:txBody>
      </p:sp>
    </p:spTree>
    <p:extLst>
      <p:ext uri="{BB962C8B-B14F-4D97-AF65-F5344CB8AC3E}">
        <p14:creationId xmlns:p14="http://schemas.microsoft.com/office/powerpoint/2010/main" val="2333111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F7AD7-A1E1-A3C1-189B-DD89819BA0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403020-B055-88A5-0C29-E64DB53636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699BB8-70AA-B721-C4D1-F135C30B0442}"/>
              </a:ext>
            </a:extLst>
          </p:cNvPr>
          <p:cNvSpPr>
            <a:spLocks noGrp="1"/>
          </p:cNvSpPr>
          <p:nvPr>
            <p:ph type="body" idx="1"/>
          </p:nvPr>
        </p:nvSpPr>
        <p:spPr/>
        <p:txBody>
          <a:bodyPr/>
          <a:lstStyle/>
          <a:p>
            <a:r>
              <a:rPr lang="en-GB" dirty="0"/>
              <a:t>3. Using the data to define and track measurable patient outcomes</a:t>
            </a:r>
          </a:p>
          <a:p>
            <a:endParaRPr lang="en-GB" dirty="0"/>
          </a:p>
          <a:p>
            <a:r>
              <a:rPr lang="en-GB" dirty="0"/>
              <a:t>The slides above give a push to wards the preferrable state in terms of ICS data management;  </a:t>
            </a:r>
          </a:p>
          <a:p>
            <a:endParaRPr lang="en-GB" dirty="0"/>
          </a:p>
          <a:p>
            <a:r>
              <a:rPr lang="en-GB" dirty="0"/>
              <a:t>but further to this, it may help with linking to other patient outcomes measures.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it remains to be seen how the All Wales LIMS may also help in linking the use of donor blood to blood loss surgeries</a:t>
            </a:r>
          </a:p>
          <a:p>
            <a:endParaRPr lang="en-GB" dirty="0"/>
          </a:p>
        </p:txBody>
      </p:sp>
      <p:sp>
        <p:nvSpPr>
          <p:cNvPr id="4" name="Slide Number Placeholder 3">
            <a:extLst>
              <a:ext uri="{FF2B5EF4-FFF2-40B4-BE49-F238E27FC236}">
                <a16:creationId xmlns:a16="http://schemas.microsoft.com/office/drawing/2014/main" id="{E9744910-4D55-CD00-EDD2-3AB5B71A5E71}"/>
              </a:ext>
            </a:extLst>
          </p:cNvPr>
          <p:cNvSpPr>
            <a:spLocks noGrp="1"/>
          </p:cNvSpPr>
          <p:nvPr>
            <p:ph type="sldNum" sz="quarter" idx="5"/>
          </p:nvPr>
        </p:nvSpPr>
        <p:spPr/>
        <p:txBody>
          <a:bodyPr/>
          <a:lstStyle/>
          <a:p>
            <a:fld id="{899B2101-A7C4-4B5E-A599-28FA1F33592F}" type="slidenum">
              <a:rPr lang="en-GB" smtClean="0"/>
              <a:t>15</a:t>
            </a:fld>
            <a:endParaRPr lang="en-GB"/>
          </a:p>
        </p:txBody>
      </p:sp>
    </p:spTree>
    <p:extLst>
      <p:ext uri="{BB962C8B-B14F-4D97-AF65-F5344CB8AC3E}">
        <p14:creationId xmlns:p14="http://schemas.microsoft.com/office/powerpoint/2010/main" val="2602761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dirty="0"/>
              <a:t>…..because the problem is, at the moment we don’t have much good evidence</a:t>
            </a:r>
          </a:p>
          <a:p>
            <a:endParaRPr lang="en-GB" sz="900" dirty="0"/>
          </a:p>
          <a:p>
            <a:r>
              <a:rPr lang="en-GB" sz="900" dirty="0"/>
              <a:t>[https://pmc.ncbi.nlm.nih.gov/articles/PMC10486190/pdf/CD001888.pdf ]</a:t>
            </a:r>
          </a:p>
          <a:p>
            <a:endParaRPr lang="en-GB" dirty="0"/>
          </a:p>
          <a:p>
            <a:endParaRPr lang="en-GB" dirty="0"/>
          </a:p>
        </p:txBody>
      </p:sp>
      <p:sp>
        <p:nvSpPr>
          <p:cNvPr id="4" name="Slide Number Placeholder 3"/>
          <p:cNvSpPr>
            <a:spLocks noGrp="1"/>
          </p:cNvSpPr>
          <p:nvPr>
            <p:ph type="sldNum" sz="quarter" idx="5"/>
          </p:nvPr>
        </p:nvSpPr>
        <p:spPr/>
        <p:txBody>
          <a:bodyPr/>
          <a:lstStyle/>
          <a:p>
            <a:fld id="{899B2101-A7C4-4B5E-A599-28FA1F33592F}" type="slidenum">
              <a:rPr lang="en-GB" smtClean="0"/>
              <a:t>16</a:t>
            </a:fld>
            <a:endParaRPr lang="en-GB"/>
          </a:p>
        </p:txBody>
      </p:sp>
    </p:spTree>
    <p:extLst>
      <p:ext uri="{BB962C8B-B14F-4D97-AF65-F5344CB8AC3E}">
        <p14:creationId xmlns:p14="http://schemas.microsoft.com/office/powerpoint/2010/main" val="2445252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interesting to note that cardiac and obs. are well recognised as high ICS users in the Wales (and UK) data.</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t>More </a:t>
            </a:r>
            <a:r>
              <a:rPr lang="en-GB" dirty="0"/>
              <a:t>reliable and wide ranging outcomes data/evidence will facilitate better research into ICS effectiveness.</a:t>
            </a:r>
          </a:p>
          <a:p>
            <a:endParaRPr lang="en-GB" dirty="0"/>
          </a:p>
        </p:txBody>
      </p:sp>
      <p:sp>
        <p:nvSpPr>
          <p:cNvPr id="4" name="Slide Number Placeholder 3"/>
          <p:cNvSpPr>
            <a:spLocks noGrp="1"/>
          </p:cNvSpPr>
          <p:nvPr>
            <p:ph type="sldNum" sz="quarter" idx="5"/>
          </p:nvPr>
        </p:nvSpPr>
        <p:spPr/>
        <p:txBody>
          <a:bodyPr/>
          <a:lstStyle/>
          <a:p>
            <a:fld id="{899B2101-A7C4-4B5E-A599-28FA1F33592F}" type="slidenum">
              <a:rPr lang="en-GB" smtClean="0"/>
              <a:t>17</a:t>
            </a:fld>
            <a:endParaRPr lang="en-GB"/>
          </a:p>
        </p:txBody>
      </p:sp>
    </p:spTree>
    <p:extLst>
      <p:ext uri="{BB962C8B-B14F-4D97-AF65-F5344CB8AC3E}">
        <p14:creationId xmlns:p14="http://schemas.microsoft.com/office/powerpoint/2010/main" val="251057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88B95-6FAF-0437-AFA0-E4BC3F4DA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1C7912-82B4-F96A-78AB-B50E03B6C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C87F0-F1A4-2364-FC1D-60EB50804943}"/>
              </a:ext>
            </a:extLst>
          </p:cNvPr>
          <p:cNvSpPr>
            <a:spLocks noGrp="1"/>
          </p:cNvSpPr>
          <p:nvPr>
            <p:ph type="body" idx="1"/>
          </p:nvPr>
        </p:nvSpPr>
        <p:spPr/>
        <p:txBody>
          <a:bodyPr/>
          <a:lstStyle/>
          <a:p>
            <a:endParaRPr lang="en-GB" dirty="0"/>
          </a:p>
          <a:p>
            <a:endParaRPr lang="en-GB" dirty="0"/>
          </a:p>
        </p:txBody>
      </p:sp>
      <p:sp>
        <p:nvSpPr>
          <p:cNvPr id="4" name="Slide Number Placeholder 3">
            <a:extLst>
              <a:ext uri="{FF2B5EF4-FFF2-40B4-BE49-F238E27FC236}">
                <a16:creationId xmlns:a16="http://schemas.microsoft.com/office/drawing/2014/main" id="{57D87927-965F-12F8-3758-3457FD83CAB5}"/>
              </a:ext>
            </a:extLst>
          </p:cNvPr>
          <p:cNvSpPr>
            <a:spLocks noGrp="1"/>
          </p:cNvSpPr>
          <p:nvPr>
            <p:ph type="sldNum" sz="quarter" idx="5"/>
          </p:nvPr>
        </p:nvSpPr>
        <p:spPr/>
        <p:txBody>
          <a:bodyPr/>
          <a:lstStyle/>
          <a:p>
            <a:fld id="{899B2101-A7C4-4B5E-A599-28FA1F33592F}" type="slidenum">
              <a:rPr lang="en-GB" smtClean="0"/>
              <a:t>18</a:t>
            </a:fld>
            <a:endParaRPr lang="en-GB"/>
          </a:p>
        </p:txBody>
      </p:sp>
    </p:spTree>
    <p:extLst>
      <p:ext uri="{BB962C8B-B14F-4D97-AF65-F5344CB8AC3E}">
        <p14:creationId xmlns:p14="http://schemas.microsoft.com/office/powerpoint/2010/main" val="19244923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AWICSN is working to increase awareness and completion of ICS incident reporting</a:t>
            </a:r>
          </a:p>
        </p:txBody>
      </p:sp>
      <p:sp>
        <p:nvSpPr>
          <p:cNvPr id="4" name="Slide Number Placeholder 3"/>
          <p:cNvSpPr>
            <a:spLocks noGrp="1"/>
          </p:cNvSpPr>
          <p:nvPr>
            <p:ph type="sldNum" sz="quarter" idx="5"/>
          </p:nvPr>
        </p:nvSpPr>
        <p:spPr/>
        <p:txBody>
          <a:bodyPr/>
          <a:lstStyle/>
          <a:p>
            <a:fld id="{899B2101-A7C4-4B5E-A599-28FA1F33592F}" type="slidenum">
              <a:rPr lang="en-GB" smtClean="0"/>
              <a:t>19</a:t>
            </a:fld>
            <a:endParaRPr lang="en-GB"/>
          </a:p>
        </p:txBody>
      </p:sp>
    </p:spTree>
    <p:extLst>
      <p:ext uri="{BB962C8B-B14F-4D97-AF65-F5344CB8AC3E}">
        <p14:creationId xmlns:p14="http://schemas.microsoft.com/office/powerpoint/2010/main" val="2210828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just to give a recap introduction;</a:t>
            </a:r>
          </a:p>
          <a:p>
            <a:r>
              <a:rPr lang="en-GB" dirty="0"/>
              <a:t>ICS is in use in all UHBs in Wales,</a:t>
            </a:r>
          </a:p>
        </p:txBody>
      </p:sp>
      <p:sp>
        <p:nvSpPr>
          <p:cNvPr id="4" name="Slide Number Placeholder 3"/>
          <p:cNvSpPr>
            <a:spLocks noGrp="1"/>
          </p:cNvSpPr>
          <p:nvPr>
            <p:ph type="sldNum" sz="quarter" idx="5"/>
          </p:nvPr>
        </p:nvSpPr>
        <p:spPr/>
        <p:txBody>
          <a:bodyPr/>
          <a:lstStyle/>
          <a:p>
            <a:fld id="{899B2101-A7C4-4B5E-A599-28FA1F33592F}" type="slidenum">
              <a:rPr lang="en-GB" smtClean="0"/>
              <a:t>2</a:t>
            </a:fld>
            <a:endParaRPr lang="en-GB"/>
          </a:p>
        </p:txBody>
      </p:sp>
    </p:spTree>
    <p:extLst>
      <p:ext uri="{BB962C8B-B14F-4D97-AF65-F5344CB8AC3E}">
        <p14:creationId xmlns:p14="http://schemas.microsoft.com/office/powerpoint/2010/main" val="4198399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finally.</a:t>
            </a:r>
          </a:p>
          <a:p>
            <a:r>
              <a:rPr lang="en-GB" dirty="0"/>
              <a:t>Bridging to another PBM issue (consent) being discussed today…</a:t>
            </a:r>
          </a:p>
          <a:p>
            <a:r>
              <a:rPr lang="en-GB" dirty="0"/>
              <a:t>The UK Cell Salvage Advisory Group has just published a revised patient information leaflet, to be used to support the discussion with the patient around consent to ICS. To be posted here on the BHNOG ICS pages.</a:t>
            </a:r>
          </a:p>
        </p:txBody>
      </p:sp>
      <p:sp>
        <p:nvSpPr>
          <p:cNvPr id="4" name="Slide Number Placeholder 3"/>
          <p:cNvSpPr>
            <a:spLocks noGrp="1"/>
          </p:cNvSpPr>
          <p:nvPr>
            <p:ph type="sldNum" sz="quarter" idx="5"/>
          </p:nvPr>
        </p:nvSpPr>
        <p:spPr/>
        <p:txBody>
          <a:bodyPr/>
          <a:lstStyle/>
          <a:p>
            <a:fld id="{899B2101-A7C4-4B5E-A599-28FA1F33592F}" type="slidenum">
              <a:rPr lang="en-GB" smtClean="0"/>
              <a:t>20</a:t>
            </a:fld>
            <a:endParaRPr lang="en-GB"/>
          </a:p>
        </p:txBody>
      </p:sp>
    </p:spTree>
    <p:extLst>
      <p:ext uri="{BB962C8B-B14F-4D97-AF65-F5344CB8AC3E}">
        <p14:creationId xmlns:p14="http://schemas.microsoft.com/office/powerpoint/2010/main" val="553685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year we presented this guidance in draft.</a:t>
            </a:r>
          </a:p>
          <a:p>
            <a:endParaRPr lang="en-GB" dirty="0"/>
          </a:p>
          <a:p>
            <a:r>
              <a:rPr lang="en-GB" dirty="0"/>
              <a:t>It was published in July 2025 and circulated to all ICS leads;</a:t>
            </a:r>
          </a:p>
          <a:p>
            <a:r>
              <a:rPr lang="en-GB" dirty="0"/>
              <a:t>It contains 52 recommendations across 4 areas</a:t>
            </a:r>
          </a:p>
        </p:txBody>
      </p:sp>
      <p:sp>
        <p:nvSpPr>
          <p:cNvPr id="4" name="Slide Number Placeholder 3"/>
          <p:cNvSpPr>
            <a:spLocks noGrp="1"/>
          </p:cNvSpPr>
          <p:nvPr>
            <p:ph type="sldNum" sz="quarter" idx="5"/>
          </p:nvPr>
        </p:nvSpPr>
        <p:spPr/>
        <p:txBody>
          <a:bodyPr/>
          <a:lstStyle/>
          <a:p>
            <a:fld id="{899B2101-A7C4-4B5E-A599-28FA1F33592F}" type="slidenum">
              <a:rPr lang="en-GB" smtClean="0"/>
              <a:t>3</a:t>
            </a:fld>
            <a:endParaRPr lang="en-GB"/>
          </a:p>
        </p:txBody>
      </p:sp>
    </p:spTree>
    <p:extLst>
      <p:ext uri="{BB962C8B-B14F-4D97-AF65-F5344CB8AC3E}">
        <p14:creationId xmlns:p14="http://schemas.microsoft.com/office/powerpoint/2010/main" val="1320971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it builds on and supports the ICS standards and KPIs published in 2023.</a:t>
            </a:r>
          </a:p>
        </p:txBody>
      </p:sp>
      <p:sp>
        <p:nvSpPr>
          <p:cNvPr id="4" name="Slide Number Placeholder 3"/>
          <p:cNvSpPr>
            <a:spLocks noGrp="1"/>
          </p:cNvSpPr>
          <p:nvPr>
            <p:ph type="sldNum" sz="quarter" idx="5"/>
          </p:nvPr>
        </p:nvSpPr>
        <p:spPr/>
        <p:txBody>
          <a:bodyPr/>
          <a:lstStyle/>
          <a:p>
            <a:fld id="{899B2101-A7C4-4B5E-A599-28FA1F33592F}" type="slidenum">
              <a:rPr lang="en-GB" smtClean="0"/>
              <a:t>4</a:t>
            </a:fld>
            <a:endParaRPr lang="en-GB"/>
          </a:p>
        </p:txBody>
      </p:sp>
    </p:spTree>
    <p:extLst>
      <p:ext uri="{BB962C8B-B14F-4D97-AF65-F5344CB8AC3E}">
        <p14:creationId xmlns:p14="http://schemas.microsoft.com/office/powerpoint/2010/main" val="3729629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then in Oct-Nov of 2025 we conducted a baseline gap analysis of compliance with the recommendations</a:t>
            </a:r>
          </a:p>
        </p:txBody>
      </p:sp>
      <p:sp>
        <p:nvSpPr>
          <p:cNvPr id="4" name="Slide Number Placeholder 3"/>
          <p:cNvSpPr>
            <a:spLocks noGrp="1"/>
          </p:cNvSpPr>
          <p:nvPr>
            <p:ph type="sldNum" sz="quarter" idx="5"/>
          </p:nvPr>
        </p:nvSpPr>
        <p:spPr/>
        <p:txBody>
          <a:bodyPr/>
          <a:lstStyle/>
          <a:p>
            <a:fld id="{899B2101-A7C4-4B5E-A599-28FA1F33592F}" type="slidenum">
              <a:rPr lang="en-GB" smtClean="0"/>
              <a:t>5</a:t>
            </a:fld>
            <a:endParaRPr lang="en-GB"/>
          </a:p>
        </p:txBody>
      </p:sp>
    </p:spTree>
    <p:extLst>
      <p:ext uri="{BB962C8B-B14F-4D97-AF65-F5344CB8AC3E}">
        <p14:creationId xmlns:p14="http://schemas.microsoft.com/office/powerpoint/2010/main" val="649473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C027D-6FA7-5595-B07C-3BC2C4B5A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5F6D9C-B98C-7BEB-F215-D3D48A5D6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D009E5-9E57-2AC5-7D06-9279A8E3659D}"/>
              </a:ext>
            </a:extLst>
          </p:cNvPr>
          <p:cNvSpPr>
            <a:spLocks noGrp="1"/>
          </p:cNvSpPr>
          <p:nvPr>
            <p:ph type="body" idx="1"/>
          </p:nvPr>
        </p:nvSpPr>
        <p:spPr/>
        <p:txBody>
          <a:bodyPr/>
          <a:lstStyle/>
          <a:p>
            <a:r>
              <a:rPr lang="en-GB" dirty="0"/>
              <a:t>Responses have been received from all health boards – but in one HB it was representative of only one hospital.</a:t>
            </a:r>
          </a:p>
          <a:p>
            <a:endParaRPr lang="en-GB" dirty="0"/>
          </a:p>
          <a:p>
            <a:r>
              <a:rPr lang="en-GB" dirty="0"/>
              <a:t>The results were then tabulated and analysed…</a:t>
            </a:r>
          </a:p>
        </p:txBody>
      </p:sp>
      <p:sp>
        <p:nvSpPr>
          <p:cNvPr id="4" name="Slide Number Placeholder 3">
            <a:extLst>
              <a:ext uri="{FF2B5EF4-FFF2-40B4-BE49-F238E27FC236}">
                <a16:creationId xmlns:a16="http://schemas.microsoft.com/office/drawing/2014/main" id="{DA6E1AEC-64B8-858F-EB4D-DB3F4D35FC96}"/>
              </a:ext>
            </a:extLst>
          </p:cNvPr>
          <p:cNvSpPr>
            <a:spLocks noGrp="1"/>
          </p:cNvSpPr>
          <p:nvPr>
            <p:ph type="sldNum" sz="quarter" idx="5"/>
          </p:nvPr>
        </p:nvSpPr>
        <p:spPr/>
        <p:txBody>
          <a:bodyPr/>
          <a:lstStyle/>
          <a:p>
            <a:fld id="{899B2101-A7C4-4B5E-A599-28FA1F33592F}" type="slidenum">
              <a:rPr lang="en-GB" smtClean="0"/>
              <a:t>6</a:t>
            </a:fld>
            <a:endParaRPr lang="en-GB"/>
          </a:p>
        </p:txBody>
      </p:sp>
    </p:spTree>
    <p:extLst>
      <p:ext uri="{BB962C8B-B14F-4D97-AF65-F5344CB8AC3E}">
        <p14:creationId xmlns:p14="http://schemas.microsoft.com/office/powerpoint/2010/main" val="586729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D2644-D959-9FDF-2E80-AFF803C67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1427B3-E972-9271-CC85-D6C1F56A8B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872F3-F22E-C3C1-CB62-C4EAA9BF204A}"/>
              </a:ext>
            </a:extLst>
          </p:cNvPr>
          <p:cNvSpPr>
            <a:spLocks noGrp="1"/>
          </p:cNvSpPr>
          <p:nvPr>
            <p:ph type="body" idx="1"/>
          </p:nvPr>
        </p:nvSpPr>
        <p:spPr/>
        <p:txBody>
          <a:bodyPr/>
          <a:lstStyle/>
          <a:p>
            <a:r>
              <a:rPr lang="en-GB" dirty="0"/>
              <a:t>…and significant outlier recommendations in regard to compliance were identified:</a:t>
            </a:r>
          </a:p>
          <a:p>
            <a:r>
              <a:rPr lang="en-GB" dirty="0"/>
              <a:t>there were 9 ‘major’ and 17 ‘moderate’ outlier recommendations</a:t>
            </a:r>
          </a:p>
        </p:txBody>
      </p:sp>
      <p:sp>
        <p:nvSpPr>
          <p:cNvPr id="4" name="Slide Number Placeholder 3">
            <a:extLst>
              <a:ext uri="{FF2B5EF4-FFF2-40B4-BE49-F238E27FC236}">
                <a16:creationId xmlns:a16="http://schemas.microsoft.com/office/drawing/2014/main" id="{5B36AAC4-8C11-8295-B234-3E20C94C729D}"/>
              </a:ext>
            </a:extLst>
          </p:cNvPr>
          <p:cNvSpPr>
            <a:spLocks noGrp="1"/>
          </p:cNvSpPr>
          <p:nvPr>
            <p:ph type="sldNum" sz="quarter" idx="5"/>
          </p:nvPr>
        </p:nvSpPr>
        <p:spPr/>
        <p:txBody>
          <a:bodyPr/>
          <a:lstStyle/>
          <a:p>
            <a:fld id="{899B2101-A7C4-4B5E-A599-28FA1F33592F}" type="slidenum">
              <a:rPr lang="en-GB" smtClean="0"/>
              <a:t>7</a:t>
            </a:fld>
            <a:endParaRPr lang="en-GB"/>
          </a:p>
        </p:txBody>
      </p:sp>
    </p:spTree>
    <p:extLst>
      <p:ext uri="{BB962C8B-B14F-4D97-AF65-F5344CB8AC3E}">
        <p14:creationId xmlns:p14="http://schemas.microsoft.com/office/powerpoint/2010/main" val="2338450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Also in Nov 2025…..</a:t>
            </a:r>
          </a:p>
          <a:p>
            <a:endParaRPr lang="en-GB" dirty="0"/>
          </a:p>
          <a:p>
            <a:r>
              <a:rPr lang="en-GB" dirty="0"/>
              <a:t>The evaluation was reported to BHNOG in an SBAR.</a:t>
            </a:r>
          </a:p>
        </p:txBody>
      </p:sp>
      <p:sp>
        <p:nvSpPr>
          <p:cNvPr id="4" name="Slide Number Placeholder 3"/>
          <p:cNvSpPr>
            <a:spLocks noGrp="1"/>
          </p:cNvSpPr>
          <p:nvPr>
            <p:ph type="sldNum" sz="quarter" idx="5"/>
          </p:nvPr>
        </p:nvSpPr>
        <p:spPr/>
        <p:txBody>
          <a:bodyPr/>
          <a:lstStyle/>
          <a:p>
            <a:fld id="{899B2101-A7C4-4B5E-A599-28FA1F33592F}" type="slidenum">
              <a:rPr lang="en-GB" smtClean="0"/>
              <a:t>8</a:t>
            </a:fld>
            <a:endParaRPr lang="en-GB"/>
          </a:p>
        </p:txBody>
      </p:sp>
    </p:spTree>
    <p:extLst>
      <p:ext uri="{BB962C8B-B14F-4D97-AF65-F5344CB8AC3E}">
        <p14:creationId xmlns:p14="http://schemas.microsoft.com/office/powerpoint/2010/main" val="3728880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…..however, following this, resource within Welsh Blood Service was secured to support a national work;</a:t>
            </a:r>
          </a:p>
          <a:p>
            <a:r>
              <a:rPr lang="en-GB" dirty="0"/>
              <a:t>therefore option 1 was defaulted to (as no re-directing of CSCRS funds would be required).</a:t>
            </a:r>
          </a:p>
          <a:p>
            <a:endParaRPr lang="en-GB" dirty="0"/>
          </a:p>
          <a:p>
            <a:r>
              <a:rPr lang="en-GB" dirty="0"/>
              <a:t>These decisions were outlined in a letter to ICS leads on 26</a:t>
            </a:r>
            <a:r>
              <a:rPr lang="en-GB" baseline="30000" dirty="0"/>
              <a:t>th</a:t>
            </a:r>
            <a:r>
              <a:rPr lang="en-GB" dirty="0"/>
              <a:t> March 2026.</a:t>
            </a:r>
          </a:p>
          <a:p>
            <a:r>
              <a:rPr lang="en-GB" dirty="0"/>
              <a:t>It was recognised that the ICS programme supports health boards with patient blood management; the short-medium term plan is to draw in the additional resource referred to above for 12- 18 months to really unpick the current position and bottom out how to optimise.</a:t>
            </a:r>
          </a:p>
        </p:txBody>
      </p:sp>
      <p:sp>
        <p:nvSpPr>
          <p:cNvPr id="4" name="Slide Number Placeholder 3"/>
          <p:cNvSpPr>
            <a:spLocks noGrp="1"/>
          </p:cNvSpPr>
          <p:nvPr>
            <p:ph type="sldNum" sz="quarter" idx="5"/>
          </p:nvPr>
        </p:nvSpPr>
        <p:spPr/>
        <p:txBody>
          <a:bodyPr/>
          <a:lstStyle/>
          <a:p>
            <a:fld id="{899B2101-A7C4-4B5E-A599-28FA1F33592F}" type="slidenum">
              <a:rPr lang="en-GB" smtClean="0"/>
              <a:t>9</a:t>
            </a:fld>
            <a:endParaRPr lang="en-GB"/>
          </a:p>
        </p:txBody>
      </p:sp>
    </p:spTree>
    <p:extLst>
      <p:ext uri="{BB962C8B-B14F-4D97-AF65-F5344CB8AC3E}">
        <p14:creationId xmlns:p14="http://schemas.microsoft.com/office/powerpoint/2010/main" val="2508592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CD35C-C431-453D-9046-39D49A2B72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4FCE40-A451-471B-82DA-8BB2D9C8A4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240673-7CA8-4326-A58E-28F353DBA8E7}"/>
              </a:ext>
            </a:extLst>
          </p:cNvPr>
          <p:cNvSpPr>
            <a:spLocks noGrp="1"/>
          </p:cNvSpPr>
          <p:nvPr>
            <p:ph type="dt" sz="half" idx="10"/>
          </p:nvPr>
        </p:nvSpPr>
        <p:spPr/>
        <p:txBody>
          <a:bodyPr/>
          <a:lstStyle/>
          <a:p>
            <a:fld id="{A0C65086-6851-4D5A-BC71-5F532460788B}" type="datetimeFigureOut">
              <a:rPr lang="en-GB" smtClean="0"/>
              <a:t>19/06/2026</a:t>
            </a:fld>
            <a:endParaRPr lang="en-GB"/>
          </a:p>
        </p:txBody>
      </p:sp>
      <p:sp>
        <p:nvSpPr>
          <p:cNvPr id="5" name="Footer Placeholder 4">
            <a:extLst>
              <a:ext uri="{FF2B5EF4-FFF2-40B4-BE49-F238E27FC236}">
                <a16:creationId xmlns:a16="http://schemas.microsoft.com/office/drawing/2014/main" id="{76E5D7DF-8F8F-41F5-A6A7-E21D36D283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7DBE7A-3213-492E-8674-934FC961DC67}"/>
              </a:ext>
            </a:extLst>
          </p:cNvPr>
          <p:cNvSpPr>
            <a:spLocks noGrp="1"/>
          </p:cNvSpPr>
          <p:nvPr>
            <p:ph type="sldNum" sz="quarter" idx="12"/>
          </p:nvPr>
        </p:nvSpPr>
        <p:spPr/>
        <p:txBody>
          <a:bodyPr/>
          <a:lstStyle/>
          <a:p>
            <a:fld id="{5AFFB261-0227-4D05-8958-27ABB410F98E}" type="slidenum">
              <a:rPr lang="en-GB" smtClean="0"/>
              <a:t>‹#›</a:t>
            </a:fld>
            <a:endParaRPr lang="en-GB"/>
          </a:p>
        </p:txBody>
      </p:sp>
    </p:spTree>
    <p:extLst>
      <p:ext uri="{BB962C8B-B14F-4D97-AF65-F5344CB8AC3E}">
        <p14:creationId xmlns:p14="http://schemas.microsoft.com/office/powerpoint/2010/main" val="20735716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1B8357-2E56-417F-AA58-11E9C8A757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40E181-D3CF-4F1D-BD72-06FB3FBEF2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E5A645-9C03-405E-8E15-490813BB0E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C65086-6851-4D5A-BC71-5F532460788B}" type="datetimeFigureOut">
              <a:rPr lang="en-GB" smtClean="0"/>
              <a:t>19/06/2026</a:t>
            </a:fld>
            <a:endParaRPr lang="en-GB"/>
          </a:p>
        </p:txBody>
      </p:sp>
      <p:sp>
        <p:nvSpPr>
          <p:cNvPr id="5" name="Footer Placeholder 4">
            <a:extLst>
              <a:ext uri="{FF2B5EF4-FFF2-40B4-BE49-F238E27FC236}">
                <a16:creationId xmlns:a16="http://schemas.microsoft.com/office/drawing/2014/main" id="{35E77659-3F5B-480A-A54E-A785A294D4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D9FFC02-A3FF-4F5F-BB2C-FD3B7EE508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FB261-0227-4D05-8958-27ABB410F98E}" type="slidenum">
              <a:rPr lang="en-GB" smtClean="0"/>
              <a:t>‹#›</a:t>
            </a:fld>
            <a:endParaRPr lang="en-GB"/>
          </a:p>
        </p:txBody>
      </p:sp>
      <p:grpSp>
        <p:nvGrpSpPr>
          <p:cNvPr id="7" name="Group 6">
            <a:extLst>
              <a:ext uri="{FF2B5EF4-FFF2-40B4-BE49-F238E27FC236}">
                <a16:creationId xmlns:a16="http://schemas.microsoft.com/office/drawing/2014/main" id="{50B7F605-4925-0850-D8F9-577F21CFDB97}"/>
              </a:ext>
            </a:extLst>
          </p:cNvPr>
          <p:cNvGrpSpPr/>
          <p:nvPr userDrawn="1"/>
        </p:nvGrpSpPr>
        <p:grpSpPr>
          <a:xfrm>
            <a:off x="0" y="539"/>
            <a:ext cx="12192000" cy="2160502"/>
            <a:chOff x="0" y="539"/>
            <a:chExt cx="12192000" cy="2160502"/>
          </a:xfrm>
        </p:grpSpPr>
        <p:pic>
          <p:nvPicPr>
            <p:cNvPr id="8" name="Picture 7" descr="A blue sky with some clouds&#10;&#10;Description automatically generated with low confidence">
              <a:extLst>
                <a:ext uri="{FF2B5EF4-FFF2-40B4-BE49-F238E27FC236}">
                  <a16:creationId xmlns:a16="http://schemas.microsoft.com/office/drawing/2014/main" id="{B9E15F63-1778-F800-344E-96B5DF5FB3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9"/>
              <a:ext cx="12192000" cy="2160502"/>
            </a:xfrm>
            <a:prstGeom prst="rect">
              <a:avLst/>
            </a:prstGeom>
          </p:spPr>
        </p:pic>
        <p:pic>
          <p:nvPicPr>
            <p:cNvPr id="9" name="Picture 8">
              <a:extLst>
                <a:ext uri="{FF2B5EF4-FFF2-40B4-BE49-F238E27FC236}">
                  <a16:creationId xmlns:a16="http://schemas.microsoft.com/office/drawing/2014/main" id="{C17B9E01-F3AE-92A3-D90F-D992162C85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48"/>
              <a:ext cx="12192000" cy="1773971"/>
            </a:xfrm>
            <a:prstGeom prst="rect">
              <a:avLst/>
            </a:prstGeom>
          </p:spPr>
        </p:pic>
      </p:grpSp>
      <p:pic>
        <p:nvPicPr>
          <p:cNvPr id="10" name="Picture 9" descr="Logo&#10;&#10;Description automatically generated">
            <a:extLst>
              <a:ext uri="{FF2B5EF4-FFF2-40B4-BE49-F238E27FC236}">
                <a16:creationId xmlns:a16="http://schemas.microsoft.com/office/drawing/2014/main" id="{38D1033F-9B4F-2EC0-F6F3-FB11DF80A54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5481" y="-428518"/>
            <a:ext cx="4558820" cy="2558247"/>
          </a:xfrm>
          <a:prstGeom prst="rect">
            <a:avLst/>
          </a:prstGeom>
        </p:spPr>
      </p:pic>
      <p:pic>
        <p:nvPicPr>
          <p:cNvPr id="11" name="Picture 10">
            <a:extLst>
              <a:ext uri="{FF2B5EF4-FFF2-40B4-BE49-F238E27FC236}">
                <a16:creationId xmlns:a16="http://schemas.microsoft.com/office/drawing/2014/main" id="{CA1D46F6-05A7-5D7E-57FF-A9FE2E22F5D5}"/>
              </a:ext>
            </a:extLst>
          </p:cNvPr>
          <p:cNvPicPr>
            <a:picLocks noChangeAspect="1"/>
          </p:cNvPicPr>
          <p:nvPr userDrawn="1"/>
        </p:nvPicPr>
        <p:blipFill>
          <a:blip r:embed="rId6"/>
          <a:stretch>
            <a:fillRect/>
          </a:stretch>
        </p:blipFill>
        <p:spPr>
          <a:xfrm>
            <a:off x="9868930" y="161029"/>
            <a:ext cx="2100134" cy="1396589"/>
          </a:xfrm>
          <a:prstGeom prst="rect">
            <a:avLst/>
          </a:prstGeom>
        </p:spPr>
      </p:pic>
    </p:spTree>
    <p:extLst>
      <p:ext uri="{BB962C8B-B14F-4D97-AF65-F5344CB8AC3E}">
        <p14:creationId xmlns:p14="http://schemas.microsoft.com/office/powerpoint/2010/main" val="429364483"/>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nice.org.uk/guidance/NG24"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gov.uk/government/publications/blood-transfusion-patient-consen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s://bhnog.wales.nhs.uk/home-page/intraoperative-cell-salvag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hyperlink" Target="https://bhnog.wales.nhs.uk/wp-content/uploads/2025/12/All-Wales-ICS-Guidance_v1_2025.pdf" TargetMode="External"/><Relationship Id="rId5" Type="http://schemas.openxmlformats.org/officeDocument/2006/relationships/image" Target="../media/image7.png"/><Relationship Id="rId10" Type="http://schemas.openxmlformats.org/officeDocument/2006/relationships/hyperlink" Target="https://bhnog.wales.nhs.uk/wp-content/uploads/2025/12/" TargetMode="External"/><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5BF4C-807D-0FF7-830B-5BBFA6BADDE6}"/>
              </a:ext>
            </a:extLst>
          </p:cNvPr>
          <p:cNvSpPr>
            <a:spLocks noGrp="1"/>
          </p:cNvSpPr>
          <p:nvPr>
            <p:ph type="ctrTitle"/>
          </p:nvPr>
        </p:nvSpPr>
        <p:spPr>
          <a:xfrm>
            <a:off x="1066800" y="1001598"/>
            <a:ext cx="10058400" cy="3205797"/>
          </a:xfrm>
        </p:spPr>
        <p:txBody>
          <a:bodyPr>
            <a:normAutofit/>
          </a:bodyPr>
          <a:lstStyle/>
          <a:p>
            <a:r>
              <a:rPr lang="en-GB" b="1" dirty="0">
                <a:solidFill>
                  <a:schemeClr val="tx1">
                    <a:lumMod val="75000"/>
                    <a:lumOff val="25000"/>
                  </a:schemeClr>
                </a:solidFill>
              </a:rPr>
              <a:t>Intraoperative Cell Salvage (ICS)</a:t>
            </a:r>
            <a:br>
              <a:rPr lang="en-GB" b="1" dirty="0">
                <a:solidFill>
                  <a:schemeClr val="tx1">
                    <a:lumMod val="75000"/>
                    <a:lumOff val="25000"/>
                  </a:schemeClr>
                </a:solidFill>
              </a:rPr>
            </a:br>
            <a:r>
              <a:rPr lang="en-GB" b="1" dirty="0">
                <a:solidFill>
                  <a:schemeClr val="tx1">
                    <a:lumMod val="75000"/>
                    <a:lumOff val="25000"/>
                  </a:schemeClr>
                </a:solidFill>
              </a:rPr>
              <a:t>Workstream Update</a:t>
            </a:r>
          </a:p>
        </p:txBody>
      </p:sp>
      <p:sp>
        <p:nvSpPr>
          <p:cNvPr id="3" name="Subtitle 2">
            <a:extLst>
              <a:ext uri="{FF2B5EF4-FFF2-40B4-BE49-F238E27FC236}">
                <a16:creationId xmlns:a16="http://schemas.microsoft.com/office/drawing/2014/main" id="{56E115BA-600A-ED53-03D0-3B0279D40C72}"/>
              </a:ext>
            </a:extLst>
          </p:cNvPr>
          <p:cNvSpPr>
            <a:spLocks noGrp="1"/>
          </p:cNvSpPr>
          <p:nvPr>
            <p:ph type="subTitle" idx="1"/>
          </p:nvPr>
        </p:nvSpPr>
        <p:spPr>
          <a:xfrm>
            <a:off x="1524000" y="4566285"/>
            <a:ext cx="9144000" cy="1066100"/>
          </a:xfrm>
        </p:spPr>
        <p:txBody>
          <a:bodyPr>
            <a:normAutofit lnSpcReduction="10000"/>
          </a:bodyPr>
          <a:lstStyle/>
          <a:p>
            <a:pPr>
              <a:spcBef>
                <a:spcPts val="600"/>
              </a:spcBef>
            </a:pPr>
            <a:r>
              <a:rPr lang="en-GB" sz="2000" dirty="0"/>
              <a:t>Dr Louise Webster</a:t>
            </a:r>
          </a:p>
          <a:p>
            <a:pPr>
              <a:spcBef>
                <a:spcPts val="600"/>
              </a:spcBef>
            </a:pPr>
            <a:r>
              <a:rPr lang="en-GB" sz="2000" dirty="0"/>
              <a:t>Consultant Anaesthetist, Aneurin Bevan UHB &amp; EMRTS</a:t>
            </a:r>
          </a:p>
          <a:p>
            <a:pPr>
              <a:spcBef>
                <a:spcPts val="600"/>
              </a:spcBef>
            </a:pPr>
            <a:r>
              <a:rPr lang="en-GB" sz="2000" dirty="0"/>
              <a:t> BHNOG ICS Workstream Lead &amp; All Wales ICS Network chair </a:t>
            </a:r>
          </a:p>
        </p:txBody>
      </p:sp>
    </p:spTree>
    <p:extLst>
      <p:ext uri="{BB962C8B-B14F-4D97-AF65-F5344CB8AC3E}">
        <p14:creationId xmlns:p14="http://schemas.microsoft.com/office/powerpoint/2010/main" val="1744188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0B569-BA20-1C3A-B6F6-048529CC18DA}"/>
              </a:ext>
            </a:extLst>
          </p:cNvPr>
          <p:cNvSpPr>
            <a:spLocks noGrp="1"/>
          </p:cNvSpPr>
          <p:nvPr>
            <p:ph type="ctrTitle"/>
          </p:nvPr>
        </p:nvSpPr>
        <p:spPr>
          <a:xfrm>
            <a:off x="1524000" y="2024063"/>
            <a:ext cx="9144000" cy="1404937"/>
          </a:xfrm>
        </p:spPr>
        <p:txBody>
          <a:bodyPr/>
          <a:lstStyle/>
          <a:p>
            <a:r>
              <a:rPr lang="en-GB" i="1" dirty="0"/>
              <a:t>Re-</a:t>
            </a:r>
            <a:r>
              <a:rPr lang="en-GB" dirty="0"/>
              <a:t>focus on ICS</a:t>
            </a:r>
          </a:p>
        </p:txBody>
      </p:sp>
      <p:sp>
        <p:nvSpPr>
          <p:cNvPr id="4" name="Subtitle 2">
            <a:extLst>
              <a:ext uri="{FF2B5EF4-FFF2-40B4-BE49-F238E27FC236}">
                <a16:creationId xmlns:a16="http://schemas.microsoft.com/office/drawing/2014/main" id="{58FE1971-46B7-E346-0535-7E983B779976}"/>
              </a:ext>
            </a:extLst>
          </p:cNvPr>
          <p:cNvSpPr>
            <a:spLocks noGrp="1"/>
          </p:cNvSpPr>
          <p:nvPr>
            <p:ph type="subTitle" idx="1"/>
          </p:nvPr>
        </p:nvSpPr>
        <p:spPr>
          <a:xfrm>
            <a:off x="1092200" y="4432300"/>
            <a:ext cx="10007600" cy="2108200"/>
          </a:xfrm>
        </p:spPr>
        <p:txBody>
          <a:bodyPr/>
          <a:lstStyle/>
          <a:p>
            <a:pPr marL="342900" indent="-342900" algn="l">
              <a:buFont typeface="Arial" panose="020B0604020202020204" pitchFamily="34" charset="0"/>
              <a:buChar char="•"/>
            </a:pPr>
            <a:r>
              <a:rPr lang="en-GB" dirty="0"/>
              <a:t>National ICS (WBS) resource to lead on a more direct engagement with ICS leads in the Health Boards/ hospitals</a:t>
            </a:r>
          </a:p>
        </p:txBody>
      </p:sp>
    </p:spTree>
    <p:extLst>
      <p:ext uri="{BB962C8B-B14F-4D97-AF65-F5344CB8AC3E}">
        <p14:creationId xmlns:p14="http://schemas.microsoft.com/office/powerpoint/2010/main" val="3001180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EFDF7-7C09-8459-BE7F-4F860AF428E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C4E5D6D-85A1-3F2F-60D1-CFA758EBA981}"/>
              </a:ext>
            </a:extLst>
          </p:cNvPr>
          <p:cNvSpPr>
            <a:spLocks noGrp="1"/>
          </p:cNvSpPr>
          <p:nvPr>
            <p:ph type="subTitle" idx="1"/>
          </p:nvPr>
        </p:nvSpPr>
        <p:spPr>
          <a:xfrm>
            <a:off x="660400" y="2527300"/>
            <a:ext cx="10007600" cy="3771900"/>
          </a:xfrm>
        </p:spPr>
        <p:txBody>
          <a:bodyPr>
            <a:normAutofit/>
          </a:bodyPr>
          <a:lstStyle/>
          <a:p>
            <a:pPr marL="457200" indent="-457200" algn="l">
              <a:buFont typeface="+mj-lt"/>
              <a:buAutoNum type="arabicPeriod"/>
            </a:pPr>
            <a:r>
              <a:rPr lang="en-GB" sz="2200" dirty="0"/>
              <a:t>ICS guidance recommendations – </a:t>
            </a:r>
          </a:p>
          <a:p>
            <a:pPr algn="l"/>
            <a:r>
              <a:rPr lang="en-GB" sz="2200" dirty="0"/>
              <a:t>	the ‘outliers’ in the gap analysis will help to shape this engagement</a:t>
            </a:r>
          </a:p>
          <a:p>
            <a:pPr algn="l"/>
            <a:endParaRPr lang="en-GB" sz="2200" dirty="0"/>
          </a:p>
          <a:p>
            <a:pPr marL="457200" indent="-457200" algn="l">
              <a:buFont typeface="+mj-lt"/>
              <a:buAutoNum type="arabicPeriod" startAt="2"/>
            </a:pPr>
            <a:r>
              <a:rPr lang="en-GB" sz="2200" dirty="0"/>
              <a:t>Remodelling data processing and data gathering</a:t>
            </a:r>
          </a:p>
          <a:p>
            <a:pPr marL="457200" indent="-457200" algn="l">
              <a:buFont typeface="+mj-lt"/>
              <a:buAutoNum type="arabicPeriod" startAt="2"/>
            </a:pPr>
            <a:endParaRPr lang="en-GB" sz="2200" dirty="0">
              <a:solidFill>
                <a:schemeClr val="bg1"/>
              </a:solidFill>
            </a:endParaRPr>
          </a:p>
          <a:p>
            <a:pPr marL="457200" indent="-457200" algn="l">
              <a:buFont typeface="+mj-lt"/>
              <a:buAutoNum type="arabicPeriod" startAt="2"/>
            </a:pPr>
            <a:r>
              <a:rPr lang="en-GB" sz="2200" dirty="0">
                <a:solidFill>
                  <a:schemeClr val="bg1"/>
                </a:solidFill>
              </a:rPr>
              <a:t>Measurable outcomes</a:t>
            </a:r>
          </a:p>
          <a:p>
            <a:pPr marL="457200" indent="-457200" algn="l">
              <a:buFont typeface="+mj-lt"/>
              <a:buAutoNum type="arabicPeriod" startAt="2"/>
            </a:pPr>
            <a:endParaRPr lang="en-GB" sz="2200" dirty="0"/>
          </a:p>
          <a:p>
            <a:pPr marL="457200" indent="-457200" algn="l">
              <a:buFont typeface="+mj-lt"/>
              <a:buAutoNum type="arabicPeriod" startAt="2"/>
            </a:pPr>
            <a:r>
              <a:rPr lang="en-GB" sz="2200" dirty="0">
                <a:solidFill>
                  <a:schemeClr val="bg1"/>
                </a:solidFill>
              </a:rPr>
              <a:t>Improving safety surveillance</a:t>
            </a:r>
          </a:p>
          <a:p>
            <a:pPr marL="457200" indent="-457200" algn="l">
              <a:buFont typeface="+mj-lt"/>
              <a:buAutoNum type="arabicPeriod" startAt="2"/>
            </a:pPr>
            <a:endParaRPr lang="en-GB" sz="2200" dirty="0"/>
          </a:p>
          <a:p>
            <a:pPr marL="457200" indent="-457200" algn="l">
              <a:buFont typeface="+mj-lt"/>
              <a:buAutoNum type="arabicPeriod" startAt="2"/>
            </a:pPr>
            <a:endParaRPr lang="en-GB" sz="2200" dirty="0"/>
          </a:p>
          <a:p>
            <a:pPr algn="l"/>
            <a:endParaRPr lang="en-GB" sz="2200" dirty="0"/>
          </a:p>
        </p:txBody>
      </p:sp>
    </p:spTree>
    <p:extLst>
      <p:ext uri="{BB962C8B-B14F-4D97-AF65-F5344CB8AC3E}">
        <p14:creationId xmlns:p14="http://schemas.microsoft.com/office/powerpoint/2010/main" val="1516013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7165ED-6F5E-8DD0-EDC1-C54CFC0A5F1B}"/>
              </a:ext>
            </a:extLst>
          </p:cNvPr>
          <p:cNvPicPr>
            <a:picLocks noChangeAspect="1"/>
          </p:cNvPicPr>
          <p:nvPr/>
        </p:nvPicPr>
        <p:blipFill>
          <a:blip r:embed="rId3"/>
          <a:stretch>
            <a:fillRect/>
          </a:stretch>
        </p:blipFill>
        <p:spPr>
          <a:xfrm>
            <a:off x="140128" y="344294"/>
            <a:ext cx="3931456" cy="5455446"/>
          </a:xfrm>
          <a:prstGeom prst="rect">
            <a:avLst/>
          </a:prstGeom>
          <a:ln>
            <a:solidFill>
              <a:schemeClr val="tx2">
                <a:lumMod val="75000"/>
              </a:schemeClr>
            </a:solidFill>
          </a:ln>
        </p:spPr>
      </p:pic>
      <p:pic>
        <p:nvPicPr>
          <p:cNvPr id="7" name="Picture 6">
            <a:extLst>
              <a:ext uri="{FF2B5EF4-FFF2-40B4-BE49-F238E27FC236}">
                <a16:creationId xmlns:a16="http://schemas.microsoft.com/office/drawing/2014/main" id="{22413302-3724-FE54-8DAF-20057A4F2679}"/>
              </a:ext>
            </a:extLst>
          </p:cNvPr>
          <p:cNvPicPr>
            <a:picLocks noChangeAspect="1"/>
          </p:cNvPicPr>
          <p:nvPr/>
        </p:nvPicPr>
        <p:blipFill>
          <a:blip r:embed="rId4"/>
          <a:stretch>
            <a:fillRect/>
          </a:stretch>
        </p:blipFill>
        <p:spPr>
          <a:xfrm>
            <a:off x="3878255" y="1117693"/>
            <a:ext cx="3927601" cy="5455446"/>
          </a:xfrm>
          <a:prstGeom prst="rect">
            <a:avLst/>
          </a:prstGeom>
          <a:ln>
            <a:solidFill>
              <a:schemeClr val="tx2">
                <a:lumMod val="75000"/>
              </a:schemeClr>
            </a:solidFill>
          </a:ln>
        </p:spPr>
      </p:pic>
      <p:pic>
        <p:nvPicPr>
          <p:cNvPr id="9" name="Picture 8">
            <a:extLst>
              <a:ext uri="{FF2B5EF4-FFF2-40B4-BE49-F238E27FC236}">
                <a16:creationId xmlns:a16="http://schemas.microsoft.com/office/drawing/2014/main" id="{B2E874E1-9CE6-A2C1-B119-0778B80FA67D}"/>
              </a:ext>
            </a:extLst>
          </p:cNvPr>
          <p:cNvPicPr>
            <a:picLocks noChangeAspect="1"/>
          </p:cNvPicPr>
          <p:nvPr/>
        </p:nvPicPr>
        <p:blipFill>
          <a:blip r:embed="rId5"/>
          <a:stretch>
            <a:fillRect/>
          </a:stretch>
        </p:blipFill>
        <p:spPr>
          <a:xfrm>
            <a:off x="7969841" y="344294"/>
            <a:ext cx="3931456" cy="3126331"/>
          </a:xfrm>
          <a:prstGeom prst="rect">
            <a:avLst/>
          </a:prstGeom>
          <a:ln>
            <a:solidFill>
              <a:schemeClr val="tx2">
                <a:lumMod val="75000"/>
              </a:schemeClr>
            </a:solidFill>
          </a:ln>
        </p:spPr>
      </p:pic>
      <p:pic>
        <p:nvPicPr>
          <p:cNvPr id="11" name="Picture 10">
            <a:extLst>
              <a:ext uri="{FF2B5EF4-FFF2-40B4-BE49-F238E27FC236}">
                <a16:creationId xmlns:a16="http://schemas.microsoft.com/office/drawing/2014/main" id="{13E92F58-1048-1365-65FB-1063F97AAC0E}"/>
              </a:ext>
            </a:extLst>
          </p:cNvPr>
          <p:cNvPicPr>
            <a:picLocks noChangeAspect="1"/>
          </p:cNvPicPr>
          <p:nvPr/>
        </p:nvPicPr>
        <p:blipFill>
          <a:blip r:embed="rId6"/>
          <a:stretch>
            <a:fillRect/>
          </a:stretch>
        </p:blipFill>
        <p:spPr>
          <a:xfrm>
            <a:off x="7969841" y="3569679"/>
            <a:ext cx="3927601" cy="3003460"/>
          </a:xfrm>
          <a:prstGeom prst="rect">
            <a:avLst/>
          </a:prstGeom>
          <a:ln>
            <a:solidFill>
              <a:schemeClr val="tx2">
                <a:lumMod val="75000"/>
              </a:schemeClr>
            </a:solidFill>
          </a:ln>
        </p:spPr>
      </p:pic>
    </p:spTree>
    <p:extLst>
      <p:ext uri="{BB962C8B-B14F-4D97-AF65-F5344CB8AC3E}">
        <p14:creationId xmlns:p14="http://schemas.microsoft.com/office/powerpoint/2010/main" val="2276974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EF347C-0622-3C02-A038-91CE18B4EFFE}"/>
              </a:ext>
            </a:extLst>
          </p:cNvPr>
          <p:cNvPicPr>
            <a:picLocks noChangeAspect="1"/>
          </p:cNvPicPr>
          <p:nvPr/>
        </p:nvPicPr>
        <p:blipFill>
          <a:blip r:embed="rId3"/>
          <a:stretch>
            <a:fillRect/>
          </a:stretch>
        </p:blipFill>
        <p:spPr>
          <a:xfrm>
            <a:off x="6874059" y="278564"/>
            <a:ext cx="2449447" cy="2647516"/>
          </a:xfrm>
          <a:prstGeom prst="rect">
            <a:avLst/>
          </a:prstGeom>
          <a:ln>
            <a:solidFill>
              <a:schemeClr val="tx2">
                <a:lumMod val="75000"/>
              </a:schemeClr>
            </a:solidFill>
          </a:ln>
        </p:spPr>
      </p:pic>
      <p:pic>
        <p:nvPicPr>
          <p:cNvPr id="7" name="Picture 6">
            <a:extLst>
              <a:ext uri="{FF2B5EF4-FFF2-40B4-BE49-F238E27FC236}">
                <a16:creationId xmlns:a16="http://schemas.microsoft.com/office/drawing/2014/main" id="{E86A9CF4-1522-81F9-D346-33342F8BEF28}"/>
              </a:ext>
            </a:extLst>
          </p:cNvPr>
          <p:cNvPicPr>
            <a:picLocks noChangeAspect="1"/>
          </p:cNvPicPr>
          <p:nvPr/>
        </p:nvPicPr>
        <p:blipFill>
          <a:blip r:embed="rId4"/>
          <a:srcRect l="10787" r="9323"/>
          <a:stretch>
            <a:fillRect/>
          </a:stretch>
        </p:blipFill>
        <p:spPr>
          <a:xfrm>
            <a:off x="164703" y="2420285"/>
            <a:ext cx="5965851" cy="3445918"/>
          </a:xfrm>
          <a:prstGeom prst="rect">
            <a:avLst/>
          </a:prstGeom>
          <a:ln>
            <a:solidFill>
              <a:schemeClr val="tx2">
                <a:lumMod val="75000"/>
              </a:schemeClr>
            </a:solidFill>
          </a:ln>
        </p:spPr>
      </p:pic>
      <p:pic>
        <p:nvPicPr>
          <p:cNvPr id="9" name="Picture 8">
            <a:extLst>
              <a:ext uri="{FF2B5EF4-FFF2-40B4-BE49-F238E27FC236}">
                <a16:creationId xmlns:a16="http://schemas.microsoft.com/office/drawing/2014/main" id="{CA0677C1-B447-896F-9C25-56B105034B94}"/>
              </a:ext>
            </a:extLst>
          </p:cNvPr>
          <p:cNvPicPr>
            <a:picLocks noChangeAspect="1"/>
          </p:cNvPicPr>
          <p:nvPr/>
        </p:nvPicPr>
        <p:blipFill>
          <a:blip r:embed="rId5"/>
          <a:srcRect l="11250" r="9321"/>
          <a:stretch>
            <a:fillRect/>
          </a:stretch>
        </p:blipFill>
        <p:spPr>
          <a:xfrm>
            <a:off x="6095999" y="3234615"/>
            <a:ext cx="5931297" cy="3445918"/>
          </a:xfrm>
          <a:prstGeom prst="rect">
            <a:avLst/>
          </a:prstGeom>
          <a:ln>
            <a:solidFill>
              <a:schemeClr val="tx2">
                <a:lumMod val="75000"/>
              </a:schemeClr>
            </a:solidFill>
          </a:ln>
        </p:spPr>
      </p:pic>
      <p:pic>
        <p:nvPicPr>
          <p:cNvPr id="11" name="Picture 10">
            <a:extLst>
              <a:ext uri="{FF2B5EF4-FFF2-40B4-BE49-F238E27FC236}">
                <a16:creationId xmlns:a16="http://schemas.microsoft.com/office/drawing/2014/main" id="{CA5E6BCF-D836-1689-4C77-383F16753DCF}"/>
              </a:ext>
            </a:extLst>
          </p:cNvPr>
          <p:cNvPicPr>
            <a:picLocks noChangeAspect="1"/>
          </p:cNvPicPr>
          <p:nvPr/>
        </p:nvPicPr>
        <p:blipFill>
          <a:blip r:embed="rId6"/>
          <a:srcRect l="2405" t="5435" r="2488"/>
          <a:stretch>
            <a:fillRect/>
          </a:stretch>
        </p:blipFill>
        <p:spPr>
          <a:xfrm>
            <a:off x="164703" y="177467"/>
            <a:ext cx="6277071" cy="2088118"/>
          </a:xfrm>
          <a:prstGeom prst="rect">
            <a:avLst/>
          </a:prstGeom>
          <a:ln>
            <a:solidFill>
              <a:schemeClr val="tx2">
                <a:lumMod val="75000"/>
              </a:schemeClr>
            </a:solidFill>
          </a:ln>
        </p:spPr>
      </p:pic>
      <p:sp>
        <p:nvSpPr>
          <p:cNvPr id="2" name="Rectangle 1">
            <a:extLst>
              <a:ext uri="{FF2B5EF4-FFF2-40B4-BE49-F238E27FC236}">
                <a16:creationId xmlns:a16="http://schemas.microsoft.com/office/drawing/2014/main" id="{0853622C-EE82-3F92-D4F6-6C31B15F3108}"/>
              </a:ext>
            </a:extLst>
          </p:cNvPr>
          <p:cNvSpPr/>
          <p:nvPr/>
        </p:nvSpPr>
        <p:spPr>
          <a:xfrm>
            <a:off x="3878826" y="5538019"/>
            <a:ext cx="1939413" cy="14748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F1B55DBA-FEFC-1AB5-EC64-7641D4E58468}"/>
              </a:ext>
            </a:extLst>
          </p:cNvPr>
          <p:cNvSpPr/>
          <p:nvPr/>
        </p:nvSpPr>
        <p:spPr>
          <a:xfrm>
            <a:off x="6226278" y="6167284"/>
            <a:ext cx="1118419" cy="2261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5B405A6-EE9B-B319-FB05-40F46D820CA2}"/>
              </a:ext>
            </a:extLst>
          </p:cNvPr>
          <p:cNvSpPr/>
          <p:nvPr/>
        </p:nvSpPr>
        <p:spPr>
          <a:xfrm>
            <a:off x="7576442" y="6167284"/>
            <a:ext cx="1118419" cy="2261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89496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6ECA75-4275-8218-22D1-0631FD852AC9}"/>
              </a:ext>
            </a:extLst>
          </p:cNvPr>
          <p:cNvPicPr>
            <a:picLocks noChangeAspect="1"/>
          </p:cNvPicPr>
          <p:nvPr/>
        </p:nvPicPr>
        <p:blipFill>
          <a:blip r:embed="rId3"/>
          <a:srcRect l="4828" t="9078" r="7692" b="5922"/>
          <a:stretch/>
        </p:blipFill>
        <p:spPr>
          <a:xfrm rot="16200000">
            <a:off x="-497944" y="1080668"/>
            <a:ext cx="6010129" cy="4508214"/>
          </a:xfrm>
          <a:prstGeom prst="rect">
            <a:avLst/>
          </a:prstGeom>
          <a:ln>
            <a:solidFill>
              <a:schemeClr val="tx2">
                <a:lumMod val="50000"/>
              </a:schemeClr>
            </a:solidFill>
          </a:ln>
        </p:spPr>
      </p:pic>
      <p:pic>
        <p:nvPicPr>
          <p:cNvPr id="6" name="Picture 5">
            <a:extLst>
              <a:ext uri="{FF2B5EF4-FFF2-40B4-BE49-F238E27FC236}">
                <a16:creationId xmlns:a16="http://schemas.microsoft.com/office/drawing/2014/main" id="{229BDE7A-D17F-4777-7DDC-DD91B499C24B}"/>
              </a:ext>
            </a:extLst>
          </p:cNvPr>
          <p:cNvPicPr>
            <a:picLocks noChangeAspect="1"/>
          </p:cNvPicPr>
          <p:nvPr/>
        </p:nvPicPr>
        <p:blipFill>
          <a:blip r:embed="rId4"/>
          <a:srcRect l="32541"/>
          <a:stretch>
            <a:fillRect/>
          </a:stretch>
        </p:blipFill>
        <p:spPr>
          <a:xfrm>
            <a:off x="7430774" y="1027356"/>
            <a:ext cx="4661182" cy="1811199"/>
          </a:xfrm>
          <a:prstGeom prst="rect">
            <a:avLst/>
          </a:prstGeom>
        </p:spPr>
      </p:pic>
      <p:pic>
        <p:nvPicPr>
          <p:cNvPr id="7" name="Picture 6">
            <a:extLst>
              <a:ext uri="{FF2B5EF4-FFF2-40B4-BE49-F238E27FC236}">
                <a16:creationId xmlns:a16="http://schemas.microsoft.com/office/drawing/2014/main" id="{912C946C-1619-916E-9AAA-B4264CC3DE6A}"/>
              </a:ext>
            </a:extLst>
          </p:cNvPr>
          <p:cNvPicPr>
            <a:picLocks noChangeAspect="1"/>
          </p:cNvPicPr>
          <p:nvPr/>
        </p:nvPicPr>
        <p:blipFill>
          <a:blip r:embed="rId4"/>
          <a:srcRect r="62136" b="57500"/>
          <a:stretch>
            <a:fillRect/>
          </a:stretch>
        </p:blipFill>
        <p:spPr>
          <a:xfrm>
            <a:off x="5206553" y="1033598"/>
            <a:ext cx="2586132" cy="760873"/>
          </a:xfrm>
          <a:prstGeom prst="rect">
            <a:avLst/>
          </a:prstGeom>
        </p:spPr>
      </p:pic>
      <p:pic>
        <p:nvPicPr>
          <p:cNvPr id="9" name="Picture 8">
            <a:extLst>
              <a:ext uri="{FF2B5EF4-FFF2-40B4-BE49-F238E27FC236}">
                <a16:creationId xmlns:a16="http://schemas.microsoft.com/office/drawing/2014/main" id="{87203344-F233-7A8F-A99A-0C01FACB0CF5}"/>
              </a:ext>
            </a:extLst>
          </p:cNvPr>
          <p:cNvPicPr>
            <a:picLocks noChangeAspect="1"/>
          </p:cNvPicPr>
          <p:nvPr/>
        </p:nvPicPr>
        <p:blipFill>
          <a:blip r:embed="rId5"/>
          <a:srcRect l="26820"/>
          <a:stretch>
            <a:fillRect/>
          </a:stretch>
        </p:blipFill>
        <p:spPr>
          <a:xfrm>
            <a:off x="7133617" y="4019446"/>
            <a:ext cx="4729317" cy="1947487"/>
          </a:xfrm>
          <a:prstGeom prst="rect">
            <a:avLst/>
          </a:prstGeom>
        </p:spPr>
      </p:pic>
      <p:pic>
        <p:nvPicPr>
          <p:cNvPr id="10" name="Picture 9">
            <a:extLst>
              <a:ext uri="{FF2B5EF4-FFF2-40B4-BE49-F238E27FC236}">
                <a16:creationId xmlns:a16="http://schemas.microsoft.com/office/drawing/2014/main" id="{1DD65943-E217-1DD6-9569-3D637E66D99A}"/>
              </a:ext>
            </a:extLst>
          </p:cNvPr>
          <p:cNvPicPr>
            <a:picLocks noChangeAspect="1"/>
          </p:cNvPicPr>
          <p:nvPr/>
        </p:nvPicPr>
        <p:blipFill>
          <a:blip r:embed="rId5"/>
          <a:srcRect b="90527"/>
          <a:stretch>
            <a:fillRect/>
          </a:stretch>
        </p:blipFill>
        <p:spPr>
          <a:xfrm>
            <a:off x="5400343" y="4011907"/>
            <a:ext cx="6462591" cy="184484"/>
          </a:xfrm>
          <a:prstGeom prst="rect">
            <a:avLst/>
          </a:prstGeom>
        </p:spPr>
      </p:pic>
      <p:sp>
        <p:nvSpPr>
          <p:cNvPr id="11" name="Rectangle 10">
            <a:extLst>
              <a:ext uri="{FF2B5EF4-FFF2-40B4-BE49-F238E27FC236}">
                <a16:creationId xmlns:a16="http://schemas.microsoft.com/office/drawing/2014/main" id="{C8886B64-4D19-E60A-AD78-E540709B4FBB}"/>
              </a:ext>
            </a:extLst>
          </p:cNvPr>
          <p:cNvSpPr/>
          <p:nvPr/>
        </p:nvSpPr>
        <p:spPr>
          <a:xfrm>
            <a:off x="10159584" y="4196391"/>
            <a:ext cx="322288" cy="17705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a:extLst>
              <a:ext uri="{FF2B5EF4-FFF2-40B4-BE49-F238E27FC236}">
                <a16:creationId xmlns:a16="http://schemas.microsoft.com/office/drawing/2014/main" id="{2ABC2537-93BF-1D3F-E492-D3E59EB79010}"/>
              </a:ext>
            </a:extLst>
          </p:cNvPr>
          <p:cNvCxnSpPr/>
          <p:nvPr/>
        </p:nvCxnSpPr>
        <p:spPr>
          <a:xfrm>
            <a:off x="8825218" y="3036815"/>
            <a:ext cx="0" cy="755009"/>
          </a:xfrm>
          <a:prstGeom prst="straightConnector1">
            <a:avLst/>
          </a:prstGeom>
          <a:ln w="762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524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13205-1796-73CA-3943-6BD058FF991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88C9C6-F59A-4D9C-00F2-ABFC8DD633C7}"/>
              </a:ext>
            </a:extLst>
          </p:cNvPr>
          <p:cNvSpPr>
            <a:spLocks noGrp="1"/>
          </p:cNvSpPr>
          <p:nvPr>
            <p:ph type="subTitle" idx="1"/>
          </p:nvPr>
        </p:nvSpPr>
        <p:spPr>
          <a:xfrm>
            <a:off x="660400" y="2527300"/>
            <a:ext cx="10007600" cy="3771900"/>
          </a:xfrm>
        </p:spPr>
        <p:txBody>
          <a:bodyPr>
            <a:normAutofit/>
          </a:bodyPr>
          <a:lstStyle/>
          <a:p>
            <a:pPr marL="457200" indent="-457200" algn="l">
              <a:buFont typeface="+mj-lt"/>
              <a:buAutoNum type="arabicPeriod"/>
            </a:pPr>
            <a:r>
              <a:rPr lang="en-GB" sz="2200" dirty="0"/>
              <a:t>ICS guidance recommendations – </a:t>
            </a:r>
          </a:p>
          <a:p>
            <a:pPr algn="l"/>
            <a:r>
              <a:rPr lang="en-GB" sz="2200" dirty="0"/>
              <a:t>	the ‘outliers’ in the gap analysis will help to shape this engagement</a:t>
            </a:r>
          </a:p>
          <a:p>
            <a:pPr algn="l"/>
            <a:endParaRPr lang="en-GB" sz="2200" dirty="0"/>
          </a:p>
          <a:p>
            <a:pPr marL="457200" indent="-457200" algn="l">
              <a:buFont typeface="+mj-lt"/>
              <a:buAutoNum type="arabicPeriod" startAt="2"/>
            </a:pPr>
            <a:r>
              <a:rPr lang="en-GB" sz="2200" dirty="0"/>
              <a:t>Remodelling data processing and data gathering</a:t>
            </a:r>
          </a:p>
          <a:p>
            <a:pPr marL="457200" indent="-457200" algn="l">
              <a:buFont typeface="+mj-lt"/>
              <a:buAutoNum type="arabicPeriod" startAt="2"/>
            </a:pPr>
            <a:endParaRPr lang="en-GB" sz="2200" dirty="0"/>
          </a:p>
          <a:p>
            <a:pPr marL="457200" indent="-457200" algn="l">
              <a:buFont typeface="+mj-lt"/>
              <a:buAutoNum type="arabicPeriod" startAt="2"/>
            </a:pPr>
            <a:r>
              <a:rPr lang="en-GB" sz="2200" dirty="0"/>
              <a:t>Measurable patient outcomes</a:t>
            </a:r>
          </a:p>
          <a:p>
            <a:pPr marL="457200" indent="-457200" algn="l">
              <a:buFont typeface="+mj-lt"/>
              <a:buAutoNum type="arabicPeriod" startAt="2"/>
            </a:pPr>
            <a:endParaRPr lang="en-GB" sz="2200" dirty="0"/>
          </a:p>
          <a:p>
            <a:pPr marL="457200" indent="-457200" algn="l">
              <a:buFont typeface="+mj-lt"/>
              <a:buAutoNum type="arabicPeriod" startAt="2"/>
            </a:pPr>
            <a:r>
              <a:rPr lang="en-GB" sz="2200" dirty="0">
                <a:solidFill>
                  <a:schemeClr val="bg1"/>
                </a:solidFill>
              </a:rPr>
              <a:t>Improving safety surveillance</a:t>
            </a:r>
          </a:p>
          <a:p>
            <a:pPr marL="457200" indent="-457200" algn="l">
              <a:buFont typeface="+mj-lt"/>
              <a:buAutoNum type="arabicPeriod" startAt="2"/>
            </a:pPr>
            <a:endParaRPr lang="en-GB" sz="2200" dirty="0"/>
          </a:p>
          <a:p>
            <a:pPr marL="457200" indent="-457200" algn="l">
              <a:buFont typeface="+mj-lt"/>
              <a:buAutoNum type="arabicPeriod" startAt="2"/>
            </a:pPr>
            <a:endParaRPr lang="en-GB" sz="2200" dirty="0"/>
          </a:p>
          <a:p>
            <a:pPr algn="l"/>
            <a:endParaRPr lang="en-GB" sz="2200" dirty="0"/>
          </a:p>
        </p:txBody>
      </p:sp>
    </p:spTree>
    <p:extLst>
      <p:ext uri="{BB962C8B-B14F-4D97-AF65-F5344CB8AC3E}">
        <p14:creationId xmlns:p14="http://schemas.microsoft.com/office/powerpoint/2010/main" val="633558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4678BF0-4BCD-8FC2-32C9-BAF282C074CD}"/>
              </a:ext>
            </a:extLst>
          </p:cNvPr>
          <p:cNvSpPr>
            <a:spLocks noGrp="1"/>
          </p:cNvSpPr>
          <p:nvPr>
            <p:ph type="subTitle" idx="1"/>
          </p:nvPr>
        </p:nvSpPr>
        <p:spPr>
          <a:xfrm>
            <a:off x="533401" y="4756225"/>
            <a:ext cx="10896600" cy="1433622"/>
          </a:xfrm>
        </p:spPr>
        <p:txBody>
          <a:bodyPr>
            <a:normAutofit lnSpcReduction="10000"/>
          </a:bodyPr>
          <a:lstStyle/>
          <a:p>
            <a:pPr marL="342900" indent="-342900" algn="l">
              <a:lnSpc>
                <a:spcPct val="100000"/>
              </a:lnSpc>
              <a:spcBef>
                <a:spcPts val="0"/>
              </a:spcBef>
              <a:buFont typeface="Arial" panose="020B0604020202020204" pitchFamily="34" charset="0"/>
              <a:buChar char="•"/>
            </a:pPr>
            <a:r>
              <a:rPr lang="en-GB" dirty="0"/>
              <a:t>106 studies involving 14,528 participants from 24 countries, published between 1978 and 2021.</a:t>
            </a:r>
          </a:p>
          <a:p>
            <a:pPr algn="l">
              <a:lnSpc>
                <a:spcPct val="100000"/>
              </a:lnSpc>
              <a:spcBef>
                <a:spcPts val="0"/>
              </a:spcBef>
            </a:pPr>
            <a:endParaRPr lang="en-GB" dirty="0"/>
          </a:p>
          <a:p>
            <a:pPr marL="342900" indent="-342900" algn="l">
              <a:lnSpc>
                <a:spcPct val="100000"/>
              </a:lnSpc>
              <a:spcBef>
                <a:spcPts val="0"/>
              </a:spcBef>
              <a:spcAft>
                <a:spcPts val="600"/>
              </a:spcAft>
              <a:buFont typeface="Arial" panose="020B0604020202020204" pitchFamily="34" charset="0"/>
              <a:buChar char="•"/>
            </a:pPr>
            <a:r>
              <a:rPr lang="en-GB" dirty="0"/>
              <a:t>Studies focused on different types of surgery.</a:t>
            </a:r>
          </a:p>
        </p:txBody>
      </p:sp>
      <p:pic>
        <p:nvPicPr>
          <p:cNvPr id="9" name="Picture 8">
            <a:extLst>
              <a:ext uri="{FF2B5EF4-FFF2-40B4-BE49-F238E27FC236}">
                <a16:creationId xmlns:a16="http://schemas.microsoft.com/office/drawing/2014/main" id="{FCFA6384-8864-82B7-FDCE-20A5BD366560}"/>
              </a:ext>
            </a:extLst>
          </p:cNvPr>
          <p:cNvPicPr>
            <a:picLocks noChangeAspect="1"/>
          </p:cNvPicPr>
          <p:nvPr/>
        </p:nvPicPr>
        <p:blipFill>
          <a:blip r:embed="rId3"/>
          <a:stretch>
            <a:fillRect/>
          </a:stretch>
        </p:blipFill>
        <p:spPr>
          <a:xfrm>
            <a:off x="136308" y="187067"/>
            <a:ext cx="9574639" cy="3957421"/>
          </a:xfrm>
          <a:prstGeom prst="rect">
            <a:avLst/>
          </a:prstGeom>
          <a:ln w="3175">
            <a:solidFill>
              <a:schemeClr val="tx1"/>
            </a:solidFill>
          </a:ln>
        </p:spPr>
      </p:pic>
      <p:sp>
        <p:nvSpPr>
          <p:cNvPr id="10" name="Rectangle 9">
            <a:extLst>
              <a:ext uri="{FF2B5EF4-FFF2-40B4-BE49-F238E27FC236}">
                <a16:creationId xmlns:a16="http://schemas.microsoft.com/office/drawing/2014/main" id="{4D952FAE-59BF-CAF0-D30C-7500D0D64E93}"/>
              </a:ext>
            </a:extLst>
          </p:cNvPr>
          <p:cNvSpPr/>
          <p:nvPr/>
        </p:nvSpPr>
        <p:spPr>
          <a:xfrm>
            <a:off x="7606216" y="191484"/>
            <a:ext cx="2095897" cy="7131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34763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6D8603-07BB-0FEA-278C-EF876F2850D7}"/>
              </a:ext>
            </a:extLst>
          </p:cNvPr>
          <p:cNvSpPr>
            <a:spLocks noGrp="1"/>
          </p:cNvSpPr>
          <p:nvPr>
            <p:ph type="subTitle" idx="1"/>
          </p:nvPr>
        </p:nvSpPr>
        <p:spPr>
          <a:xfrm>
            <a:off x="139700" y="127000"/>
            <a:ext cx="11925300" cy="6299200"/>
          </a:xfrm>
          <a:solidFill>
            <a:schemeClr val="bg1"/>
          </a:solidFill>
        </p:spPr>
        <p:txBody>
          <a:bodyPr>
            <a:noAutofit/>
          </a:bodyPr>
          <a:lstStyle/>
          <a:p>
            <a:pPr marL="177800" algn="l">
              <a:lnSpc>
                <a:spcPct val="110000"/>
              </a:lnSpc>
              <a:spcBef>
                <a:spcPts val="0"/>
              </a:spcBef>
            </a:pPr>
            <a:endParaRPr lang="pt-BR" sz="800" dirty="0"/>
          </a:p>
          <a:p>
            <a:pPr marL="177800" algn="l">
              <a:lnSpc>
                <a:spcPct val="110000"/>
              </a:lnSpc>
              <a:spcBef>
                <a:spcPts val="600"/>
              </a:spcBef>
              <a:spcAft>
                <a:spcPts val="1500"/>
              </a:spcAft>
            </a:pPr>
            <a:r>
              <a:rPr lang="pt-BR" b="1" dirty="0"/>
              <a:t>Plain language summary – main results</a:t>
            </a:r>
            <a:endParaRPr lang="en-GB" b="1" dirty="0"/>
          </a:p>
          <a:p>
            <a:pPr marL="533400" indent="-266700" algn="l">
              <a:lnSpc>
                <a:spcPct val="110000"/>
              </a:lnSpc>
              <a:spcBef>
                <a:spcPts val="0"/>
              </a:spcBef>
              <a:spcAft>
                <a:spcPts val="1500"/>
              </a:spcAft>
              <a:buFont typeface="Arial" panose="020B0604020202020204" pitchFamily="34" charset="0"/>
              <a:buChar char="•"/>
            </a:pPr>
            <a:r>
              <a:rPr lang="en-GB" sz="2000" b="1" dirty="0">
                <a:solidFill>
                  <a:schemeClr val="accent1">
                    <a:lumMod val="75000"/>
                    <a:lumOff val="25000"/>
                  </a:schemeClr>
                </a:solidFill>
              </a:rPr>
              <a:t>Cancer-; Vascular-; Hip replacement-; Knee replacement-; Mix of hip, knee, &amp; spinal- surgeries	</a:t>
            </a:r>
            <a:r>
              <a:rPr lang="en-GB" sz="2000" dirty="0"/>
              <a:t> </a:t>
            </a:r>
            <a:r>
              <a:rPr lang="en-GB" sz="1800" u="sng" dirty="0"/>
              <a:t>Inconclusive evidence means we are unsure of the impact of cell salvage.</a:t>
            </a:r>
            <a:endParaRPr lang="en-GB" sz="1800" dirty="0"/>
          </a:p>
          <a:p>
            <a:pPr marL="533400" indent="-266700" algn="l">
              <a:lnSpc>
                <a:spcPct val="110000"/>
              </a:lnSpc>
              <a:spcBef>
                <a:spcPts val="0"/>
              </a:spcBef>
              <a:spcAft>
                <a:spcPts val="1500"/>
              </a:spcAft>
              <a:buFont typeface="Arial" panose="020B0604020202020204" pitchFamily="34" charset="0"/>
              <a:buChar char="•"/>
            </a:pPr>
            <a:r>
              <a:rPr lang="en-GB" sz="2000" b="1" dirty="0">
                <a:solidFill>
                  <a:schemeClr val="accent1">
                    <a:lumMod val="75000"/>
                    <a:lumOff val="25000"/>
                  </a:schemeClr>
                </a:solidFill>
              </a:rPr>
              <a:t>Cardiovascular (heart surgery without bypass)</a:t>
            </a:r>
            <a:r>
              <a:rPr lang="en-GB" sz="2000" b="1" dirty="0"/>
              <a:t> </a:t>
            </a:r>
            <a:r>
              <a:rPr lang="en-GB" sz="2000" dirty="0"/>
              <a:t>– 6 studies (372 participants)			     </a:t>
            </a:r>
            <a:r>
              <a:rPr lang="en-GB" sz="1800" dirty="0"/>
              <a:t>There is </a:t>
            </a:r>
            <a:r>
              <a:rPr lang="en-GB" sz="1800" u="sng" dirty="0"/>
              <a:t>probably a reduction </a:t>
            </a:r>
            <a:r>
              <a:rPr lang="en-GB" sz="1800" dirty="0"/>
              <a:t>in the risk of needing a transfusion of donated blood because of cell salvage. 	         </a:t>
            </a:r>
            <a:r>
              <a:rPr lang="en-GB" sz="1800" u="sng" dirty="0"/>
              <a:t>For other outcomes, we are uncertain of the impact of cell salvage.</a:t>
            </a:r>
          </a:p>
          <a:p>
            <a:pPr marL="533400" indent="-266700" algn="l">
              <a:lnSpc>
                <a:spcPct val="110000"/>
              </a:lnSpc>
              <a:spcBef>
                <a:spcPts val="0"/>
              </a:spcBef>
              <a:spcAft>
                <a:spcPts val="1500"/>
              </a:spcAft>
              <a:buFont typeface="Arial" panose="020B0604020202020204" pitchFamily="34" charset="0"/>
              <a:buChar char="•"/>
            </a:pPr>
            <a:r>
              <a:rPr lang="en-GB" sz="2000" b="1" dirty="0">
                <a:solidFill>
                  <a:schemeClr val="accent1">
                    <a:lumMod val="75000"/>
                    <a:lumOff val="25000"/>
                  </a:schemeClr>
                </a:solidFill>
              </a:rPr>
              <a:t>Cardiovascular (heart surgery with bypass) </a:t>
            </a:r>
            <a:r>
              <a:rPr lang="en-GB" sz="2000" dirty="0"/>
              <a:t>– 29 studies (2936 participants)			     </a:t>
            </a:r>
            <a:r>
              <a:rPr lang="en-GB" sz="1800" dirty="0"/>
              <a:t>There </a:t>
            </a:r>
            <a:r>
              <a:rPr lang="en-GB" sz="1800" u="sng" dirty="0"/>
              <a:t>may be a reduction</a:t>
            </a:r>
            <a:r>
              <a:rPr lang="en-GB" sz="1800" dirty="0"/>
              <a:t> in the risk of needing a transfusion of donated blood because of cell salvage.        	         </a:t>
            </a:r>
            <a:r>
              <a:rPr lang="en-GB" sz="1800" u="sng" dirty="0"/>
              <a:t>For other outcomes, we are uncertain of the impact of cell salvage.</a:t>
            </a:r>
          </a:p>
          <a:p>
            <a:pPr marL="533400" indent="-266700" algn="l">
              <a:lnSpc>
                <a:spcPct val="110000"/>
              </a:lnSpc>
              <a:spcBef>
                <a:spcPts val="0"/>
              </a:spcBef>
              <a:spcAft>
                <a:spcPts val="1500"/>
              </a:spcAft>
              <a:buFont typeface="Arial" panose="020B0604020202020204" pitchFamily="34" charset="0"/>
              <a:buChar char="•"/>
            </a:pPr>
            <a:r>
              <a:rPr lang="en-GB" sz="2000" b="1" dirty="0">
                <a:solidFill>
                  <a:schemeClr val="accent1">
                    <a:lumMod val="75000"/>
                    <a:lumOff val="25000"/>
                  </a:schemeClr>
                </a:solidFill>
              </a:rPr>
              <a:t>Obstetrics (Caesarean section) </a:t>
            </a:r>
            <a:r>
              <a:rPr lang="en-GB" sz="2000" dirty="0"/>
              <a:t>– 1 study (1356 participants) 					           </a:t>
            </a:r>
            <a:r>
              <a:rPr lang="en-GB" sz="1800" u="sng" dirty="0"/>
              <a:t>Inconclusive evidence</a:t>
            </a:r>
            <a:r>
              <a:rPr lang="en-GB" sz="1800" dirty="0"/>
              <a:t> suggests there may be no difference in the risk of needing a transfusion of donated blood,  </a:t>
            </a:r>
            <a:r>
              <a:rPr lang="en-GB" sz="1800" u="sng" dirty="0"/>
              <a:t>alongside strong evidence </a:t>
            </a:r>
            <a:r>
              <a:rPr lang="en-GB" sz="1800" dirty="0"/>
              <a:t>that suggests there is no difference in the average amount of donated blood that is needed     by the patient, because of cell salvage.</a:t>
            </a:r>
          </a:p>
          <a:p>
            <a:pPr marL="533400" indent="-266700" algn="l">
              <a:lnSpc>
                <a:spcPct val="110000"/>
              </a:lnSpc>
              <a:spcBef>
                <a:spcPts val="0"/>
              </a:spcBef>
              <a:spcAft>
                <a:spcPts val="1500"/>
              </a:spcAft>
              <a:buFont typeface="Arial" panose="020B0604020202020204" pitchFamily="34" charset="0"/>
              <a:buChar char="•"/>
            </a:pPr>
            <a:r>
              <a:rPr lang="en-GB" sz="2000" b="1" dirty="0">
                <a:solidFill>
                  <a:schemeClr val="accent1">
                    <a:lumMod val="75000"/>
                    <a:lumOff val="25000"/>
                  </a:schemeClr>
                </a:solidFill>
              </a:rPr>
              <a:t>Spinal surgery only </a:t>
            </a:r>
            <a:r>
              <a:rPr lang="en-GB" sz="2000" dirty="0"/>
              <a:t>– 6 studies (404 participants)						     </a:t>
            </a:r>
            <a:r>
              <a:rPr lang="en-GB" sz="1800" dirty="0"/>
              <a:t>There is </a:t>
            </a:r>
            <a:r>
              <a:rPr lang="en-GB" sz="1800" u="sng" dirty="0"/>
              <a:t>probably a reduction</a:t>
            </a:r>
            <a:r>
              <a:rPr lang="en-GB" sz="1800" dirty="0"/>
              <a:t> in the risk of needing a transfusion of donated blood because of cell salvage. 	         </a:t>
            </a:r>
            <a:r>
              <a:rPr lang="en-GB" sz="1800" u="sng" dirty="0"/>
              <a:t>For other outcomes, we are uncertain of the impact of cell salvage.</a:t>
            </a:r>
            <a:endParaRPr lang="en-GB" sz="2000" u="sng" dirty="0"/>
          </a:p>
        </p:txBody>
      </p:sp>
    </p:spTree>
    <p:extLst>
      <p:ext uri="{BB962C8B-B14F-4D97-AF65-F5344CB8AC3E}">
        <p14:creationId xmlns:p14="http://schemas.microsoft.com/office/powerpoint/2010/main" val="1736276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C5E8F-5F7B-7DD4-22D3-8B99F8DAF72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7996283-A349-DC28-5021-2B9044B6B29B}"/>
              </a:ext>
            </a:extLst>
          </p:cNvPr>
          <p:cNvSpPr>
            <a:spLocks noGrp="1"/>
          </p:cNvSpPr>
          <p:nvPr>
            <p:ph type="subTitle" idx="1"/>
          </p:nvPr>
        </p:nvSpPr>
        <p:spPr>
          <a:xfrm>
            <a:off x="660400" y="2527300"/>
            <a:ext cx="10007600" cy="3771900"/>
          </a:xfrm>
        </p:spPr>
        <p:txBody>
          <a:bodyPr>
            <a:normAutofit/>
          </a:bodyPr>
          <a:lstStyle/>
          <a:p>
            <a:pPr marL="457200" indent="-457200" algn="l">
              <a:buFont typeface="+mj-lt"/>
              <a:buAutoNum type="arabicPeriod"/>
            </a:pPr>
            <a:r>
              <a:rPr lang="en-GB" sz="2200" dirty="0"/>
              <a:t>ICS guidance recommendations – </a:t>
            </a:r>
          </a:p>
          <a:p>
            <a:pPr algn="l"/>
            <a:r>
              <a:rPr lang="en-GB" sz="2200" dirty="0"/>
              <a:t>	the ‘outliers’ in the gap analysis will help to shape this engagement</a:t>
            </a:r>
          </a:p>
          <a:p>
            <a:pPr algn="l"/>
            <a:endParaRPr lang="en-GB" sz="2200" dirty="0"/>
          </a:p>
          <a:p>
            <a:pPr marL="457200" indent="-457200" algn="l">
              <a:buFont typeface="+mj-lt"/>
              <a:buAutoNum type="arabicPeriod" startAt="2"/>
            </a:pPr>
            <a:r>
              <a:rPr lang="en-GB" sz="2200" dirty="0"/>
              <a:t>Remodelling data processing and data gathering</a:t>
            </a:r>
          </a:p>
          <a:p>
            <a:pPr marL="457200" indent="-457200" algn="l">
              <a:buFont typeface="+mj-lt"/>
              <a:buAutoNum type="arabicPeriod" startAt="2"/>
            </a:pPr>
            <a:endParaRPr lang="en-GB" sz="2200" dirty="0"/>
          </a:p>
          <a:p>
            <a:pPr marL="457200" indent="-457200" algn="l">
              <a:buFont typeface="+mj-lt"/>
              <a:buAutoNum type="arabicPeriod" startAt="2"/>
            </a:pPr>
            <a:r>
              <a:rPr lang="en-GB" sz="2200" dirty="0"/>
              <a:t>Measurable outcomes</a:t>
            </a:r>
          </a:p>
          <a:p>
            <a:pPr marL="457200" indent="-457200" algn="l">
              <a:buFont typeface="+mj-lt"/>
              <a:buAutoNum type="arabicPeriod" startAt="2"/>
            </a:pPr>
            <a:endParaRPr lang="en-GB" sz="2200" dirty="0"/>
          </a:p>
          <a:p>
            <a:pPr marL="457200" indent="-457200" algn="l">
              <a:buFont typeface="+mj-lt"/>
              <a:buAutoNum type="arabicPeriod" startAt="2"/>
            </a:pPr>
            <a:r>
              <a:rPr lang="en-GB" sz="2200" dirty="0"/>
              <a:t>Improving safety surveillance</a:t>
            </a:r>
          </a:p>
          <a:p>
            <a:pPr marL="457200" indent="-457200" algn="l">
              <a:buFont typeface="+mj-lt"/>
              <a:buAutoNum type="arabicPeriod" startAt="2"/>
            </a:pPr>
            <a:endParaRPr lang="en-GB" sz="2200" dirty="0"/>
          </a:p>
          <a:p>
            <a:pPr marL="457200" indent="-457200" algn="l">
              <a:buFont typeface="+mj-lt"/>
              <a:buAutoNum type="arabicPeriod" startAt="2"/>
            </a:pPr>
            <a:endParaRPr lang="en-GB" sz="2200" dirty="0"/>
          </a:p>
          <a:p>
            <a:pPr algn="l"/>
            <a:endParaRPr lang="en-GB" sz="2200" dirty="0"/>
          </a:p>
        </p:txBody>
      </p:sp>
    </p:spTree>
    <p:extLst>
      <p:ext uri="{BB962C8B-B14F-4D97-AF65-F5344CB8AC3E}">
        <p14:creationId xmlns:p14="http://schemas.microsoft.com/office/powerpoint/2010/main" val="512198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2D55CCC-5786-4992-05A8-82776DCE76C6}"/>
              </a:ext>
            </a:extLst>
          </p:cNvPr>
          <p:cNvSpPr>
            <a:spLocks noGrp="1"/>
          </p:cNvSpPr>
          <p:nvPr>
            <p:ph type="subTitle" idx="1"/>
          </p:nvPr>
        </p:nvSpPr>
        <p:spPr>
          <a:xfrm>
            <a:off x="5753100" y="3221038"/>
            <a:ext cx="6184900" cy="1655762"/>
          </a:xfrm>
        </p:spPr>
        <p:txBody>
          <a:bodyPr/>
          <a:lstStyle/>
          <a:p>
            <a:pPr marL="342900" indent="-342900" algn="l">
              <a:buFont typeface="Arial" panose="020B0604020202020204" pitchFamily="34" charset="0"/>
              <a:buChar char="•"/>
            </a:pPr>
            <a:r>
              <a:rPr lang="en-GB" dirty="0"/>
              <a:t>Autumn 2026 - new category for cell salvage on Wales DATIX</a:t>
            </a:r>
          </a:p>
        </p:txBody>
      </p:sp>
      <p:pic>
        <p:nvPicPr>
          <p:cNvPr id="7" name="Picture 6">
            <a:extLst>
              <a:ext uri="{FF2B5EF4-FFF2-40B4-BE49-F238E27FC236}">
                <a16:creationId xmlns:a16="http://schemas.microsoft.com/office/drawing/2014/main" id="{CD2C9E3B-AF47-75C6-0D3A-588ED36495E7}"/>
              </a:ext>
            </a:extLst>
          </p:cNvPr>
          <p:cNvPicPr>
            <a:picLocks noChangeAspect="1"/>
          </p:cNvPicPr>
          <p:nvPr/>
        </p:nvPicPr>
        <p:blipFill>
          <a:blip r:embed="rId3"/>
          <a:stretch>
            <a:fillRect/>
          </a:stretch>
        </p:blipFill>
        <p:spPr>
          <a:xfrm>
            <a:off x="1015999" y="222192"/>
            <a:ext cx="4488161" cy="6413616"/>
          </a:xfrm>
          <a:prstGeom prst="rect">
            <a:avLst/>
          </a:prstGeom>
          <a:ln>
            <a:solidFill>
              <a:schemeClr val="tx2">
                <a:lumMod val="60000"/>
                <a:lumOff val="40000"/>
              </a:schemeClr>
            </a:solidFill>
          </a:ln>
        </p:spPr>
      </p:pic>
    </p:spTree>
    <p:extLst>
      <p:ext uri="{BB962C8B-B14F-4D97-AF65-F5344CB8AC3E}">
        <p14:creationId xmlns:p14="http://schemas.microsoft.com/office/powerpoint/2010/main" val="3504157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276C4C1-43A0-93FE-39C5-BC3B05210734}"/>
              </a:ext>
            </a:extLst>
          </p:cNvPr>
          <p:cNvSpPr>
            <a:spLocks noGrp="1"/>
          </p:cNvSpPr>
          <p:nvPr>
            <p:ph type="subTitle" idx="1"/>
          </p:nvPr>
        </p:nvSpPr>
        <p:spPr>
          <a:xfrm>
            <a:off x="333375" y="2401886"/>
            <a:ext cx="11858625" cy="2152861"/>
          </a:xfrm>
        </p:spPr>
        <p:txBody>
          <a:bodyPr>
            <a:normAutofit/>
          </a:bodyPr>
          <a:lstStyle/>
          <a:p>
            <a:pPr marL="342900" indent="-342900" algn="l">
              <a:buFont typeface="Arial" panose="020B0604020202020204" pitchFamily="34" charset="0"/>
              <a:buChar char="•"/>
            </a:pPr>
            <a:r>
              <a:rPr lang="en-GB" dirty="0"/>
              <a:t>Patient Blood Management (PBM) invention</a:t>
            </a:r>
          </a:p>
          <a:p>
            <a:pPr marL="342900" indent="-342900" algn="l">
              <a:buFont typeface="Arial" panose="020B0604020202020204" pitchFamily="34" charset="0"/>
              <a:buChar char="•"/>
            </a:pPr>
            <a:r>
              <a:rPr lang="en-GB" dirty="0"/>
              <a:t>Surgery, trauma and obstetrics</a:t>
            </a:r>
          </a:p>
          <a:p>
            <a:pPr marL="342900" indent="-342900" algn="l">
              <a:buFont typeface="Arial" panose="020B0604020202020204" pitchFamily="34" charset="0"/>
              <a:buChar char="•"/>
            </a:pPr>
            <a:r>
              <a:rPr lang="en-GB" dirty="0"/>
              <a:t>Recommended by NICE</a:t>
            </a:r>
            <a:r>
              <a:rPr lang="en-GB" baseline="30000" dirty="0"/>
              <a:t>1</a:t>
            </a:r>
            <a:r>
              <a:rPr lang="en-GB" dirty="0"/>
              <a:t>, and SaBTO</a:t>
            </a:r>
            <a:r>
              <a:rPr lang="en-GB" baseline="30000" dirty="0"/>
              <a:t>2</a:t>
            </a:r>
            <a:r>
              <a:rPr lang="en-GB" dirty="0"/>
              <a:t>:</a:t>
            </a:r>
          </a:p>
          <a:p>
            <a:pPr marL="534988" indent="-173038" algn="l"/>
            <a:r>
              <a:rPr lang="en-GB" sz="1800" dirty="0"/>
              <a:t>“Consideration must be given to whether the blood transfusion is the only available treatment, whether any alternative treatments are available and suitable, and the risks and benefits of those alternatives to blood transfusion.”</a:t>
            </a:r>
          </a:p>
        </p:txBody>
      </p:sp>
      <p:sp>
        <p:nvSpPr>
          <p:cNvPr id="4" name="TextBox 3">
            <a:extLst>
              <a:ext uri="{FF2B5EF4-FFF2-40B4-BE49-F238E27FC236}">
                <a16:creationId xmlns:a16="http://schemas.microsoft.com/office/drawing/2014/main" id="{FD1ED433-AAB0-7535-833E-1E4C641FB762}"/>
              </a:ext>
            </a:extLst>
          </p:cNvPr>
          <p:cNvSpPr txBox="1"/>
          <p:nvPr/>
        </p:nvSpPr>
        <p:spPr>
          <a:xfrm>
            <a:off x="559593" y="5625491"/>
            <a:ext cx="9179630" cy="830997"/>
          </a:xfrm>
          <a:prstGeom prst="rect">
            <a:avLst/>
          </a:prstGeom>
          <a:noFill/>
        </p:spPr>
        <p:txBody>
          <a:bodyPr wrap="square">
            <a:spAutoFit/>
          </a:bodyPr>
          <a:lstStyle/>
          <a:p>
            <a:r>
              <a:rPr lang="en-GB" sz="1600" b="1" baseline="30000" dirty="0"/>
              <a:t>1</a:t>
            </a:r>
            <a:r>
              <a:rPr lang="en-GB" sz="1600" dirty="0"/>
              <a:t> </a:t>
            </a:r>
            <a:r>
              <a:rPr lang="en-GB" sz="1600" dirty="0">
                <a:solidFill>
                  <a:srgbClr val="0070C0"/>
                </a:solidFill>
                <a:hlinkClick r:id="rId3">
                  <a:extLst>
                    <a:ext uri="{A12FA001-AC4F-418D-AE19-62706E023703}">
                      <ahyp:hlinkClr xmlns:ahyp="http://schemas.microsoft.com/office/drawing/2018/hyperlinkcolor" val="tx"/>
                    </a:ext>
                  </a:extLst>
                </a:hlinkClick>
              </a:rPr>
              <a:t>https://www.nice.org.uk/guidance/NG24</a:t>
            </a:r>
            <a:r>
              <a:rPr lang="en-GB" sz="1600" dirty="0">
                <a:solidFill>
                  <a:srgbClr val="0070C0"/>
                </a:solidFill>
              </a:rPr>
              <a:t> </a:t>
            </a:r>
          </a:p>
          <a:p>
            <a:endParaRPr lang="en-GB" sz="1600" b="1" dirty="0"/>
          </a:p>
          <a:p>
            <a:r>
              <a:rPr lang="en-GB" sz="1600" b="1" baseline="30000" dirty="0"/>
              <a:t>2</a:t>
            </a:r>
            <a:r>
              <a:rPr lang="en-GB" sz="1600" dirty="0">
                <a:solidFill>
                  <a:srgbClr val="0070C0"/>
                </a:solidFill>
              </a:rPr>
              <a:t> </a:t>
            </a:r>
            <a:r>
              <a:rPr lang="en-GB" sz="1600" dirty="0">
                <a:solidFill>
                  <a:srgbClr val="0070C0"/>
                </a:solidFill>
                <a:hlinkClick r:id="rId4">
                  <a:extLst>
                    <a:ext uri="{A12FA001-AC4F-418D-AE19-62706E023703}">
                      <ahyp:hlinkClr xmlns:ahyp="http://schemas.microsoft.com/office/drawing/2018/hyperlinkcolor" val="tx"/>
                    </a:ext>
                  </a:extLst>
                </a:hlinkClick>
              </a:rPr>
              <a:t>https://www.gov.uk/government/publications/blood-transfusion-patient-consent</a:t>
            </a:r>
            <a:r>
              <a:rPr lang="en-GB" sz="1600" dirty="0">
                <a:solidFill>
                  <a:srgbClr val="0070C0"/>
                </a:solidFill>
              </a:rPr>
              <a:t> </a:t>
            </a:r>
          </a:p>
        </p:txBody>
      </p:sp>
      <p:sp>
        <p:nvSpPr>
          <p:cNvPr id="6" name="Title 1">
            <a:extLst>
              <a:ext uri="{FF2B5EF4-FFF2-40B4-BE49-F238E27FC236}">
                <a16:creationId xmlns:a16="http://schemas.microsoft.com/office/drawing/2014/main" id="{2E5F5022-2AA2-1ABB-1B28-3079D57AE893}"/>
              </a:ext>
            </a:extLst>
          </p:cNvPr>
          <p:cNvSpPr>
            <a:spLocks noGrp="1"/>
          </p:cNvSpPr>
          <p:nvPr>
            <p:ph type="ctrTitle"/>
          </p:nvPr>
        </p:nvSpPr>
        <p:spPr>
          <a:xfrm>
            <a:off x="0" y="924934"/>
            <a:ext cx="12192000" cy="1049338"/>
          </a:xfrm>
        </p:spPr>
        <p:txBody>
          <a:bodyPr>
            <a:normAutofit/>
          </a:bodyPr>
          <a:lstStyle/>
          <a:p>
            <a:r>
              <a:rPr lang="en-GB" b="1" dirty="0">
                <a:solidFill>
                  <a:srgbClr val="FFFDAF"/>
                </a:solidFill>
              </a:rPr>
              <a:t>ICS</a:t>
            </a:r>
          </a:p>
        </p:txBody>
      </p:sp>
    </p:spTree>
    <p:extLst>
      <p:ext uri="{BB962C8B-B14F-4D97-AF65-F5344CB8AC3E}">
        <p14:creationId xmlns:p14="http://schemas.microsoft.com/office/powerpoint/2010/main" val="3585757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1C55AA-CF87-845E-BEE3-726360956182}"/>
              </a:ext>
            </a:extLst>
          </p:cNvPr>
          <p:cNvPicPr>
            <a:picLocks noChangeAspect="1"/>
          </p:cNvPicPr>
          <p:nvPr/>
        </p:nvPicPr>
        <p:blipFill>
          <a:blip r:embed="rId3"/>
          <a:stretch>
            <a:fillRect/>
          </a:stretch>
        </p:blipFill>
        <p:spPr>
          <a:xfrm>
            <a:off x="4370914" y="615950"/>
            <a:ext cx="3450172" cy="4870450"/>
          </a:xfrm>
          <a:prstGeom prst="rect">
            <a:avLst/>
          </a:prstGeom>
          <a:ln>
            <a:solidFill>
              <a:schemeClr val="tx2">
                <a:lumMod val="60000"/>
                <a:lumOff val="40000"/>
              </a:schemeClr>
            </a:solidFill>
          </a:ln>
        </p:spPr>
      </p:pic>
      <p:sp>
        <p:nvSpPr>
          <p:cNvPr id="11" name="TextBox 10">
            <a:extLst>
              <a:ext uri="{FF2B5EF4-FFF2-40B4-BE49-F238E27FC236}">
                <a16:creationId xmlns:a16="http://schemas.microsoft.com/office/drawing/2014/main" id="{525343FA-B140-A14D-F4A8-0A8E9ABEE532}"/>
              </a:ext>
            </a:extLst>
          </p:cNvPr>
          <p:cNvSpPr txBox="1"/>
          <p:nvPr/>
        </p:nvSpPr>
        <p:spPr>
          <a:xfrm>
            <a:off x="546100" y="6103550"/>
            <a:ext cx="11099800" cy="646331"/>
          </a:xfrm>
          <a:prstGeom prst="rect">
            <a:avLst/>
          </a:prstGeom>
          <a:noFill/>
        </p:spPr>
        <p:txBody>
          <a:bodyPr wrap="square">
            <a:spAutoFit/>
          </a:bodyPr>
          <a:lstStyle/>
          <a:p>
            <a:pPr algn="ctr"/>
            <a:r>
              <a:rPr lang="en-GB" dirty="0"/>
              <a:t>To be posted here: </a:t>
            </a:r>
            <a:r>
              <a:rPr lang="en-GB" dirty="0">
                <a:solidFill>
                  <a:schemeClr val="tx2">
                    <a:lumMod val="60000"/>
                    <a:lumOff val="40000"/>
                  </a:schemeClr>
                </a:solidFill>
                <a:hlinkClick r:id="rId4">
                  <a:extLst>
                    <a:ext uri="{A12FA001-AC4F-418D-AE19-62706E023703}">
                      <ahyp:hlinkClr xmlns:ahyp="http://schemas.microsoft.com/office/drawing/2018/hyperlinkcolor" val="tx"/>
                    </a:ext>
                  </a:extLst>
                </a:hlinkClick>
              </a:rPr>
              <a:t>https://bhnog.wales.nhs.uk/home-page/intraoperative-cell-salvage/</a:t>
            </a:r>
            <a:r>
              <a:rPr lang="en-GB" dirty="0">
                <a:solidFill>
                  <a:schemeClr val="tx2">
                    <a:lumMod val="60000"/>
                    <a:lumOff val="40000"/>
                  </a:schemeClr>
                </a:solidFill>
              </a:rPr>
              <a:t> </a:t>
            </a:r>
          </a:p>
          <a:p>
            <a:pPr algn="ctr"/>
            <a:r>
              <a:rPr lang="en-GB" dirty="0"/>
              <a:t> </a:t>
            </a:r>
          </a:p>
        </p:txBody>
      </p:sp>
    </p:spTree>
    <p:extLst>
      <p:ext uri="{BB962C8B-B14F-4D97-AF65-F5344CB8AC3E}">
        <p14:creationId xmlns:p14="http://schemas.microsoft.com/office/powerpoint/2010/main" val="2405323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B5BBADE-BC49-2C01-6C35-F46DF6493E5C}"/>
              </a:ext>
            </a:extLst>
          </p:cNvPr>
          <p:cNvSpPr/>
          <p:nvPr/>
        </p:nvSpPr>
        <p:spPr>
          <a:xfrm>
            <a:off x="-130866" y="-42910"/>
            <a:ext cx="12453731" cy="23182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90CE68A-E3FB-BA17-6FE9-87C2E8E833D3}"/>
              </a:ext>
            </a:extLst>
          </p:cNvPr>
          <p:cNvPicPr>
            <a:picLocks noChangeAspect="1"/>
          </p:cNvPicPr>
          <p:nvPr/>
        </p:nvPicPr>
        <p:blipFill>
          <a:blip r:embed="rId3"/>
          <a:stretch>
            <a:fillRect/>
          </a:stretch>
        </p:blipFill>
        <p:spPr>
          <a:xfrm>
            <a:off x="8474167" y="2008295"/>
            <a:ext cx="3392826" cy="347092"/>
          </a:xfrm>
          <a:prstGeom prst="rect">
            <a:avLst/>
          </a:prstGeom>
        </p:spPr>
      </p:pic>
      <p:pic>
        <p:nvPicPr>
          <p:cNvPr id="15" name="Picture 14">
            <a:extLst>
              <a:ext uri="{FF2B5EF4-FFF2-40B4-BE49-F238E27FC236}">
                <a16:creationId xmlns:a16="http://schemas.microsoft.com/office/drawing/2014/main" id="{17C48FF3-FDC1-22DE-D6D2-643AF19B4DB5}"/>
              </a:ext>
            </a:extLst>
          </p:cNvPr>
          <p:cNvPicPr>
            <a:picLocks noChangeAspect="1"/>
          </p:cNvPicPr>
          <p:nvPr/>
        </p:nvPicPr>
        <p:blipFill>
          <a:blip r:embed="rId4"/>
          <a:srcRect l="627" t="26500" r="18714"/>
          <a:stretch>
            <a:fillRect/>
          </a:stretch>
        </p:blipFill>
        <p:spPr>
          <a:xfrm>
            <a:off x="2256745" y="224723"/>
            <a:ext cx="8467484" cy="1711837"/>
          </a:xfrm>
          <a:prstGeom prst="rect">
            <a:avLst/>
          </a:prstGeom>
          <a:ln>
            <a:solidFill>
              <a:schemeClr val="bg1"/>
            </a:solidFill>
          </a:ln>
        </p:spPr>
      </p:pic>
      <p:sp>
        <p:nvSpPr>
          <p:cNvPr id="20" name="TextBox 19">
            <a:extLst>
              <a:ext uri="{FF2B5EF4-FFF2-40B4-BE49-F238E27FC236}">
                <a16:creationId xmlns:a16="http://schemas.microsoft.com/office/drawing/2014/main" id="{F8B12DE8-E60E-8BB4-1696-D3A7DBEA40F1}"/>
              </a:ext>
            </a:extLst>
          </p:cNvPr>
          <p:cNvSpPr txBox="1"/>
          <p:nvPr/>
        </p:nvSpPr>
        <p:spPr>
          <a:xfrm>
            <a:off x="325007" y="2221044"/>
            <a:ext cx="4202926" cy="461665"/>
          </a:xfrm>
          <a:prstGeom prst="rect">
            <a:avLst/>
          </a:prstGeom>
          <a:noFill/>
        </p:spPr>
        <p:txBody>
          <a:bodyPr wrap="square">
            <a:spAutoFit/>
          </a:bodyPr>
          <a:lstStyle/>
          <a:p>
            <a:r>
              <a:rPr lang="en-GB" sz="2400" b="0" i="0" u="none" strike="noStrike" baseline="0" dirty="0">
                <a:solidFill>
                  <a:srgbClr val="000000"/>
                </a:solidFill>
                <a:latin typeface="Calibri" panose="020F0502020204030204" pitchFamily="34" charset="0"/>
              </a:rPr>
              <a:t>The aim of this guidance is to: </a:t>
            </a:r>
            <a:endParaRPr lang="en-GB" sz="2400" dirty="0"/>
          </a:p>
        </p:txBody>
      </p:sp>
      <p:pic>
        <p:nvPicPr>
          <p:cNvPr id="22" name="Picture 21">
            <a:extLst>
              <a:ext uri="{FF2B5EF4-FFF2-40B4-BE49-F238E27FC236}">
                <a16:creationId xmlns:a16="http://schemas.microsoft.com/office/drawing/2014/main" id="{B372E15D-96AE-A96D-A2E3-E64E5486540A}"/>
              </a:ext>
            </a:extLst>
          </p:cNvPr>
          <p:cNvPicPr>
            <a:picLocks noChangeAspect="1"/>
          </p:cNvPicPr>
          <p:nvPr/>
        </p:nvPicPr>
        <p:blipFill>
          <a:blip r:embed="rId5"/>
          <a:stretch>
            <a:fillRect/>
          </a:stretch>
        </p:blipFill>
        <p:spPr>
          <a:xfrm>
            <a:off x="1168718" y="2613231"/>
            <a:ext cx="7536223" cy="2144062"/>
          </a:xfrm>
          <a:prstGeom prst="rect">
            <a:avLst/>
          </a:prstGeom>
        </p:spPr>
      </p:pic>
      <p:pic>
        <p:nvPicPr>
          <p:cNvPr id="24" name="Picture 23">
            <a:extLst>
              <a:ext uri="{FF2B5EF4-FFF2-40B4-BE49-F238E27FC236}">
                <a16:creationId xmlns:a16="http://schemas.microsoft.com/office/drawing/2014/main" id="{86570422-6F36-3740-7CC6-D014820A30A6}"/>
              </a:ext>
            </a:extLst>
          </p:cNvPr>
          <p:cNvPicPr>
            <a:picLocks noChangeAspect="1"/>
          </p:cNvPicPr>
          <p:nvPr/>
        </p:nvPicPr>
        <p:blipFill>
          <a:blip r:embed="rId6"/>
          <a:stretch>
            <a:fillRect/>
          </a:stretch>
        </p:blipFill>
        <p:spPr>
          <a:xfrm>
            <a:off x="234411" y="4906619"/>
            <a:ext cx="3330677" cy="965865"/>
          </a:xfrm>
          <a:prstGeom prst="rect">
            <a:avLst/>
          </a:prstGeom>
        </p:spPr>
      </p:pic>
      <p:pic>
        <p:nvPicPr>
          <p:cNvPr id="26" name="Picture 25">
            <a:extLst>
              <a:ext uri="{FF2B5EF4-FFF2-40B4-BE49-F238E27FC236}">
                <a16:creationId xmlns:a16="http://schemas.microsoft.com/office/drawing/2014/main" id="{DDFEF6E8-5D70-6723-0814-661C3DF94DC2}"/>
              </a:ext>
            </a:extLst>
          </p:cNvPr>
          <p:cNvPicPr>
            <a:picLocks noChangeAspect="1"/>
          </p:cNvPicPr>
          <p:nvPr/>
        </p:nvPicPr>
        <p:blipFill>
          <a:blip r:embed="rId7"/>
          <a:stretch>
            <a:fillRect/>
          </a:stretch>
        </p:blipFill>
        <p:spPr>
          <a:xfrm>
            <a:off x="3238756" y="5482313"/>
            <a:ext cx="2251190" cy="1028753"/>
          </a:xfrm>
          <a:prstGeom prst="rect">
            <a:avLst/>
          </a:prstGeom>
        </p:spPr>
      </p:pic>
      <p:pic>
        <p:nvPicPr>
          <p:cNvPr id="28" name="Picture 27">
            <a:extLst>
              <a:ext uri="{FF2B5EF4-FFF2-40B4-BE49-F238E27FC236}">
                <a16:creationId xmlns:a16="http://schemas.microsoft.com/office/drawing/2014/main" id="{A4CFB69C-EA38-6593-0A16-D42E4C2D558B}"/>
              </a:ext>
            </a:extLst>
          </p:cNvPr>
          <p:cNvPicPr>
            <a:picLocks noChangeAspect="1"/>
          </p:cNvPicPr>
          <p:nvPr/>
        </p:nvPicPr>
        <p:blipFill>
          <a:blip r:embed="rId8"/>
          <a:stretch>
            <a:fillRect/>
          </a:stretch>
        </p:blipFill>
        <p:spPr>
          <a:xfrm>
            <a:off x="5553773" y="4884862"/>
            <a:ext cx="3216793" cy="1028752"/>
          </a:xfrm>
          <a:prstGeom prst="rect">
            <a:avLst/>
          </a:prstGeom>
        </p:spPr>
      </p:pic>
      <p:pic>
        <p:nvPicPr>
          <p:cNvPr id="30" name="Picture 29">
            <a:extLst>
              <a:ext uri="{FF2B5EF4-FFF2-40B4-BE49-F238E27FC236}">
                <a16:creationId xmlns:a16="http://schemas.microsoft.com/office/drawing/2014/main" id="{0575CACC-17D8-E20B-2BA9-BD458D6F7C3A}"/>
              </a:ext>
            </a:extLst>
          </p:cNvPr>
          <p:cNvPicPr>
            <a:picLocks noChangeAspect="1"/>
          </p:cNvPicPr>
          <p:nvPr/>
        </p:nvPicPr>
        <p:blipFill>
          <a:blip r:embed="rId9"/>
          <a:srcRect r="1681"/>
          <a:stretch>
            <a:fillRect/>
          </a:stretch>
        </p:blipFill>
        <p:spPr>
          <a:xfrm>
            <a:off x="8551170" y="5473077"/>
            <a:ext cx="3304822" cy="1013385"/>
          </a:xfrm>
          <a:prstGeom prst="rect">
            <a:avLst/>
          </a:prstGeom>
        </p:spPr>
      </p:pic>
      <p:sp>
        <p:nvSpPr>
          <p:cNvPr id="32" name="TextBox 31">
            <a:extLst>
              <a:ext uri="{FF2B5EF4-FFF2-40B4-BE49-F238E27FC236}">
                <a16:creationId xmlns:a16="http://schemas.microsoft.com/office/drawing/2014/main" id="{AFDC9B75-AA73-A4E8-25EE-C0B308C295AE}"/>
              </a:ext>
            </a:extLst>
          </p:cNvPr>
          <p:cNvSpPr txBox="1"/>
          <p:nvPr/>
        </p:nvSpPr>
        <p:spPr>
          <a:xfrm>
            <a:off x="100072" y="6569840"/>
            <a:ext cx="7299782" cy="276999"/>
          </a:xfrm>
          <a:prstGeom prst="rect">
            <a:avLst/>
          </a:prstGeom>
          <a:noFill/>
        </p:spPr>
        <p:txBody>
          <a:bodyPr wrap="square">
            <a:spAutoFit/>
          </a:bodyPr>
          <a:lstStyle/>
          <a:p>
            <a:r>
              <a:rPr lang="en-GB" sz="1200" dirty="0">
                <a:solidFill>
                  <a:srgbClr val="0070C0"/>
                </a:solidFill>
                <a:hlinkClick r:id="rId10">
                  <a:extLst>
                    <a:ext uri="{A12FA001-AC4F-418D-AE19-62706E023703}">
                      <ahyp:hlinkClr xmlns:ahyp="http://schemas.microsoft.com/office/drawing/2018/hyperlinkcolor" val="tx"/>
                    </a:ext>
                  </a:extLst>
                </a:hlinkClick>
              </a:rPr>
              <a:t>https://bhnog.wales.nhs.uk/wp-content/uploads/2025/12/</a:t>
            </a:r>
            <a:r>
              <a:rPr lang="en-GB" sz="1200" dirty="0">
                <a:solidFill>
                  <a:srgbClr val="0070C0"/>
                </a:solidFill>
                <a:hlinkClick r:id="rId11">
                  <a:extLst>
                    <a:ext uri="{A12FA001-AC4F-418D-AE19-62706E023703}">
                      <ahyp:hlinkClr xmlns:ahyp="http://schemas.microsoft.com/office/drawing/2018/hyperlinkcolor" val="tx"/>
                    </a:ext>
                  </a:extLst>
                </a:hlinkClick>
              </a:rPr>
              <a:t>All-Wales-ICS-Guidance_v1_2025.pdf</a:t>
            </a:r>
            <a:r>
              <a:rPr lang="en-GB" sz="1200" dirty="0">
                <a:solidFill>
                  <a:srgbClr val="0070C0"/>
                </a:solidFill>
              </a:rPr>
              <a:t> </a:t>
            </a:r>
          </a:p>
        </p:txBody>
      </p:sp>
    </p:spTree>
    <p:extLst>
      <p:ext uri="{BB962C8B-B14F-4D97-AF65-F5344CB8AC3E}">
        <p14:creationId xmlns:p14="http://schemas.microsoft.com/office/powerpoint/2010/main" val="1171829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678DB4C-951E-B533-A6A1-587313EA831E}"/>
              </a:ext>
            </a:extLst>
          </p:cNvPr>
          <p:cNvPicPr>
            <a:picLocks noChangeAspect="1"/>
          </p:cNvPicPr>
          <p:nvPr/>
        </p:nvPicPr>
        <p:blipFill>
          <a:blip r:embed="rId3"/>
          <a:srcRect t="9450" r="8348" b="10550"/>
          <a:stretch/>
        </p:blipFill>
        <p:spPr>
          <a:xfrm>
            <a:off x="3747174" y="198599"/>
            <a:ext cx="4710360" cy="6279622"/>
          </a:xfrm>
          <a:prstGeom prst="rect">
            <a:avLst/>
          </a:prstGeom>
          <a:ln>
            <a:solidFill>
              <a:schemeClr val="tx2">
                <a:lumMod val="50000"/>
              </a:schemeClr>
            </a:solidFill>
          </a:ln>
        </p:spPr>
      </p:pic>
    </p:spTree>
    <p:extLst>
      <p:ext uri="{BB962C8B-B14F-4D97-AF65-F5344CB8AC3E}">
        <p14:creationId xmlns:p14="http://schemas.microsoft.com/office/powerpoint/2010/main" val="1098473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08AC028-2858-EAD5-1434-D9353146B65A}"/>
              </a:ext>
            </a:extLst>
          </p:cNvPr>
          <p:cNvSpPr>
            <a:spLocks noGrp="1"/>
          </p:cNvSpPr>
          <p:nvPr>
            <p:ph type="subTitle" idx="1"/>
          </p:nvPr>
        </p:nvSpPr>
        <p:spPr>
          <a:xfrm>
            <a:off x="203199" y="2308947"/>
            <a:ext cx="10187709" cy="896071"/>
          </a:xfrm>
        </p:spPr>
        <p:txBody>
          <a:bodyPr>
            <a:normAutofit/>
          </a:bodyPr>
          <a:lstStyle/>
          <a:p>
            <a:pPr algn="l"/>
            <a:r>
              <a:rPr lang="en-GB" u="sng" dirty="0"/>
              <a:t>All Wales Guidance for the Management and Use of Intraoperative Cell Salvage:  baseline gap analysis of compliance with recommendations</a:t>
            </a:r>
          </a:p>
        </p:txBody>
      </p:sp>
      <p:sp>
        <p:nvSpPr>
          <p:cNvPr id="5" name="TextBox 4">
            <a:extLst>
              <a:ext uri="{FF2B5EF4-FFF2-40B4-BE49-F238E27FC236}">
                <a16:creationId xmlns:a16="http://schemas.microsoft.com/office/drawing/2014/main" id="{015D559B-FE76-00A2-D903-484F7C2D7A6D}"/>
              </a:ext>
            </a:extLst>
          </p:cNvPr>
          <p:cNvSpPr txBox="1"/>
          <p:nvPr/>
        </p:nvSpPr>
        <p:spPr>
          <a:xfrm>
            <a:off x="332508" y="3304433"/>
            <a:ext cx="10058399" cy="2308324"/>
          </a:xfrm>
          <a:prstGeom prst="rect">
            <a:avLst/>
          </a:prstGeom>
          <a:noFill/>
        </p:spPr>
        <p:txBody>
          <a:bodyPr wrap="square">
            <a:spAutoFit/>
          </a:bodyPr>
          <a:lstStyle/>
          <a:p>
            <a:pPr marL="285750" indent="-285750">
              <a:buFont typeface="Arial" panose="020B0604020202020204" pitchFamily="34" charset="0"/>
              <a:buChar char="•"/>
            </a:pPr>
            <a:r>
              <a:rPr lang="en-GB" dirty="0"/>
              <a:t>Sent to every health board / hospital to complete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Self assess compliance with each recommendation: </a:t>
            </a:r>
            <a:r>
              <a:rPr lang="en-GB" i="1" dirty="0"/>
              <a:t>Full</a:t>
            </a:r>
            <a:r>
              <a:rPr lang="en-GB" dirty="0"/>
              <a:t>,</a:t>
            </a:r>
            <a:r>
              <a:rPr lang="en-GB" i="1" dirty="0"/>
              <a:t> Partial </a:t>
            </a:r>
            <a:r>
              <a:rPr lang="en-GB" dirty="0"/>
              <a:t>or</a:t>
            </a:r>
            <a:r>
              <a:rPr lang="en-GB" i="1" dirty="0"/>
              <a:t> None</a:t>
            </a:r>
          </a:p>
          <a:p>
            <a:pPr marL="285750" indent="-285750">
              <a:buFont typeface="Arial" panose="020B0604020202020204" pitchFamily="34" charset="0"/>
              <a:buChar char="•"/>
            </a:pPr>
            <a:endParaRPr lang="en-GB" i="1" dirty="0"/>
          </a:p>
          <a:p>
            <a:pPr marL="285750" indent="-285750">
              <a:buFont typeface="Arial" panose="020B0604020202020204" pitchFamily="34" charset="0"/>
              <a:buChar char="•"/>
            </a:pPr>
            <a:r>
              <a:rPr lang="en-GB" dirty="0"/>
              <a:t>Provide evidence to support where assessed </a:t>
            </a:r>
            <a:r>
              <a:rPr lang="en-GB" i="1" dirty="0"/>
              <a:t>Full </a:t>
            </a:r>
            <a:r>
              <a:rPr lang="en-GB" dirty="0"/>
              <a:t>or </a:t>
            </a:r>
            <a:r>
              <a:rPr lang="en-GB" i="1" dirty="0"/>
              <a:t>Partial</a:t>
            </a:r>
          </a:p>
          <a:p>
            <a:pPr marL="285750" indent="-285750">
              <a:buFont typeface="Arial" panose="020B0604020202020204" pitchFamily="34" charset="0"/>
              <a:buChar char="•"/>
            </a:pPr>
            <a:endParaRPr lang="en-GB" i="1" dirty="0"/>
          </a:p>
          <a:p>
            <a:pPr marL="285750" indent="-285750">
              <a:buFont typeface="Arial" panose="020B0604020202020204" pitchFamily="34" charset="0"/>
              <a:buChar char="•"/>
            </a:pPr>
            <a:r>
              <a:rPr lang="en-GB" dirty="0"/>
              <a:t>Provide commentary re: barriers where assessed </a:t>
            </a:r>
            <a:r>
              <a:rPr lang="en-GB" i="1" dirty="0"/>
              <a:t>None</a:t>
            </a:r>
            <a:r>
              <a:rPr lang="en-GB" dirty="0"/>
              <a:t>, or reasons where </a:t>
            </a:r>
            <a:r>
              <a:rPr lang="en-GB" i="1" dirty="0"/>
              <a:t>Not Applicable </a:t>
            </a:r>
            <a:r>
              <a:rPr lang="en-GB" dirty="0"/>
              <a:t>documented</a:t>
            </a:r>
          </a:p>
          <a:p>
            <a:endParaRPr lang="en-GB" dirty="0"/>
          </a:p>
        </p:txBody>
      </p:sp>
    </p:spTree>
    <p:extLst>
      <p:ext uri="{BB962C8B-B14F-4D97-AF65-F5344CB8AC3E}">
        <p14:creationId xmlns:p14="http://schemas.microsoft.com/office/powerpoint/2010/main" val="3591964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99EB3-0DC2-A352-F0BB-4EAF87B6E8D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0CF4D5E-326D-7F02-4D86-BAEBE90F05F1}"/>
              </a:ext>
            </a:extLst>
          </p:cNvPr>
          <p:cNvPicPr>
            <a:picLocks noChangeAspect="1"/>
          </p:cNvPicPr>
          <p:nvPr/>
        </p:nvPicPr>
        <p:blipFill>
          <a:blip r:embed="rId3"/>
          <a:stretch>
            <a:fillRect/>
          </a:stretch>
        </p:blipFill>
        <p:spPr>
          <a:xfrm>
            <a:off x="257619" y="2253266"/>
            <a:ext cx="11676761" cy="3417773"/>
          </a:xfrm>
          <a:prstGeom prst="rect">
            <a:avLst/>
          </a:prstGeom>
        </p:spPr>
      </p:pic>
      <p:sp>
        <p:nvSpPr>
          <p:cNvPr id="4" name="Rectangle 3">
            <a:extLst>
              <a:ext uri="{FF2B5EF4-FFF2-40B4-BE49-F238E27FC236}">
                <a16:creationId xmlns:a16="http://schemas.microsoft.com/office/drawing/2014/main" id="{E930D6C3-538D-1FD5-1724-B59419AFA07C}"/>
              </a:ext>
            </a:extLst>
          </p:cNvPr>
          <p:cNvSpPr/>
          <p:nvPr/>
        </p:nvSpPr>
        <p:spPr>
          <a:xfrm>
            <a:off x="7599001" y="2135637"/>
            <a:ext cx="4174911" cy="596036"/>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D1B96554-DC1D-DA8B-6CD3-C4E4BAE3DF8D}"/>
              </a:ext>
            </a:extLst>
          </p:cNvPr>
          <p:cNvSpPr txBox="1"/>
          <p:nvPr/>
        </p:nvSpPr>
        <p:spPr>
          <a:xfrm>
            <a:off x="2682340" y="5980848"/>
            <a:ext cx="6827317" cy="646331"/>
          </a:xfrm>
          <a:prstGeom prst="rect">
            <a:avLst/>
          </a:prstGeom>
          <a:noFill/>
          <a:ln>
            <a:solidFill>
              <a:schemeClr val="tx2">
                <a:lumMod val="60000"/>
                <a:lumOff val="40000"/>
              </a:schemeClr>
            </a:solidFill>
          </a:ln>
        </p:spPr>
        <p:txBody>
          <a:bodyPr wrap="square">
            <a:spAutoFit/>
          </a:bodyPr>
          <a:lstStyle/>
          <a:p>
            <a:pPr algn="ct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'Full' compliance (</a:t>
            </a: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F</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'Partial' compliance (</a:t>
            </a: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P</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'None' compliance (</a:t>
            </a: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N</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t>
            </a:r>
          </a:p>
          <a:p>
            <a:pPr algn="ctr"/>
            <a:r>
              <a:rPr lang="en-GB" dirty="0">
                <a:latin typeface="Calibri" panose="020F0502020204030204" pitchFamily="34" charset="0"/>
                <a:ea typeface="Times New Roman" panose="02020603050405020304" pitchFamily="18" charset="0"/>
                <a:cs typeface="Times New Roman" panose="02020603050405020304" pitchFamily="18" charset="0"/>
              </a:rPr>
              <a:t>‘Not Applicable’ (</a:t>
            </a: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N/A</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No </a:t>
            </a:r>
            <a:r>
              <a:rPr lang="en-GB" dirty="0">
                <a:latin typeface="Calibri" panose="020F0502020204030204" pitchFamily="34" charset="0"/>
                <a:ea typeface="Times New Roman" panose="02020603050405020304" pitchFamily="18" charset="0"/>
                <a:cs typeface="Times New Roman" panose="02020603050405020304" pitchFamily="18" charset="0"/>
              </a:rPr>
              <a:t>R</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esponse given (</a:t>
            </a:r>
            <a:r>
              <a:rPr lang="en-GB" sz="1800" b="1" dirty="0">
                <a:effectLst/>
                <a:latin typeface="Calibri" panose="020F0502020204030204" pitchFamily="34" charset="0"/>
                <a:ea typeface="Times New Roman" panose="02020603050405020304" pitchFamily="18" charset="0"/>
                <a:cs typeface="Times New Roman" panose="02020603050405020304" pitchFamily="18" charset="0"/>
              </a:rPr>
              <a:t>NR</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dirty="0"/>
          </a:p>
        </p:txBody>
      </p:sp>
    </p:spTree>
    <p:extLst>
      <p:ext uri="{BB962C8B-B14F-4D97-AF65-F5344CB8AC3E}">
        <p14:creationId xmlns:p14="http://schemas.microsoft.com/office/powerpoint/2010/main" val="3877361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23851-B3A7-49B1-68FD-C609DD2EF85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8851101-4E4D-8C08-4AC1-0D20A673BA13}"/>
              </a:ext>
            </a:extLst>
          </p:cNvPr>
          <p:cNvPicPr>
            <a:picLocks noChangeAspect="1"/>
          </p:cNvPicPr>
          <p:nvPr/>
        </p:nvPicPr>
        <p:blipFill>
          <a:blip r:embed="rId3"/>
          <a:stretch>
            <a:fillRect/>
          </a:stretch>
        </p:blipFill>
        <p:spPr>
          <a:xfrm>
            <a:off x="239427" y="1746911"/>
            <a:ext cx="8959202" cy="4380931"/>
          </a:xfrm>
          <a:prstGeom prst="rect">
            <a:avLst/>
          </a:prstGeom>
          <a:ln>
            <a:solidFill>
              <a:schemeClr val="tx1">
                <a:lumMod val="65000"/>
                <a:lumOff val="35000"/>
              </a:schemeClr>
            </a:solidFill>
          </a:ln>
        </p:spPr>
      </p:pic>
      <p:pic>
        <p:nvPicPr>
          <p:cNvPr id="10" name="Picture 9">
            <a:extLst>
              <a:ext uri="{FF2B5EF4-FFF2-40B4-BE49-F238E27FC236}">
                <a16:creationId xmlns:a16="http://schemas.microsoft.com/office/drawing/2014/main" id="{2B63E963-B9A0-CB34-B6BF-66251CE2094F}"/>
              </a:ext>
            </a:extLst>
          </p:cNvPr>
          <p:cNvPicPr>
            <a:picLocks noChangeAspect="1"/>
          </p:cNvPicPr>
          <p:nvPr/>
        </p:nvPicPr>
        <p:blipFill>
          <a:blip r:embed="rId4"/>
          <a:stretch>
            <a:fillRect/>
          </a:stretch>
        </p:blipFill>
        <p:spPr>
          <a:xfrm>
            <a:off x="6343349" y="4714684"/>
            <a:ext cx="5848651" cy="1905098"/>
          </a:xfrm>
          <a:prstGeom prst="rect">
            <a:avLst/>
          </a:prstGeom>
        </p:spPr>
      </p:pic>
      <p:graphicFrame>
        <p:nvGraphicFramePr>
          <p:cNvPr id="13" name="Table 12">
            <a:extLst>
              <a:ext uri="{FF2B5EF4-FFF2-40B4-BE49-F238E27FC236}">
                <a16:creationId xmlns:a16="http://schemas.microsoft.com/office/drawing/2014/main" id="{4CDBE151-C387-D573-E6A9-1997D425EC72}"/>
              </a:ext>
            </a:extLst>
          </p:cNvPr>
          <p:cNvGraphicFramePr>
            <a:graphicFrameLocks noGrp="1"/>
          </p:cNvGraphicFramePr>
          <p:nvPr>
            <p:extLst>
              <p:ext uri="{D42A27DB-BD31-4B8C-83A1-F6EECF244321}">
                <p14:modId xmlns:p14="http://schemas.microsoft.com/office/powerpoint/2010/main" val="1874384972"/>
              </p:ext>
            </p:extLst>
          </p:nvPr>
        </p:nvGraphicFramePr>
        <p:xfrm>
          <a:off x="6338998" y="4706959"/>
          <a:ext cx="4692073" cy="2042007"/>
        </p:xfrm>
        <a:graphic>
          <a:graphicData uri="http://schemas.openxmlformats.org/drawingml/2006/table">
            <a:tbl>
              <a:tblPr firstRow="1" bandRow="1">
                <a:tableStyleId>{5940675A-B579-460E-94D1-54222C63F5DA}</a:tableStyleId>
              </a:tblPr>
              <a:tblGrid>
                <a:gridCol w="4692073">
                  <a:extLst>
                    <a:ext uri="{9D8B030D-6E8A-4147-A177-3AD203B41FA5}">
                      <a16:colId xmlns:a16="http://schemas.microsoft.com/office/drawing/2014/main" val="2389115561"/>
                    </a:ext>
                  </a:extLst>
                </a:gridCol>
              </a:tblGrid>
              <a:tr h="2042007">
                <a:tc>
                  <a:txBody>
                    <a:bodyPr/>
                    <a:lstStyle/>
                    <a:p>
                      <a:endParaRPr lang="en-GB" dirty="0"/>
                    </a:p>
                  </a:txBody>
                  <a:tcPr>
                    <a:lnL w="952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tcPr>
                </a:tc>
                <a:extLst>
                  <a:ext uri="{0D108BD9-81ED-4DB2-BD59-A6C34878D82A}">
                    <a16:rowId xmlns:a16="http://schemas.microsoft.com/office/drawing/2014/main" val="3203488135"/>
                  </a:ext>
                </a:extLst>
              </a:tr>
            </a:tbl>
          </a:graphicData>
        </a:graphic>
      </p:graphicFrame>
    </p:spTree>
    <p:extLst>
      <p:ext uri="{BB962C8B-B14F-4D97-AF65-F5344CB8AC3E}">
        <p14:creationId xmlns:p14="http://schemas.microsoft.com/office/powerpoint/2010/main" val="2348838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E43F835-C707-A3A6-C31D-03D69799DB50}"/>
              </a:ext>
            </a:extLst>
          </p:cNvPr>
          <p:cNvSpPr>
            <a:spLocks noGrp="1"/>
          </p:cNvSpPr>
          <p:nvPr>
            <p:ph type="subTitle" idx="1"/>
          </p:nvPr>
        </p:nvSpPr>
        <p:spPr>
          <a:xfrm>
            <a:off x="590204" y="4006080"/>
            <a:ext cx="10291156" cy="1655762"/>
          </a:xfrm>
        </p:spPr>
        <p:txBody>
          <a:bodyPr>
            <a:normAutofit/>
          </a:bodyPr>
          <a:lstStyle/>
          <a:p>
            <a:pPr marL="342900" indent="-342900" algn="l">
              <a:buFont typeface="Arial" panose="020B0604020202020204" pitchFamily="34" charset="0"/>
              <a:buChar char="•"/>
            </a:pPr>
            <a:r>
              <a:rPr lang="en-GB" sz="2000" dirty="0"/>
              <a:t>Nov. 2025 – a series of interviews were set-up with ICS leads in the health boards</a:t>
            </a:r>
          </a:p>
          <a:p>
            <a:pPr marL="342900" indent="-342900" algn="l">
              <a:buFont typeface="Arial" panose="020B0604020202020204" pitchFamily="34" charset="0"/>
              <a:buChar char="•"/>
            </a:pPr>
            <a:endParaRPr lang="en-GB" sz="2000" dirty="0"/>
          </a:p>
          <a:p>
            <a:pPr marL="342900" indent="-342900" algn="l">
              <a:buFont typeface="Arial" panose="020B0604020202020204" pitchFamily="34" charset="0"/>
              <a:buChar char="•"/>
            </a:pPr>
            <a:r>
              <a:rPr lang="en-GB" sz="2000" dirty="0"/>
              <a:t>The findings informed an evaluation of where ICS is and what is needed to progress activity</a:t>
            </a:r>
          </a:p>
        </p:txBody>
      </p:sp>
      <p:pic>
        <p:nvPicPr>
          <p:cNvPr id="5" name="Picture 4">
            <a:extLst>
              <a:ext uri="{FF2B5EF4-FFF2-40B4-BE49-F238E27FC236}">
                <a16:creationId xmlns:a16="http://schemas.microsoft.com/office/drawing/2014/main" id="{91195706-99C1-4982-1D58-B2E63B38F2C8}"/>
              </a:ext>
            </a:extLst>
          </p:cNvPr>
          <p:cNvPicPr>
            <a:picLocks noChangeAspect="1"/>
          </p:cNvPicPr>
          <p:nvPr/>
        </p:nvPicPr>
        <p:blipFill>
          <a:blip r:embed="rId3"/>
          <a:stretch>
            <a:fillRect/>
          </a:stretch>
        </p:blipFill>
        <p:spPr>
          <a:xfrm>
            <a:off x="508249" y="2503078"/>
            <a:ext cx="7413779" cy="1116390"/>
          </a:xfrm>
          <a:prstGeom prst="rect">
            <a:avLst/>
          </a:prstGeom>
        </p:spPr>
      </p:pic>
    </p:spTree>
    <p:extLst>
      <p:ext uri="{BB962C8B-B14F-4D97-AF65-F5344CB8AC3E}">
        <p14:creationId xmlns:p14="http://schemas.microsoft.com/office/powerpoint/2010/main" val="3014455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FEE741-C2B7-6241-67AE-407005E37B9C}"/>
              </a:ext>
            </a:extLst>
          </p:cNvPr>
          <p:cNvSpPr>
            <a:spLocks noGrp="1"/>
          </p:cNvSpPr>
          <p:nvPr>
            <p:ph type="subTitle" idx="1"/>
          </p:nvPr>
        </p:nvSpPr>
        <p:spPr>
          <a:xfrm>
            <a:off x="818707" y="2252108"/>
            <a:ext cx="9849293" cy="3934840"/>
          </a:xfrm>
        </p:spPr>
        <p:txBody>
          <a:bodyPr>
            <a:noAutofit/>
          </a:bodyPr>
          <a:lstStyle/>
          <a:p>
            <a:pPr marL="342900" indent="-342900" algn="l">
              <a:buFont typeface="Arial" panose="020B0604020202020204" pitchFamily="34" charset="0"/>
              <a:buChar char="•"/>
            </a:pPr>
            <a:r>
              <a:rPr lang="en-GB" sz="2000" dirty="0"/>
              <a:t>This SBAR was presented at BHNOG in March 2026.</a:t>
            </a:r>
          </a:p>
          <a:p>
            <a:pPr marL="342900" indent="-342900" algn="l">
              <a:buFont typeface="Arial" panose="020B0604020202020204" pitchFamily="34" charset="0"/>
              <a:buChar char="•"/>
            </a:pPr>
            <a:endParaRPr lang="en-GB" sz="2000" dirty="0"/>
          </a:p>
          <a:p>
            <a:pPr marL="342900" indent="-342900" algn="l">
              <a:buFont typeface="Arial" panose="020B0604020202020204" pitchFamily="34" charset="0"/>
              <a:buChar char="•"/>
            </a:pPr>
            <a:r>
              <a:rPr lang="en-GB" sz="2000" dirty="0"/>
              <a:t>The ‘Assessment’ posed 4 options:</a:t>
            </a:r>
          </a:p>
          <a:p>
            <a:pPr marL="893763" indent="-263525" algn="l">
              <a:buFont typeface="+mj-lt"/>
              <a:buAutoNum type="arabicPeriod"/>
            </a:pPr>
            <a:r>
              <a:rPr lang="en-GB" sz="2000" dirty="0"/>
              <a:t>Maintain current funding model </a:t>
            </a:r>
          </a:p>
          <a:p>
            <a:pPr marL="893763" indent="-263525" algn="l">
              <a:buFont typeface="+mj-lt"/>
              <a:buAutoNum type="arabicPeriod"/>
            </a:pPr>
            <a:r>
              <a:rPr lang="en-GB" sz="2000" dirty="0"/>
              <a:t>Allocate funding based on 'effective’ ICS use </a:t>
            </a:r>
          </a:p>
          <a:p>
            <a:pPr marL="893763" indent="-263525" algn="l">
              <a:buFont typeface="+mj-lt"/>
              <a:buAutoNum type="arabicPeriod"/>
            </a:pPr>
            <a:r>
              <a:rPr lang="en-GB" sz="2000" dirty="0"/>
              <a:t>Pilot reinstatement of a national ICS coordinator role </a:t>
            </a:r>
          </a:p>
          <a:p>
            <a:pPr marL="893763" indent="-263525" algn="l">
              <a:buFont typeface="+mj-lt"/>
              <a:buAutoNum type="arabicPeriod"/>
            </a:pPr>
            <a:r>
              <a:rPr lang="en-GB" sz="2000" dirty="0"/>
              <a:t>Repurpose CSCRS funding to broader PBM initiatives </a:t>
            </a:r>
          </a:p>
          <a:p>
            <a:pPr marL="630238" algn="l"/>
            <a:endParaRPr lang="en-GB" sz="2000" dirty="0"/>
          </a:p>
          <a:p>
            <a:pPr marL="360363" indent="-360363" algn="l">
              <a:buFont typeface="Arial" panose="020B0604020202020204" pitchFamily="34" charset="0"/>
              <a:buChar char="•"/>
            </a:pPr>
            <a:r>
              <a:rPr lang="en-GB" sz="2000" dirty="0"/>
              <a:t>The ‘Recommendation’ was to go with option 3.</a:t>
            </a:r>
          </a:p>
          <a:p>
            <a:pPr marL="342900" indent="195263" algn="l">
              <a:buFontTx/>
              <a:buChar char="-"/>
            </a:pPr>
            <a:r>
              <a:rPr lang="en-GB" sz="2000" dirty="0"/>
              <a:t>but other resource was then identified to support this, and option 1 was defaulted to.</a:t>
            </a:r>
          </a:p>
        </p:txBody>
      </p:sp>
      <p:pic>
        <p:nvPicPr>
          <p:cNvPr id="5" name="Picture 4">
            <a:extLst>
              <a:ext uri="{FF2B5EF4-FFF2-40B4-BE49-F238E27FC236}">
                <a16:creationId xmlns:a16="http://schemas.microsoft.com/office/drawing/2014/main" id="{85A60B34-5B5D-E000-7FA4-C39A84FC28DE}"/>
              </a:ext>
            </a:extLst>
          </p:cNvPr>
          <p:cNvPicPr>
            <a:picLocks noChangeAspect="1"/>
          </p:cNvPicPr>
          <p:nvPr/>
        </p:nvPicPr>
        <p:blipFill>
          <a:blip r:embed="rId3"/>
          <a:stretch>
            <a:fillRect/>
          </a:stretch>
        </p:blipFill>
        <p:spPr>
          <a:xfrm>
            <a:off x="149055" y="272765"/>
            <a:ext cx="6610690" cy="1416123"/>
          </a:xfrm>
          <a:prstGeom prst="rect">
            <a:avLst/>
          </a:prstGeom>
          <a:ln>
            <a:solidFill>
              <a:schemeClr val="tx1">
                <a:lumMod val="65000"/>
                <a:lumOff val="35000"/>
              </a:schemeClr>
            </a:solidFill>
          </a:ln>
        </p:spPr>
      </p:pic>
    </p:spTree>
    <p:extLst>
      <p:ext uri="{BB962C8B-B14F-4D97-AF65-F5344CB8AC3E}">
        <p14:creationId xmlns:p14="http://schemas.microsoft.com/office/powerpoint/2010/main" val="58140391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7406D"/>
      </a:dk2>
      <a:lt2>
        <a:srgbClr val="DBEFF9"/>
      </a:lt2>
      <a:accent1>
        <a:srgbClr val="10253F"/>
      </a:accent1>
      <a:accent2>
        <a:srgbClr val="009DD9"/>
      </a:accent2>
      <a:accent3>
        <a:srgbClr val="0BD0D9"/>
      </a:accent3>
      <a:accent4>
        <a:srgbClr val="10CF9B"/>
      </a:accent4>
      <a:accent5>
        <a:srgbClr val="7CCA62"/>
      </a:accent5>
      <a:accent6>
        <a:srgbClr val="A5C249"/>
      </a:accent6>
      <a:hlink>
        <a:srgbClr val="FFFFFF"/>
      </a:hlink>
      <a:folHlink>
        <a:srgbClr val="FFFFFF"/>
      </a:folHlink>
    </a:clrScheme>
    <a:fontScheme name="Custom 2">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uman factors toolkit Template.potx" id="{4C309587-0993-47B0-896F-7E62690DEFBD}" vid="{6A07B3E1-07E4-4A29-ABD5-9C11E3762F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C4279092ED8DE40A25D086EC7D596EE" ma:contentTypeVersion="14" ma:contentTypeDescription="Create a new document." ma:contentTypeScope="" ma:versionID="864c2e9135b567fe1eb5cddfb14943ca">
  <xsd:schema xmlns:xsd="http://www.w3.org/2001/XMLSchema" xmlns:xs="http://www.w3.org/2001/XMLSchema" xmlns:p="http://schemas.microsoft.com/office/2006/metadata/properties" xmlns:ns3="2cd9f081-6221-4d08-b98d-81bf94ab963a" xmlns:ns4="bfe4326c-13bb-4620-899e-058bf6586b12" targetNamespace="http://schemas.microsoft.com/office/2006/metadata/properties" ma:root="true" ma:fieldsID="99043132a849870d5a98e39899b6c341" ns3:_="" ns4:_="">
    <xsd:import namespace="2cd9f081-6221-4d08-b98d-81bf94ab963a"/>
    <xsd:import namespace="bfe4326c-13bb-4620-899e-058bf6586b1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d9f081-6221-4d08-b98d-81bf94ab96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fe4326c-13bb-4620-899e-058bf6586b1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38E96C-E6F6-42AD-BFDE-9A6046568474}">
  <ds:schemaRefs>
    <ds:schemaRef ds:uri="http://purl.org/dc/elements/1.1/"/>
    <ds:schemaRef ds:uri="bfe4326c-13bb-4620-899e-058bf6586b12"/>
    <ds:schemaRef ds:uri="2cd9f081-6221-4d08-b98d-81bf94ab963a"/>
    <ds:schemaRef ds:uri="http://schemas.microsoft.com/office/2006/metadata/properties"/>
    <ds:schemaRef ds:uri="http://www.w3.org/XML/1998/namespace"/>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75FD5D13-06B9-4605-9707-4A830A9C24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d9f081-6221-4d08-b98d-81bf94ab963a"/>
    <ds:schemaRef ds:uri="bfe4326c-13bb-4620-899e-058bf6586b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5DDBC1-F177-42E0-B9CD-0E11A87940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Human factors toolkit Template</Template>
  <TotalTime>19410</TotalTime>
  <Words>1562</Words>
  <Application>Microsoft Office PowerPoint</Application>
  <PresentationFormat>Widescreen</PresentationFormat>
  <Paragraphs>154</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Intraoperative Cell Salvage (ICS) Workstream Update</vt:lpstr>
      <vt:lpstr>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Re-focus on 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Welsh Blood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Transfusion safety</dc:title>
  <dc:creator>Joanne Gregory (Welsh Blood Service, Blood Health Team)</dc:creator>
  <cp:lastModifiedBy>Alister Jones (Welsh Blood Service, Better Blood Transfusion)</cp:lastModifiedBy>
  <cp:revision>66</cp:revision>
  <dcterms:created xsi:type="dcterms:W3CDTF">2022-03-17T10:36:00Z</dcterms:created>
  <dcterms:modified xsi:type="dcterms:W3CDTF">2026-06-19T14:48:28Z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0x0101002C4279092ED8DE40A25D086EC7D596EE</vt:lpwstr>
  </property>
</Properties>
</file>