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89" r:id="rId3"/>
    <p:sldId id="260" r:id="rId4"/>
    <p:sldId id="301" r:id="rId5"/>
    <p:sldId id="258" r:id="rId6"/>
    <p:sldId id="264" r:id="rId7"/>
    <p:sldId id="266" r:id="rId8"/>
    <p:sldId id="291" r:id="rId9"/>
    <p:sldId id="294" r:id="rId10"/>
    <p:sldId id="259" r:id="rId11"/>
    <p:sldId id="292" r:id="rId12"/>
    <p:sldId id="265" r:id="rId13"/>
    <p:sldId id="297" r:id="rId14"/>
    <p:sldId id="270" r:id="rId15"/>
    <p:sldId id="30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63F68A9-814C-4B0D-8567-672A93672EDE}">
          <p14:sldIdLst>
            <p14:sldId id="256"/>
            <p14:sldId id="289"/>
            <p14:sldId id="260"/>
            <p14:sldId id="301"/>
            <p14:sldId id="258"/>
            <p14:sldId id="264"/>
            <p14:sldId id="266"/>
            <p14:sldId id="291"/>
            <p14:sldId id="294"/>
            <p14:sldId id="259"/>
            <p14:sldId id="292"/>
            <p14:sldId id="265"/>
            <p14:sldId id="297"/>
            <p14:sldId id="270"/>
            <p14:sldId id="30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BB0558-A422-4858-8445-3E531175749A}" v="149" dt="2026-06-21T23:11:07.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2107" autoAdjust="0"/>
  </p:normalViewPr>
  <p:slideViewPr>
    <p:cSldViewPr snapToGrid="0">
      <p:cViewPr varScale="1">
        <p:scale>
          <a:sx n="65" d="100"/>
          <a:sy n="65" d="100"/>
        </p:scale>
        <p:origin x="2268" y="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_rels/data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_rels/data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svg"/></Relationships>
</file>

<file path=ppt/diagrams/_rels/drawing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image" Target="../media/image15.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F0588E-F35E-4104-ADEA-5263D0E6B165}" type="doc">
      <dgm:prSet loTypeId="urn:microsoft.com/office/officeart/2024/layout/BulletTimelineInverted" loCatId="process" qsTypeId="urn:microsoft.com/office/officeart/2005/8/quickstyle/simple5" qsCatId="simple" csTypeId="urn:microsoft.com/office/officeart/2005/8/colors/accent1_2" csCatId="accent1" phldr="1"/>
      <dgm:spPr/>
      <dgm:t>
        <a:bodyPr/>
        <a:lstStyle/>
        <a:p>
          <a:endParaRPr lang="en-GB"/>
        </a:p>
      </dgm:t>
    </dgm:pt>
    <dgm:pt modelId="{3CDEDA5A-DE89-4EA4-A956-0D5792BAE9EC}">
      <dgm:prSet phldrT="Add an event" phldr="0"/>
      <dgm:spPr/>
      <dgm:t>
        <a:bodyPr/>
        <a:lstStyle/>
        <a:p>
          <a:pPr>
            <a:defRPr b="1"/>
          </a:pPr>
          <a:r>
            <a:rPr lang="en-GB" noProof="0" dirty="0"/>
            <a:t>2017</a:t>
          </a:r>
        </a:p>
      </dgm:t>
    </dgm:pt>
    <dgm:pt modelId="{7F7F11B9-CCE2-432C-AAA4-47C720F308BA}" type="parTrans" cxnId="{389320B3-FCE7-4BC1-9E4E-4A5E941C9572}">
      <dgm:prSet/>
      <dgm:spPr/>
      <dgm:t>
        <a:bodyPr/>
        <a:lstStyle/>
        <a:p>
          <a:endParaRPr lang="en-GB"/>
        </a:p>
      </dgm:t>
    </dgm:pt>
    <dgm:pt modelId="{AC68A293-322D-4B5C-80F3-4E24A23040DE}" type="sibTrans" cxnId="{389320B3-FCE7-4BC1-9E4E-4A5E941C9572}">
      <dgm:prSet/>
      <dgm:spPr/>
      <dgm:t>
        <a:bodyPr/>
        <a:lstStyle/>
        <a:p>
          <a:endParaRPr lang="en-GB"/>
        </a:p>
      </dgm:t>
    </dgm:pt>
    <dgm:pt modelId="{B231431E-D174-45E6-9962-0021F0D1F855}">
      <dgm:prSet phldrT="Write a description of the significance of this event" phldr="0" custT="1"/>
      <dgm:spPr/>
      <dgm:t>
        <a:bodyPr/>
        <a:lstStyle/>
        <a:p>
          <a:r>
            <a:rPr lang="en-GB" sz="1800" b="1" noProof="0" dirty="0"/>
            <a:t>BHNOG</a:t>
          </a:r>
          <a:r>
            <a:rPr lang="en-GB" sz="1300" b="1" noProof="0" dirty="0"/>
            <a:t> </a:t>
          </a:r>
          <a:r>
            <a:rPr lang="en-GB" sz="1800" b="1" noProof="0" dirty="0"/>
            <a:t>established</a:t>
          </a:r>
          <a:r>
            <a:rPr lang="en-GB" sz="1300" b="1" noProof="0" dirty="0"/>
            <a:t> </a:t>
          </a:r>
        </a:p>
      </dgm:t>
    </dgm:pt>
    <dgm:pt modelId="{F9949F99-7826-4C9D-B289-763277DB3E2A}" type="parTrans" cxnId="{B840A2F9-D33A-499A-AFD2-698EB8F088BF}">
      <dgm:prSet/>
      <dgm:spPr/>
      <dgm:t>
        <a:bodyPr/>
        <a:lstStyle/>
        <a:p>
          <a:endParaRPr lang="en-GB"/>
        </a:p>
      </dgm:t>
    </dgm:pt>
    <dgm:pt modelId="{F12EC396-E00D-41BE-9E0A-86CC649CD0F5}" type="sibTrans" cxnId="{B840A2F9-D33A-499A-AFD2-698EB8F088BF}">
      <dgm:prSet/>
      <dgm:spPr/>
      <dgm:t>
        <a:bodyPr/>
        <a:lstStyle/>
        <a:p>
          <a:endParaRPr lang="en-GB"/>
        </a:p>
      </dgm:t>
    </dgm:pt>
    <dgm:pt modelId="{EEA64A6A-6727-46C6-9755-AA15A7CD404E}">
      <dgm:prSet phldrT="Add an event" phldr="0"/>
      <dgm:spPr/>
      <dgm:t>
        <a:bodyPr/>
        <a:lstStyle/>
        <a:p>
          <a:pPr>
            <a:defRPr b="1"/>
          </a:pPr>
          <a:r>
            <a:rPr lang="en-GB" noProof="0" dirty="0"/>
            <a:t>2021</a:t>
          </a:r>
        </a:p>
      </dgm:t>
    </dgm:pt>
    <dgm:pt modelId="{CD0EFB24-E80A-4591-B8BF-3B695F75346A}" type="parTrans" cxnId="{6AA21823-F162-4A30-8F92-49BA4CE64878}">
      <dgm:prSet/>
      <dgm:spPr/>
      <dgm:t>
        <a:bodyPr/>
        <a:lstStyle/>
        <a:p>
          <a:endParaRPr lang="en-GB"/>
        </a:p>
      </dgm:t>
    </dgm:pt>
    <dgm:pt modelId="{09DF5301-595C-43A8-8706-38ECB4D65F3B}" type="sibTrans" cxnId="{6AA21823-F162-4A30-8F92-49BA4CE64878}">
      <dgm:prSet/>
      <dgm:spPr/>
      <dgm:t>
        <a:bodyPr/>
        <a:lstStyle/>
        <a:p>
          <a:endParaRPr lang="en-GB"/>
        </a:p>
      </dgm:t>
    </dgm:pt>
    <dgm:pt modelId="{AA6DCF98-DA96-4B28-B58C-395CCB10C16D}">
      <dgm:prSet phldrT="Write a description of the significance of this event" phldr="0" custT="1"/>
      <dgm:spPr/>
      <dgm:t>
        <a:bodyPr/>
        <a:lstStyle/>
        <a:p>
          <a:r>
            <a:rPr lang="en-GB" sz="1600" b="1" noProof="0" dirty="0"/>
            <a:t>BHNOG Wales SHOT working group</a:t>
          </a:r>
        </a:p>
      </dgm:t>
    </dgm:pt>
    <dgm:pt modelId="{EAB4B33F-717F-4937-9528-AD1A9A22F0C4}" type="parTrans" cxnId="{03B4E060-A6E3-4BF6-91D4-50B03DCFF143}">
      <dgm:prSet/>
      <dgm:spPr/>
      <dgm:t>
        <a:bodyPr/>
        <a:lstStyle/>
        <a:p>
          <a:endParaRPr lang="en-GB"/>
        </a:p>
      </dgm:t>
    </dgm:pt>
    <dgm:pt modelId="{39B001B8-7987-43E5-B51D-0CA2F0ABECF4}" type="sibTrans" cxnId="{03B4E060-A6E3-4BF6-91D4-50B03DCFF143}">
      <dgm:prSet/>
      <dgm:spPr/>
      <dgm:t>
        <a:bodyPr/>
        <a:lstStyle/>
        <a:p>
          <a:endParaRPr lang="en-GB"/>
        </a:p>
      </dgm:t>
    </dgm:pt>
    <dgm:pt modelId="{4BC19537-A770-4A11-A234-2481A1DB39EF}">
      <dgm:prSet phldrT="Add an event" phldr="0"/>
      <dgm:spPr/>
      <dgm:t>
        <a:bodyPr/>
        <a:lstStyle/>
        <a:p>
          <a:pPr>
            <a:defRPr b="1"/>
          </a:pPr>
          <a:r>
            <a:rPr lang="en-GB" noProof="0" dirty="0"/>
            <a:t>2024</a:t>
          </a:r>
        </a:p>
      </dgm:t>
    </dgm:pt>
    <dgm:pt modelId="{E9005D52-3E79-419E-AF9C-4712E6E0A2F6}" type="parTrans" cxnId="{9B4AA8E0-1AF9-4055-A705-CF01A19ED835}">
      <dgm:prSet/>
      <dgm:spPr/>
      <dgm:t>
        <a:bodyPr/>
        <a:lstStyle/>
        <a:p>
          <a:endParaRPr lang="en-GB"/>
        </a:p>
      </dgm:t>
    </dgm:pt>
    <dgm:pt modelId="{ECAF58BE-495D-4A04-9C83-2A46D790B589}" type="sibTrans" cxnId="{9B4AA8E0-1AF9-4055-A705-CF01A19ED835}">
      <dgm:prSet/>
      <dgm:spPr/>
      <dgm:t>
        <a:bodyPr/>
        <a:lstStyle/>
        <a:p>
          <a:endParaRPr lang="en-GB"/>
        </a:p>
      </dgm:t>
    </dgm:pt>
    <dgm:pt modelId="{DDE3872B-DBAE-4AB7-8239-F7C3948FBBF0}">
      <dgm:prSet phldrT="Write a description of the significance of this event" phldr="0" custT="1"/>
      <dgm:spPr/>
      <dgm:t>
        <a:bodyPr/>
        <a:lstStyle/>
        <a:p>
          <a:r>
            <a:rPr lang="en-GB" sz="1600" b="1" noProof="0" dirty="0"/>
            <a:t>Infected Blood Inquiry report released</a:t>
          </a:r>
        </a:p>
      </dgm:t>
    </dgm:pt>
    <dgm:pt modelId="{4EAF2A62-8A7F-4479-842C-3FEC0644C2F4}" type="parTrans" cxnId="{B1336F41-DC29-4E1C-8166-C99463EB01CD}">
      <dgm:prSet/>
      <dgm:spPr/>
      <dgm:t>
        <a:bodyPr/>
        <a:lstStyle/>
        <a:p>
          <a:endParaRPr lang="en-GB"/>
        </a:p>
      </dgm:t>
    </dgm:pt>
    <dgm:pt modelId="{E9FD9993-4AE2-4F98-A1EC-0498610E354E}" type="sibTrans" cxnId="{B1336F41-DC29-4E1C-8166-C99463EB01CD}">
      <dgm:prSet/>
      <dgm:spPr/>
      <dgm:t>
        <a:bodyPr/>
        <a:lstStyle/>
        <a:p>
          <a:endParaRPr lang="en-GB"/>
        </a:p>
      </dgm:t>
    </dgm:pt>
    <dgm:pt modelId="{D231246C-5DEE-483C-8CBD-9BD3DC25D4A9}">
      <dgm:prSet phldrT="Add an event" phldr="0"/>
      <dgm:spPr/>
      <dgm:t>
        <a:bodyPr/>
        <a:lstStyle/>
        <a:p>
          <a:pPr>
            <a:defRPr b="1"/>
          </a:pPr>
          <a:r>
            <a:rPr lang="en-GB" noProof="0" dirty="0"/>
            <a:t>2025</a:t>
          </a:r>
        </a:p>
      </dgm:t>
    </dgm:pt>
    <dgm:pt modelId="{83E18EF8-B0D8-4C0C-9227-A0273A27C2AB}" type="parTrans" cxnId="{12A232BE-7414-4F3C-9F08-F860537CD1E4}">
      <dgm:prSet/>
      <dgm:spPr/>
      <dgm:t>
        <a:bodyPr/>
        <a:lstStyle/>
        <a:p>
          <a:endParaRPr lang="en-GB"/>
        </a:p>
      </dgm:t>
    </dgm:pt>
    <dgm:pt modelId="{EEA87FC8-1477-48EB-9324-FAE3CF3F6904}" type="sibTrans" cxnId="{12A232BE-7414-4F3C-9F08-F860537CD1E4}">
      <dgm:prSet/>
      <dgm:spPr/>
      <dgm:t>
        <a:bodyPr/>
        <a:lstStyle/>
        <a:p>
          <a:endParaRPr lang="en-GB"/>
        </a:p>
      </dgm:t>
    </dgm:pt>
    <dgm:pt modelId="{8F1BAEF5-ADBC-458C-B10F-B9D51C84F146}">
      <dgm:prSet phldrT="Write a description of the significance of this event" phldr="0" custT="1"/>
      <dgm:spPr/>
      <dgm:t>
        <a:bodyPr/>
        <a:lstStyle/>
        <a:p>
          <a:r>
            <a:rPr lang="en-GB" sz="1600" b="1" noProof="0" dirty="0"/>
            <a:t>SHOT working group evolved into Transfusion Risk Group (TRG)</a:t>
          </a:r>
        </a:p>
      </dgm:t>
    </dgm:pt>
    <dgm:pt modelId="{86E8F890-F653-4019-840A-F7EFCCA464E9}" type="parTrans" cxnId="{B0E6B94C-8EA6-478D-87D3-0A2495C9E4CB}">
      <dgm:prSet/>
      <dgm:spPr/>
      <dgm:t>
        <a:bodyPr/>
        <a:lstStyle/>
        <a:p>
          <a:endParaRPr lang="en-GB"/>
        </a:p>
      </dgm:t>
    </dgm:pt>
    <dgm:pt modelId="{4BEEA1D5-A3E8-4BB0-8F5B-FDC0524DDFC5}" type="sibTrans" cxnId="{B0E6B94C-8EA6-478D-87D3-0A2495C9E4CB}">
      <dgm:prSet/>
      <dgm:spPr/>
      <dgm:t>
        <a:bodyPr/>
        <a:lstStyle/>
        <a:p>
          <a:endParaRPr lang="en-GB"/>
        </a:p>
      </dgm:t>
    </dgm:pt>
    <dgm:pt modelId="{BF44C8CB-0B78-4E3A-A658-65ECE06EC7CA}">
      <dgm:prSet phldrT="Add an event" phldr="0"/>
      <dgm:spPr/>
      <dgm:t>
        <a:bodyPr/>
        <a:lstStyle/>
        <a:p>
          <a:pPr>
            <a:defRPr b="1"/>
          </a:pPr>
          <a:r>
            <a:rPr lang="en-GB" noProof="0" dirty="0"/>
            <a:t>2025</a:t>
          </a:r>
        </a:p>
      </dgm:t>
    </dgm:pt>
    <dgm:pt modelId="{66C1B162-484E-4000-A0E6-F89BA621FD9E}" type="parTrans" cxnId="{5EAF273D-2FA3-4ED9-8BB9-2306BFD764E3}">
      <dgm:prSet/>
      <dgm:spPr/>
      <dgm:t>
        <a:bodyPr/>
        <a:lstStyle/>
        <a:p>
          <a:endParaRPr lang="en-GB"/>
        </a:p>
      </dgm:t>
    </dgm:pt>
    <dgm:pt modelId="{D96B3850-F078-441A-AEAA-511A925AC783}" type="sibTrans" cxnId="{5EAF273D-2FA3-4ED9-8BB9-2306BFD764E3}">
      <dgm:prSet/>
      <dgm:spPr/>
      <dgm:t>
        <a:bodyPr/>
        <a:lstStyle/>
        <a:p>
          <a:endParaRPr lang="en-GB"/>
        </a:p>
      </dgm:t>
    </dgm:pt>
    <dgm:pt modelId="{24CFBB14-6CA2-4B45-823C-7F5097D04602}">
      <dgm:prSet phldrT="Write a description of the significance of this event" phldr="0" custT="1"/>
      <dgm:spPr/>
      <dgm:t>
        <a:bodyPr/>
        <a:lstStyle/>
        <a:p>
          <a:r>
            <a:rPr lang="en-GB" sz="1600" b="1" noProof="0" dirty="0"/>
            <a:t>SHOT Transfusion Safety standards released</a:t>
          </a:r>
        </a:p>
      </dgm:t>
    </dgm:pt>
    <dgm:pt modelId="{263C262A-F677-495C-8F2C-ED51EC686ACA}" type="parTrans" cxnId="{682696E4-6284-4C81-BD89-644780909ADE}">
      <dgm:prSet/>
      <dgm:spPr/>
      <dgm:t>
        <a:bodyPr/>
        <a:lstStyle/>
        <a:p>
          <a:endParaRPr lang="en-GB"/>
        </a:p>
      </dgm:t>
    </dgm:pt>
    <dgm:pt modelId="{88D5E14E-EA91-4176-A0E2-A00BD58E8A22}" type="sibTrans" cxnId="{682696E4-6284-4C81-BD89-644780909ADE}">
      <dgm:prSet/>
      <dgm:spPr/>
      <dgm:t>
        <a:bodyPr/>
        <a:lstStyle/>
        <a:p>
          <a:endParaRPr lang="en-GB"/>
        </a:p>
      </dgm:t>
    </dgm:pt>
    <dgm:pt modelId="{2E6D3F44-081C-4439-8E8E-C270E27A2F89}">
      <dgm:prSet phldrT="Add an event" phldr="0"/>
      <dgm:spPr/>
      <dgm:t>
        <a:bodyPr/>
        <a:lstStyle/>
        <a:p>
          <a:pPr>
            <a:defRPr b="1"/>
          </a:pPr>
          <a:r>
            <a:rPr lang="en-GB" noProof="0" dirty="0"/>
            <a:t>2025</a:t>
          </a:r>
        </a:p>
      </dgm:t>
    </dgm:pt>
    <dgm:pt modelId="{217B327E-1C92-4A35-900D-441B9073F576}" type="parTrans" cxnId="{66568F51-9523-4B8F-94B2-0EE664F5412B}">
      <dgm:prSet/>
      <dgm:spPr/>
      <dgm:t>
        <a:bodyPr/>
        <a:lstStyle/>
        <a:p>
          <a:endParaRPr lang="en-GB"/>
        </a:p>
      </dgm:t>
    </dgm:pt>
    <dgm:pt modelId="{FC5FB06C-FDCC-4E8D-8C92-DF06A23D6ED5}" type="sibTrans" cxnId="{66568F51-9523-4B8F-94B2-0EE664F5412B}">
      <dgm:prSet/>
      <dgm:spPr/>
      <dgm:t>
        <a:bodyPr/>
        <a:lstStyle/>
        <a:p>
          <a:endParaRPr lang="en-GB"/>
        </a:p>
      </dgm:t>
    </dgm:pt>
    <dgm:pt modelId="{CD8BD228-8089-4F4D-BDCF-0E7274C25BB6}">
      <dgm:prSet phldrT="Write a description of the significance of this event" phldr="0" custT="1"/>
      <dgm:spPr/>
      <dgm:t>
        <a:bodyPr/>
        <a:lstStyle/>
        <a:p>
          <a:r>
            <a:rPr lang="en-GB" sz="1600" b="1" noProof="0" dirty="0"/>
            <a:t>Welsh Health Circular (WHC/2025/037) released</a:t>
          </a:r>
        </a:p>
      </dgm:t>
    </dgm:pt>
    <dgm:pt modelId="{F94389EB-0DE9-4ADF-B19C-0A2461667028}" type="parTrans" cxnId="{F3535AD1-896D-454F-B514-8C8ECD228B92}">
      <dgm:prSet/>
      <dgm:spPr/>
      <dgm:t>
        <a:bodyPr/>
        <a:lstStyle/>
        <a:p>
          <a:endParaRPr lang="en-GB"/>
        </a:p>
      </dgm:t>
    </dgm:pt>
    <dgm:pt modelId="{AD2AAC01-6F54-49DC-8298-E8DAD26BA762}" type="sibTrans" cxnId="{F3535AD1-896D-454F-B514-8C8ECD228B92}">
      <dgm:prSet/>
      <dgm:spPr/>
      <dgm:t>
        <a:bodyPr/>
        <a:lstStyle/>
        <a:p>
          <a:endParaRPr lang="en-GB"/>
        </a:p>
      </dgm:t>
    </dgm:pt>
    <dgm:pt modelId="{071494F2-C5E8-4B75-B6F1-7123F2650EDA}">
      <dgm:prSet phldrT="Add an event" phldr="0"/>
      <dgm:spPr/>
      <dgm:t>
        <a:bodyPr/>
        <a:lstStyle/>
        <a:p>
          <a:pPr>
            <a:defRPr b="1"/>
          </a:pPr>
          <a:r>
            <a:rPr lang="en-GB" noProof="0" dirty="0"/>
            <a:t>2025</a:t>
          </a:r>
        </a:p>
      </dgm:t>
    </dgm:pt>
    <dgm:pt modelId="{54667DED-5C05-463C-AB47-CD34A8F01F97}" type="parTrans" cxnId="{07105692-DAB1-45B6-A59E-FA3B73B9A265}">
      <dgm:prSet/>
      <dgm:spPr/>
      <dgm:t>
        <a:bodyPr/>
        <a:lstStyle/>
        <a:p>
          <a:endParaRPr lang="en-GB"/>
        </a:p>
      </dgm:t>
    </dgm:pt>
    <dgm:pt modelId="{ACD22A3B-BECA-424F-A2A1-29BE178A78C4}" type="sibTrans" cxnId="{07105692-DAB1-45B6-A59E-FA3B73B9A265}">
      <dgm:prSet/>
      <dgm:spPr/>
      <dgm:t>
        <a:bodyPr/>
        <a:lstStyle/>
        <a:p>
          <a:endParaRPr lang="en-GB"/>
        </a:p>
      </dgm:t>
    </dgm:pt>
    <dgm:pt modelId="{369226F8-ADB8-48D4-BC1E-47CB44A871E8}">
      <dgm:prSet phldrT="Write a description of the significance of this event" phldr="0" custT="1"/>
      <dgm:spPr/>
      <dgm:t>
        <a:bodyPr/>
        <a:lstStyle/>
        <a:p>
          <a:r>
            <a:rPr lang="en-GB" sz="1600" b="1" noProof="0" dirty="0"/>
            <a:t>TRG Terms of reference revised and remit expanded</a:t>
          </a:r>
        </a:p>
      </dgm:t>
    </dgm:pt>
    <dgm:pt modelId="{B6579E6A-D975-4189-9D46-82581CD28ED9}" type="parTrans" cxnId="{D45C5C1E-6BCE-43A9-AA45-74088C3D493C}">
      <dgm:prSet/>
      <dgm:spPr/>
      <dgm:t>
        <a:bodyPr/>
        <a:lstStyle/>
        <a:p>
          <a:endParaRPr lang="en-GB"/>
        </a:p>
      </dgm:t>
    </dgm:pt>
    <dgm:pt modelId="{82B0A5B3-D9DA-43FF-B400-93ADFE8C215C}" type="sibTrans" cxnId="{D45C5C1E-6BCE-43A9-AA45-74088C3D493C}">
      <dgm:prSet/>
      <dgm:spPr/>
      <dgm:t>
        <a:bodyPr/>
        <a:lstStyle/>
        <a:p>
          <a:endParaRPr lang="en-GB"/>
        </a:p>
      </dgm:t>
    </dgm:pt>
    <dgm:pt modelId="{D24AB563-2A08-4AB9-9629-595D409BFF01}">
      <dgm:prSet phldrT="Add an event" phldr="0"/>
      <dgm:spPr/>
      <dgm:t>
        <a:bodyPr/>
        <a:lstStyle/>
        <a:p>
          <a:pPr>
            <a:defRPr b="1"/>
          </a:pPr>
          <a:r>
            <a:rPr lang="en-GB" noProof="0" dirty="0"/>
            <a:t>2026</a:t>
          </a:r>
        </a:p>
      </dgm:t>
    </dgm:pt>
    <dgm:pt modelId="{1B24D188-80A5-4974-A5AB-03933B536D15}" type="parTrans" cxnId="{A59E7CCE-8EEA-42B7-8153-605210ADC3ED}">
      <dgm:prSet/>
      <dgm:spPr/>
      <dgm:t>
        <a:bodyPr/>
        <a:lstStyle/>
        <a:p>
          <a:endParaRPr lang="en-GB"/>
        </a:p>
      </dgm:t>
    </dgm:pt>
    <dgm:pt modelId="{F5EBC074-8D13-4A26-9E60-8757C3CA5E67}" type="sibTrans" cxnId="{A59E7CCE-8EEA-42B7-8153-605210ADC3ED}">
      <dgm:prSet/>
      <dgm:spPr/>
      <dgm:t>
        <a:bodyPr/>
        <a:lstStyle/>
        <a:p>
          <a:endParaRPr lang="en-GB"/>
        </a:p>
      </dgm:t>
    </dgm:pt>
    <dgm:pt modelId="{9D1DF62D-CACF-4AD8-A34B-99F2384B62E6}">
      <dgm:prSet phldrT="Write a description of the significance of this event" phldr="0" custT="1"/>
      <dgm:spPr/>
      <dgm:t>
        <a:bodyPr/>
        <a:lstStyle/>
        <a:p>
          <a:r>
            <a:rPr lang="en-GB" sz="1600" b="1" noProof="0" dirty="0"/>
            <a:t>All Wales Gap analysis completed against standards</a:t>
          </a:r>
        </a:p>
      </dgm:t>
    </dgm:pt>
    <dgm:pt modelId="{4A2FAB00-9393-4944-A1B9-5CD8ADB934C3}" type="parTrans" cxnId="{CC8D82A9-31D3-4930-B4A7-2ECD6455F27E}">
      <dgm:prSet/>
      <dgm:spPr/>
      <dgm:t>
        <a:bodyPr/>
        <a:lstStyle/>
        <a:p>
          <a:endParaRPr lang="en-GB"/>
        </a:p>
      </dgm:t>
    </dgm:pt>
    <dgm:pt modelId="{BD7A6055-E895-4600-8EC2-007E7B48D948}" type="sibTrans" cxnId="{CC8D82A9-31D3-4930-B4A7-2ECD6455F27E}">
      <dgm:prSet/>
      <dgm:spPr/>
      <dgm:t>
        <a:bodyPr/>
        <a:lstStyle/>
        <a:p>
          <a:endParaRPr lang="en-GB"/>
        </a:p>
      </dgm:t>
    </dgm:pt>
    <dgm:pt modelId="{BF096E11-948B-4DBD-9E8F-28F917B0CC92}" type="pres">
      <dgm:prSet presAssocID="{15F0588E-F35E-4104-ADEA-5263D0E6B165}" presName="root" presStyleCnt="0">
        <dgm:presLayoutVars>
          <dgm:dir/>
          <dgm:animLvl val="lvl"/>
        </dgm:presLayoutVars>
      </dgm:prSet>
      <dgm:spPr/>
    </dgm:pt>
    <dgm:pt modelId="{F3DB3F80-ED1E-4734-A8A5-1AE52FF32302}" type="pres">
      <dgm:prSet presAssocID="{15F0588E-F35E-4104-ADEA-5263D0E6B165}" presName="divider" presStyleCnt="0"/>
      <dgm:spPr/>
    </dgm:pt>
    <dgm:pt modelId="{0CAA525D-8265-4DFE-80B6-F1899A37A43A}" type="pres">
      <dgm:prSet presAssocID="{15F0588E-F35E-4104-ADEA-5263D0E6B165}" presName="rectBar" presStyleLbl="dkBgShp" presStyleIdx="0" presStyleCnt="10"/>
      <dgm:spPr>
        <a:gradFill rotWithShape="0">
          <a:gsLst>
            <a:gs pos="0">
              <a:schemeClr val="accent1">
                <a:tint val="76000"/>
              </a:schemeClr>
            </a:gs>
            <a:gs pos="100000">
              <a:schemeClr val="accent1">
                <a:tint val="76000"/>
              </a:schemeClr>
            </a:gs>
          </a:gsLst>
          <a:lin ang="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gm:spPr>
    </dgm:pt>
    <dgm:pt modelId="{9EC1EAC3-E8F0-48C5-B383-80CC687B7393}" type="pres">
      <dgm:prSet presAssocID="{15F0588E-F35E-4104-ADEA-5263D0E6B165}" presName="chevronArrow" presStyleLbl="dkBgShp" presStyleIdx="1" presStyleCnt="10"/>
      <dgm:spPr>
        <a:gradFill rotWithShape="0">
          <a:gsLst>
            <a:gs pos="0">
              <a:schemeClr val="accent1">
                <a:tint val="76000"/>
              </a:schemeClr>
            </a:gs>
            <a:gs pos="100000">
              <a:schemeClr val="accent1">
                <a:tint val="76000"/>
              </a:schemeClr>
            </a:gs>
          </a:gsLst>
          <a:lin ang="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gm:spPr>
    </dgm:pt>
    <dgm:pt modelId="{DF0E9EEB-E41B-45F5-A29B-90CB72D1B84D}" type="pres">
      <dgm:prSet presAssocID="{15F0588E-F35E-4104-ADEA-5263D0E6B165}" presName="nodes" presStyleCnt="0">
        <dgm:presLayoutVars>
          <dgm:chMax/>
          <dgm:chPref/>
          <dgm:animLvl val="lvl"/>
        </dgm:presLayoutVars>
      </dgm:prSet>
      <dgm:spPr/>
    </dgm:pt>
    <dgm:pt modelId="{0D4DE7DB-9695-43DE-A05A-EA569515A000}" type="pres">
      <dgm:prSet presAssocID="{3CDEDA5A-DE89-4EA4-A956-0D5792BAE9EC}" presName="composite" presStyleCnt="0"/>
      <dgm:spPr/>
    </dgm:pt>
    <dgm:pt modelId="{28F9073E-3093-4DF7-AE91-B4BE83B7A23F}" type="pres">
      <dgm:prSet presAssocID="{3CDEDA5A-DE89-4EA4-A956-0D5792BAE9EC}" presName="DropPinPlaceHolder" presStyleCnt="0"/>
      <dgm:spPr/>
    </dgm:pt>
    <dgm:pt modelId="{5495A75E-1ACA-482C-8E87-2600C8E860E7}" type="pres">
      <dgm:prSet presAssocID="{3CDEDA5A-DE89-4EA4-A956-0D5792BAE9EC}" presName="DropPin" presStyleLbl="alignNode1" presStyleIdx="0" presStyleCnt="8"/>
      <dgm:spPr/>
    </dgm:pt>
    <dgm:pt modelId="{949D6ADA-650A-4FC9-9D3D-7EF96F21B504}" type="pres">
      <dgm:prSet presAssocID="{3CDEDA5A-DE89-4EA4-A956-0D5792BAE9EC}" presName="Ellipse" presStyleLbl="fgAcc1" presStyleIdx="0" presStyleCnt="8"/>
      <dgm:spPr/>
    </dgm:pt>
    <dgm:pt modelId="{E9279E70-702A-46C8-B04B-A56DFE5EFA99}" type="pres">
      <dgm:prSet presAssocID="{3CDEDA5A-DE89-4EA4-A956-0D5792BAE9EC}" presName="L2TextContainer" presStyleLbl="revTx" presStyleIdx="0" presStyleCnt="16">
        <dgm:presLayoutVars>
          <dgm:bulletEnabled val="1"/>
        </dgm:presLayoutVars>
      </dgm:prSet>
      <dgm:spPr/>
    </dgm:pt>
    <dgm:pt modelId="{063CB006-24EE-4A0C-9AAA-F83D0C291C94}" type="pres">
      <dgm:prSet presAssocID="{3CDEDA5A-DE89-4EA4-A956-0D5792BAE9EC}" presName="L1TextContainer" presStyleLbl="revTx" presStyleIdx="1" presStyleCnt="16">
        <dgm:presLayoutVars>
          <dgm:chMax val="1"/>
          <dgm:chPref val="1"/>
          <dgm:bulletEnabled val="1"/>
        </dgm:presLayoutVars>
      </dgm:prSet>
      <dgm:spPr/>
    </dgm:pt>
    <dgm:pt modelId="{45B618E6-67CB-4961-BBF6-D686279A1316}" type="pres">
      <dgm:prSet presAssocID="{3CDEDA5A-DE89-4EA4-A956-0D5792BAE9EC}" presName="ConnectLine" presStyleLbl="dkBgShp" presStyleIdx="2" presStyleCnt="10"/>
      <dgm:spPr/>
    </dgm:pt>
    <dgm:pt modelId="{A65C12A7-753A-417F-A7C7-B5E28DD3E84B}" type="pres">
      <dgm:prSet presAssocID="{3CDEDA5A-DE89-4EA4-A956-0D5792BAE9EC}" presName="ConnectorPoint" presStyleCnt="0"/>
      <dgm:spPr/>
    </dgm:pt>
    <dgm:pt modelId="{C1E65897-D419-4D55-9DDD-A8B7206B525E}" type="pres">
      <dgm:prSet presAssocID="{3CDEDA5A-DE89-4EA4-A956-0D5792BAE9EC}" presName="Bullet" presStyleLbl="lnNode1" presStyleIdx="0" presStyleCnt="8"/>
      <dgm:spPr/>
    </dgm:pt>
    <dgm:pt modelId="{01C524E0-603C-488A-A5EE-EFCDD66398A8}" type="pres">
      <dgm:prSet presAssocID="{3CDEDA5A-DE89-4EA4-A956-0D5792BAE9EC}" presName="EmptyPlaceHolder" presStyleCnt="0"/>
      <dgm:spPr/>
    </dgm:pt>
    <dgm:pt modelId="{6ECA1773-8EA0-4BCF-B1B4-01F5D8ED6398}" type="pres">
      <dgm:prSet presAssocID="{AC68A293-322D-4B5C-80F3-4E24A23040DE}" presName="spaceBetweenRectangles" presStyleCnt="0"/>
      <dgm:spPr/>
    </dgm:pt>
    <dgm:pt modelId="{1EAA794F-5409-4136-A3A1-FD2113D23492}" type="pres">
      <dgm:prSet presAssocID="{EEA64A6A-6727-46C6-9755-AA15A7CD404E}" presName="composite" presStyleCnt="0"/>
      <dgm:spPr/>
    </dgm:pt>
    <dgm:pt modelId="{779BED32-8F24-4C33-878A-17AF0EC700AF}" type="pres">
      <dgm:prSet presAssocID="{EEA64A6A-6727-46C6-9755-AA15A7CD404E}" presName="DropPinPlaceHolder" presStyleCnt="0"/>
      <dgm:spPr/>
    </dgm:pt>
    <dgm:pt modelId="{5D4EF0CC-F269-4A95-B392-CB71F949E253}" type="pres">
      <dgm:prSet presAssocID="{EEA64A6A-6727-46C6-9755-AA15A7CD404E}" presName="DropPin" presStyleLbl="alignNode1" presStyleIdx="1" presStyleCnt="8"/>
      <dgm:spPr/>
    </dgm:pt>
    <dgm:pt modelId="{3E0E3704-7515-4D2D-940F-CB343D488FBA}" type="pres">
      <dgm:prSet presAssocID="{EEA64A6A-6727-46C6-9755-AA15A7CD404E}" presName="Ellipse" presStyleLbl="fgAcc1" presStyleIdx="1" presStyleCnt="8"/>
      <dgm:spPr/>
    </dgm:pt>
    <dgm:pt modelId="{1D6A1041-1469-4F2F-9F0A-E30E685EC6B9}" type="pres">
      <dgm:prSet presAssocID="{EEA64A6A-6727-46C6-9755-AA15A7CD404E}" presName="L2TextContainer" presStyleLbl="revTx" presStyleIdx="2" presStyleCnt="16">
        <dgm:presLayoutVars>
          <dgm:bulletEnabled val="1"/>
        </dgm:presLayoutVars>
      </dgm:prSet>
      <dgm:spPr/>
    </dgm:pt>
    <dgm:pt modelId="{0023E843-0D33-40A0-8E0F-C58DC4F9EC4A}" type="pres">
      <dgm:prSet presAssocID="{EEA64A6A-6727-46C6-9755-AA15A7CD404E}" presName="L1TextContainer" presStyleLbl="revTx" presStyleIdx="3" presStyleCnt="16">
        <dgm:presLayoutVars>
          <dgm:chMax val="1"/>
          <dgm:chPref val="1"/>
          <dgm:bulletEnabled val="1"/>
        </dgm:presLayoutVars>
      </dgm:prSet>
      <dgm:spPr/>
    </dgm:pt>
    <dgm:pt modelId="{35E7F591-55C3-4FF1-93A6-E8A246907E49}" type="pres">
      <dgm:prSet presAssocID="{EEA64A6A-6727-46C6-9755-AA15A7CD404E}" presName="ConnectLine" presStyleLbl="dkBgShp" presStyleIdx="3" presStyleCnt="10"/>
      <dgm:spPr/>
    </dgm:pt>
    <dgm:pt modelId="{9E7188DB-047C-4D23-86F7-BDEC83973217}" type="pres">
      <dgm:prSet presAssocID="{EEA64A6A-6727-46C6-9755-AA15A7CD404E}" presName="ConnectorPoint" presStyleCnt="0"/>
      <dgm:spPr/>
    </dgm:pt>
    <dgm:pt modelId="{1E5D49A0-A8C0-425F-A899-DBDBF2A3B037}" type="pres">
      <dgm:prSet presAssocID="{EEA64A6A-6727-46C6-9755-AA15A7CD404E}" presName="Bullet" presStyleLbl="lnNode1" presStyleIdx="1" presStyleCnt="8"/>
      <dgm:spPr/>
    </dgm:pt>
    <dgm:pt modelId="{51D80C7A-5C45-46F4-8612-E95F94C848E2}" type="pres">
      <dgm:prSet presAssocID="{EEA64A6A-6727-46C6-9755-AA15A7CD404E}" presName="EmptyPlaceHolder" presStyleCnt="0"/>
      <dgm:spPr/>
    </dgm:pt>
    <dgm:pt modelId="{24517AFA-4543-4241-BF6A-34E9519A0DB6}" type="pres">
      <dgm:prSet presAssocID="{09DF5301-595C-43A8-8706-38ECB4D65F3B}" presName="spaceBetweenRectangles" presStyleCnt="0"/>
      <dgm:spPr/>
    </dgm:pt>
    <dgm:pt modelId="{267ED82A-A59C-40F1-9B1B-F0AF1FC7B708}" type="pres">
      <dgm:prSet presAssocID="{4BC19537-A770-4A11-A234-2481A1DB39EF}" presName="composite" presStyleCnt="0"/>
      <dgm:spPr/>
    </dgm:pt>
    <dgm:pt modelId="{4D133E5F-8E61-47FF-9BDC-5A3801C4F467}" type="pres">
      <dgm:prSet presAssocID="{4BC19537-A770-4A11-A234-2481A1DB39EF}" presName="DropPinPlaceHolder" presStyleCnt="0"/>
      <dgm:spPr/>
    </dgm:pt>
    <dgm:pt modelId="{A816DCE8-E74C-4F71-85F9-72E88A44DB50}" type="pres">
      <dgm:prSet presAssocID="{4BC19537-A770-4A11-A234-2481A1DB39EF}" presName="DropPin" presStyleLbl="alignNode1" presStyleIdx="2" presStyleCnt="8"/>
      <dgm:spPr/>
    </dgm:pt>
    <dgm:pt modelId="{AC8BA21F-6F56-44BA-BF12-E25C037FD124}" type="pres">
      <dgm:prSet presAssocID="{4BC19537-A770-4A11-A234-2481A1DB39EF}" presName="Ellipse" presStyleLbl="fgAcc1" presStyleIdx="2" presStyleCnt="8"/>
      <dgm:spPr/>
    </dgm:pt>
    <dgm:pt modelId="{F8C8BEE7-22CE-46C1-840C-37F17417DE9A}" type="pres">
      <dgm:prSet presAssocID="{4BC19537-A770-4A11-A234-2481A1DB39EF}" presName="L2TextContainer" presStyleLbl="revTx" presStyleIdx="4" presStyleCnt="16">
        <dgm:presLayoutVars>
          <dgm:bulletEnabled val="1"/>
        </dgm:presLayoutVars>
      </dgm:prSet>
      <dgm:spPr/>
    </dgm:pt>
    <dgm:pt modelId="{FB4B1F1B-7553-4B08-96C7-F138C856E67B}" type="pres">
      <dgm:prSet presAssocID="{4BC19537-A770-4A11-A234-2481A1DB39EF}" presName="L1TextContainer" presStyleLbl="revTx" presStyleIdx="5" presStyleCnt="16">
        <dgm:presLayoutVars>
          <dgm:chMax val="1"/>
          <dgm:chPref val="1"/>
          <dgm:bulletEnabled val="1"/>
        </dgm:presLayoutVars>
      </dgm:prSet>
      <dgm:spPr/>
    </dgm:pt>
    <dgm:pt modelId="{8B638143-259F-4659-80E7-F0CFED7C2594}" type="pres">
      <dgm:prSet presAssocID="{4BC19537-A770-4A11-A234-2481A1DB39EF}" presName="ConnectLine" presStyleLbl="dkBgShp" presStyleIdx="4" presStyleCnt="10"/>
      <dgm:spPr/>
    </dgm:pt>
    <dgm:pt modelId="{2A9C3802-1FB6-4BB4-A974-BFAF0262328A}" type="pres">
      <dgm:prSet presAssocID="{4BC19537-A770-4A11-A234-2481A1DB39EF}" presName="ConnectorPoint" presStyleCnt="0"/>
      <dgm:spPr/>
    </dgm:pt>
    <dgm:pt modelId="{EE5A309F-A357-4403-A138-E35E63A24749}" type="pres">
      <dgm:prSet presAssocID="{4BC19537-A770-4A11-A234-2481A1DB39EF}" presName="Bullet" presStyleLbl="lnNode1" presStyleIdx="2" presStyleCnt="8"/>
      <dgm:spPr/>
    </dgm:pt>
    <dgm:pt modelId="{76C2EF5F-C5C8-48C5-ADD6-CA423F31D32E}" type="pres">
      <dgm:prSet presAssocID="{4BC19537-A770-4A11-A234-2481A1DB39EF}" presName="EmptyPlaceHolder" presStyleCnt="0"/>
      <dgm:spPr/>
    </dgm:pt>
    <dgm:pt modelId="{D7CE5761-E1D1-4C6F-B058-F4BB6202C636}" type="pres">
      <dgm:prSet presAssocID="{ECAF58BE-495D-4A04-9C83-2A46D790B589}" presName="spaceBetweenRectangles" presStyleCnt="0"/>
      <dgm:spPr/>
    </dgm:pt>
    <dgm:pt modelId="{0EFC04A1-511F-4DB7-A07A-884DE28DAA95}" type="pres">
      <dgm:prSet presAssocID="{D231246C-5DEE-483C-8CBD-9BD3DC25D4A9}" presName="composite" presStyleCnt="0"/>
      <dgm:spPr/>
    </dgm:pt>
    <dgm:pt modelId="{8DE0EB8B-0C4E-4F92-B87E-8BC30EA812D3}" type="pres">
      <dgm:prSet presAssocID="{D231246C-5DEE-483C-8CBD-9BD3DC25D4A9}" presName="DropPinPlaceHolder" presStyleCnt="0"/>
      <dgm:spPr/>
    </dgm:pt>
    <dgm:pt modelId="{975CF8BD-6F7A-4ACC-B663-29F85396DF4C}" type="pres">
      <dgm:prSet presAssocID="{D231246C-5DEE-483C-8CBD-9BD3DC25D4A9}" presName="DropPin" presStyleLbl="alignNode1" presStyleIdx="3" presStyleCnt="8"/>
      <dgm:spPr/>
    </dgm:pt>
    <dgm:pt modelId="{B4B98493-21D4-4704-9EDA-B096C8782FA2}" type="pres">
      <dgm:prSet presAssocID="{D231246C-5DEE-483C-8CBD-9BD3DC25D4A9}" presName="Ellipse" presStyleLbl="fgAcc1" presStyleIdx="3" presStyleCnt="8"/>
      <dgm:spPr/>
    </dgm:pt>
    <dgm:pt modelId="{E9ABFDB1-404F-42E8-9BE6-26C3B4A14475}" type="pres">
      <dgm:prSet presAssocID="{D231246C-5DEE-483C-8CBD-9BD3DC25D4A9}" presName="L2TextContainer" presStyleLbl="revTx" presStyleIdx="6" presStyleCnt="16">
        <dgm:presLayoutVars>
          <dgm:bulletEnabled val="1"/>
        </dgm:presLayoutVars>
      </dgm:prSet>
      <dgm:spPr/>
    </dgm:pt>
    <dgm:pt modelId="{F5CF5AA7-5C57-4CDB-AC8B-AC796367055C}" type="pres">
      <dgm:prSet presAssocID="{D231246C-5DEE-483C-8CBD-9BD3DC25D4A9}" presName="L1TextContainer" presStyleLbl="revTx" presStyleIdx="7" presStyleCnt="16">
        <dgm:presLayoutVars>
          <dgm:chMax val="1"/>
          <dgm:chPref val="1"/>
          <dgm:bulletEnabled val="1"/>
        </dgm:presLayoutVars>
      </dgm:prSet>
      <dgm:spPr/>
    </dgm:pt>
    <dgm:pt modelId="{210270E9-2E17-4B8E-AE0B-D7073C2E10E6}" type="pres">
      <dgm:prSet presAssocID="{D231246C-5DEE-483C-8CBD-9BD3DC25D4A9}" presName="ConnectLine" presStyleLbl="dkBgShp" presStyleIdx="5" presStyleCnt="10"/>
      <dgm:spPr/>
    </dgm:pt>
    <dgm:pt modelId="{BCF4AA05-190D-4E0A-B866-8C4AE3F5DB07}" type="pres">
      <dgm:prSet presAssocID="{D231246C-5DEE-483C-8CBD-9BD3DC25D4A9}" presName="ConnectorPoint" presStyleCnt="0"/>
      <dgm:spPr/>
    </dgm:pt>
    <dgm:pt modelId="{4DF2F8B6-89E1-41E4-9CC8-64F80B9314C2}" type="pres">
      <dgm:prSet presAssocID="{D231246C-5DEE-483C-8CBD-9BD3DC25D4A9}" presName="Bullet" presStyleLbl="lnNode1" presStyleIdx="3" presStyleCnt="8"/>
      <dgm:spPr/>
    </dgm:pt>
    <dgm:pt modelId="{B827E70A-1576-4B74-9D63-128141BC8FC3}" type="pres">
      <dgm:prSet presAssocID="{D231246C-5DEE-483C-8CBD-9BD3DC25D4A9}" presName="EmptyPlaceHolder" presStyleCnt="0"/>
      <dgm:spPr/>
    </dgm:pt>
    <dgm:pt modelId="{E2638E40-7AC3-40C3-93FA-E9750A54F03A}" type="pres">
      <dgm:prSet presAssocID="{EEA87FC8-1477-48EB-9324-FAE3CF3F6904}" presName="spaceBetweenRectangles" presStyleCnt="0"/>
      <dgm:spPr/>
    </dgm:pt>
    <dgm:pt modelId="{985EF372-CF5F-49C6-A856-85787C6BB97B}" type="pres">
      <dgm:prSet presAssocID="{071494F2-C5E8-4B75-B6F1-7123F2650EDA}" presName="composite" presStyleCnt="0"/>
      <dgm:spPr/>
    </dgm:pt>
    <dgm:pt modelId="{CDE3851B-F9AA-41E7-9AFB-B9D564D85172}" type="pres">
      <dgm:prSet presAssocID="{071494F2-C5E8-4B75-B6F1-7123F2650EDA}" presName="DropPinPlaceHolder" presStyleCnt="0"/>
      <dgm:spPr/>
    </dgm:pt>
    <dgm:pt modelId="{36FEBE7B-4402-41C7-8DA7-5ABE4F1A8C48}" type="pres">
      <dgm:prSet presAssocID="{071494F2-C5E8-4B75-B6F1-7123F2650EDA}" presName="DropPin" presStyleLbl="alignNode1" presStyleIdx="4" presStyleCnt="8"/>
      <dgm:spPr/>
    </dgm:pt>
    <dgm:pt modelId="{723CD863-93CA-407A-AE0E-0F71304189E8}" type="pres">
      <dgm:prSet presAssocID="{071494F2-C5E8-4B75-B6F1-7123F2650EDA}" presName="Ellipse" presStyleLbl="fgAcc1" presStyleIdx="4" presStyleCnt="8"/>
      <dgm:spPr/>
    </dgm:pt>
    <dgm:pt modelId="{4858DC9C-6FE1-4B92-A1B7-031C0F9D809D}" type="pres">
      <dgm:prSet presAssocID="{071494F2-C5E8-4B75-B6F1-7123F2650EDA}" presName="L2TextContainer" presStyleLbl="revTx" presStyleIdx="8" presStyleCnt="16">
        <dgm:presLayoutVars>
          <dgm:bulletEnabled val="1"/>
        </dgm:presLayoutVars>
      </dgm:prSet>
      <dgm:spPr/>
    </dgm:pt>
    <dgm:pt modelId="{6C054149-ACE7-4F76-A778-2DB39CD561E5}" type="pres">
      <dgm:prSet presAssocID="{071494F2-C5E8-4B75-B6F1-7123F2650EDA}" presName="L1TextContainer" presStyleLbl="revTx" presStyleIdx="9" presStyleCnt="16">
        <dgm:presLayoutVars>
          <dgm:chMax val="1"/>
          <dgm:chPref val="1"/>
          <dgm:bulletEnabled val="1"/>
        </dgm:presLayoutVars>
      </dgm:prSet>
      <dgm:spPr/>
    </dgm:pt>
    <dgm:pt modelId="{7BECDEF9-A603-4A8B-AFD5-57B2A0123FB0}" type="pres">
      <dgm:prSet presAssocID="{071494F2-C5E8-4B75-B6F1-7123F2650EDA}" presName="ConnectLine" presStyleLbl="dkBgShp" presStyleIdx="6" presStyleCnt="10"/>
      <dgm:spPr/>
    </dgm:pt>
    <dgm:pt modelId="{447C4464-2EC6-43A9-A7C5-ED67D5238C79}" type="pres">
      <dgm:prSet presAssocID="{071494F2-C5E8-4B75-B6F1-7123F2650EDA}" presName="ConnectorPoint" presStyleCnt="0"/>
      <dgm:spPr/>
    </dgm:pt>
    <dgm:pt modelId="{BF6F70AC-24E0-4BB2-8A2C-D9132F9722E6}" type="pres">
      <dgm:prSet presAssocID="{071494F2-C5E8-4B75-B6F1-7123F2650EDA}" presName="Bullet" presStyleLbl="lnNode1" presStyleIdx="4" presStyleCnt="8"/>
      <dgm:spPr/>
    </dgm:pt>
    <dgm:pt modelId="{72E8B0DD-F4B6-40F3-BA29-35F12F6B0F4A}" type="pres">
      <dgm:prSet presAssocID="{071494F2-C5E8-4B75-B6F1-7123F2650EDA}" presName="EmptyPlaceHolder" presStyleCnt="0"/>
      <dgm:spPr/>
    </dgm:pt>
    <dgm:pt modelId="{A2BE1183-8746-4026-8634-A8E4257EB1D8}" type="pres">
      <dgm:prSet presAssocID="{ACD22A3B-BECA-424F-A2A1-29BE178A78C4}" presName="spaceBetweenRectangles" presStyleCnt="0"/>
      <dgm:spPr/>
    </dgm:pt>
    <dgm:pt modelId="{75EA8FEE-6153-4AA0-B19A-3B5339D66FF0}" type="pres">
      <dgm:prSet presAssocID="{BF44C8CB-0B78-4E3A-A658-65ECE06EC7CA}" presName="composite" presStyleCnt="0"/>
      <dgm:spPr/>
    </dgm:pt>
    <dgm:pt modelId="{FC22E286-053B-4421-B7A8-87923EDB9DA1}" type="pres">
      <dgm:prSet presAssocID="{BF44C8CB-0B78-4E3A-A658-65ECE06EC7CA}" presName="DropPinPlaceHolder" presStyleCnt="0"/>
      <dgm:spPr/>
    </dgm:pt>
    <dgm:pt modelId="{A3F5071B-8BEE-46CF-A95F-D078D64563E0}" type="pres">
      <dgm:prSet presAssocID="{BF44C8CB-0B78-4E3A-A658-65ECE06EC7CA}" presName="DropPin" presStyleLbl="alignNode1" presStyleIdx="5" presStyleCnt="8"/>
      <dgm:spPr/>
    </dgm:pt>
    <dgm:pt modelId="{52B5A1D3-8839-43DD-9DF6-CEACBF510FC3}" type="pres">
      <dgm:prSet presAssocID="{BF44C8CB-0B78-4E3A-A658-65ECE06EC7CA}" presName="Ellipse" presStyleLbl="fgAcc1" presStyleIdx="5" presStyleCnt="8"/>
      <dgm:spPr/>
    </dgm:pt>
    <dgm:pt modelId="{150B87FD-C26C-4515-91E1-7F967C69B573}" type="pres">
      <dgm:prSet presAssocID="{BF44C8CB-0B78-4E3A-A658-65ECE06EC7CA}" presName="L2TextContainer" presStyleLbl="revTx" presStyleIdx="10" presStyleCnt="16">
        <dgm:presLayoutVars>
          <dgm:bulletEnabled val="1"/>
        </dgm:presLayoutVars>
      </dgm:prSet>
      <dgm:spPr/>
    </dgm:pt>
    <dgm:pt modelId="{46ACAA8C-77EA-4F74-978C-1E501103CA2F}" type="pres">
      <dgm:prSet presAssocID="{BF44C8CB-0B78-4E3A-A658-65ECE06EC7CA}" presName="L1TextContainer" presStyleLbl="revTx" presStyleIdx="11" presStyleCnt="16">
        <dgm:presLayoutVars>
          <dgm:chMax val="1"/>
          <dgm:chPref val="1"/>
          <dgm:bulletEnabled val="1"/>
        </dgm:presLayoutVars>
      </dgm:prSet>
      <dgm:spPr/>
    </dgm:pt>
    <dgm:pt modelId="{3C1D4B30-8346-40AD-A012-C2D53F2338B3}" type="pres">
      <dgm:prSet presAssocID="{BF44C8CB-0B78-4E3A-A658-65ECE06EC7CA}" presName="ConnectLine" presStyleLbl="dkBgShp" presStyleIdx="7" presStyleCnt="10"/>
      <dgm:spPr/>
    </dgm:pt>
    <dgm:pt modelId="{B01B8CF6-664C-465E-BD4A-6A31F9565BF6}" type="pres">
      <dgm:prSet presAssocID="{BF44C8CB-0B78-4E3A-A658-65ECE06EC7CA}" presName="ConnectorPoint" presStyleCnt="0"/>
      <dgm:spPr/>
    </dgm:pt>
    <dgm:pt modelId="{8584305F-A52C-4ABE-9CFB-C92AF9F735BD}" type="pres">
      <dgm:prSet presAssocID="{BF44C8CB-0B78-4E3A-A658-65ECE06EC7CA}" presName="Bullet" presStyleLbl="lnNode1" presStyleIdx="5" presStyleCnt="8"/>
      <dgm:spPr/>
    </dgm:pt>
    <dgm:pt modelId="{A2DAA587-4D43-4907-99C3-92A8A9C7FA96}" type="pres">
      <dgm:prSet presAssocID="{BF44C8CB-0B78-4E3A-A658-65ECE06EC7CA}" presName="EmptyPlaceHolder" presStyleCnt="0"/>
      <dgm:spPr/>
    </dgm:pt>
    <dgm:pt modelId="{E60F5789-DC2D-4631-A9B9-56D7A1F1DF20}" type="pres">
      <dgm:prSet presAssocID="{D96B3850-F078-441A-AEAA-511A925AC783}" presName="spaceBetweenRectangles" presStyleCnt="0"/>
      <dgm:spPr/>
    </dgm:pt>
    <dgm:pt modelId="{C266AC03-8042-4815-8372-98D285807FC7}" type="pres">
      <dgm:prSet presAssocID="{2E6D3F44-081C-4439-8E8E-C270E27A2F89}" presName="composite" presStyleCnt="0"/>
      <dgm:spPr/>
    </dgm:pt>
    <dgm:pt modelId="{8B7E351D-8734-4249-9591-838878888CDD}" type="pres">
      <dgm:prSet presAssocID="{2E6D3F44-081C-4439-8E8E-C270E27A2F89}" presName="DropPinPlaceHolder" presStyleCnt="0"/>
      <dgm:spPr/>
    </dgm:pt>
    <dgm:pt modelId="{D02AC8BF-35F0-4A8D-BCC3-A9588703F51B}" type="pres">
      <dgm:prSet presAssocID="{2E6D3F44-081C-4439-8E8E-C270E27A2F89}" presName="DropPin" presStyleLbl="alignNode1" presStyleIdx="6" presStyleCnt="8"/>
      <dgm:spPr/>
    </dgm:pt>
    <dgm:pt modelId="{A83C81A2-59FE-47B7-B7A4-5C2510739DCD}" type="pres">
      <dgm:prSet presAssocID="{2E6D3F44-081C-4439-8E8E-C270E27A2F89}" presName="Ellipse" presStyleLbl="fgAcc1" presStyleIdx="6" presStyleCnt="8"/>
      <dgm:spPr/>
    </dgm:pt>
    <dgm:pt modelId="{8E30E4F8-FE09-4676-8262-D9213E2E799A}" type="pres">
      <dgm:prSet presAssocID="{2E6D3F44-081C-4439-8E8E-C270E27A2F89}" presName="L2TextContainer" presStyleLbl="revTx" presStyleIdx="12" presStyleCnt="16">
        <dgm:presLayoutVars>
          <dgm:bulletEnabled val="1"/>
        </dgm:presLayoutVars>
      </dgm:prSet>
      <dgm:spPr/>
    </dgm:pt>
    <dgm:pt modelId="{DD99880D-9485-4A58-8C71-04AABD827B51}" type="pres">
      <dgm:prSet presAssocID="{2E6D3F44-081C-4439-8E8E-C270E27A2F89}" presName="L1TextContainer" presStyleLbl="revTx" presStyleIdx="13" presStyleCnt="16">
        <dgm:presLayoutVars>
          <dgm:chMax val="1"/>
          <dgm:chPref val="1"/>
          <dgm:bulletEnabled val="1"/>
        </dgm:presLayoutVars>
      </dgm:prSet>
      <dgm:spPr/>
    </dgm:pt>
    <dgm:pt modelId="{2009E85E-CA25-4D29-A8CF-5DBAAC642338}" type="pres">
      <dgm:prSet presAssocID="{2E6D3F44-081C-4439-8E8E-C270E27A2F89}" presName="ConnectLine" presStyleLbl="dkBgShp" presStyleIdx="8" presStyleCnt="10"/>
      <dgm:spPr/>
    </dgm:pt>
    <dgm:pt modelId="{712DE3E3-C9C8-439E-A5C5-B0A5374A9577}" type="pres">
      <dgm:prSet presAssocID="{2E6D3F44-081C-4439-8E8E-C270E27A2F89}" presName="ConnectorPoint" presStyleCnt="0"/>
      <dgm:spPr/>
    </dgm:pt>
    <dgm:pt modelId="{289797A3-288A-4EA4-B1EF-1EB56FF864FC}" type="pres">
      <dgm:prSet presAssocID="{2E6D3F44-081C-4439-8E8E-C270E27A2F89}" presName="Bullet" presStyleLbl="lnNode1" presStyleIdx="6" presStyleCnt="8"/>
      <dgm:spPr/>
    </dgm:pt>
    <dgm:pt modelId="{74C8A8FA-994F-4A91-A833-DF962C768853}" type="pres">
      <dgm:prSet presAssocID="{2E6D3F44-081C-4439-8E8E-C270E27A2F89}" presName="EmptyPlaceHolder" presStyleCnt="0"/>
      <dgm:spPr/>
    </dgm:pt>
    <dgm:pt modelId="{C80541EA-04C0-4D6B-B19E-8D77CE2AFCA9}" type="pres">
      <dgm:prSet presAssocID="{FC5FB06C-FDCC-4E8D-8C92-DF06A23D6ED5}" presName="spaceBetweenRectangles" presStyleCnt="0"/>
      <dgm:spPr/>
    </dgm:pt>
    <dgm:pt modelId="{5934B9F2-2DAB-4FB0-BF13-30D1C279549C}" type="pres">
      <dgm:prSet presAssocID="{D24AB563-2A08-4AB9-9629-595D409BFF01}" presName="composite" presStyleCnt="0"/>
      <dgm:spPr/>
    </dgm:pt>
    <dgm:pt modelId="{E0E23FAF-1613-40C4-AE06-06203380548D}" type="pres">
      <dgm:prSet presAssocID="{D24AB563-2A08-4AB9-9629-595D409BFF01}" presName="DropPinPlaceHolder" presStyleCnt="0"/>
      <dgm:spPr/>
    </dgm:pt>
    <dgm:pt modelId="{7918A66B-08A1-4871-B3E2-4969C976B654}" type="pres">
      <dgm:prSet presAssocID="{D24AB563-2A08-4AB9-9629-595D409BFF01}" presName="DropPin" presStyleLbl="alignNode1" presStyleIdx="7" presStyleCnt="8"/>
      <dgm:spPr/>
    </dgm:pt>
    <dgm:pt modelId="{68BE3D62-D6FE-4471-97A0-0820C823CD21}" type="pres">
      <dgm:prSet presAssocID="{D24AB563-2A08-4AB9-9629-595D409BFF01}" presName="Ellipse" presStyleLbl="fgAcc1" presStyleIdx="7" presStyleCnt="8"/>
      <dgm:spPr/>
    </dgm:pt>
    <dgm:pt modelId="{16F91999-6280-4E91-B20C-34AC56A59DEE}" type="pres">
      <dgm:prSet presAssocID="{D24AB563-2A08-4AB9-9629-595D409BFF01}" presName="L2TextContainer" presStyleLbl="revTx" presStyleIdx="14" presStyleCnt="16">
        <dgm:presLayoutVars>
          <dgm:bulletEnabled val="1"/>
        </dgm:presLayoutVars>
      </dgm:prSet>
      <dgm:spPr/>
    </dgm:pt>
    <dgm:pt modelId="{C3571E82-0B47-40EE-B396-A1C0C167A833}" type="pres">
      <dgm:prSet presAssocID="{D24AB563-2A08-4AB9-9629-595D409BFF01}" presName="L1TextContainer" presStyleLbl="revTx" presStyleIdx="15" presStyleCnt="16">
        <dgm:presLayoutVars>
          <dgm:chMax val="1"/>
          <dgm:chPref val="1"/>
          <dgm:bulletEnabled val="1"/>
        </dgm:presLayoutVars>
      </dgm:prSet>
      <dgm:spPr/>
    </dgm:pt>
    <dgm:pt modelId="{C27FF391-A935-4443-880F-9389D1BC4C53}" type="pres">
      <dgm:prSet presAssocID="{D24AB563-2A08-4AB9-9629-595D409BFF01}" presName="ConnectLine" presStyleLbl="dkBgShp" presStyleIdx="9" presStyleCnt="10"/>
      <dgm:spPr/>
    </dgm:pt>
    <dgm:pt modelId="{9758B85B-89BA-4BA9-8F81-5243352EC7B5}" type="pres">
      <dgm:prSet presAssocID="{D24AB563-2A08-4AB9-9629-595D409BFF01}" presName="ConnectorPoint" presStyleCnt="0"/>
      <dgm:spPr/>
    </dgm:pt>
    <dgm:pt modelId="{8D2AFC34-0EC4-42B6-B8C5-1EBC8B574C23}" type="pres">
      <dgm:prSet presAssocID="{D24AB563-2A08-4AB9-9629-595D409BFF01}" presName="Bullet" presStyleLbl="lnNode1" presStyleIdx="7" presStyleCnt="8"/>
      <dgm:spPr/>
    </dgm:pt>
    <dgm:pt modelId="{1E68FEAB-9B02-4D8E-BB01-10D1EA5A466B}" type="pres">
      <dgm:prSet presAssocID="{D24AB563-2A08-4AB9-9629-595D409BFF01}" presName="EmptyPlaceHolder" presStyleCnt="0"/>
      <dgm:spPr/>
    </dgm:pt>
  </dgm:ptLst>
  <dgm:cxnLst>
    <dgm:cxn modelId="{5D9CFD09-4E11-43A2-BF21-06ECDF53CF85}" type="presOf" srcId="{D231246C-5DEE-483C-8CBD-9BD3DC25D4A9}" destId="{F5CF5AA7-5C57-4CDB-AC8B-AC796367055C}" srcOrd="0" destOrd="0" presId="urn:microsoft.com/office/officeart/2024/layout/BulletTimelineInverted"/>
    <dgm:cxn modelId="{AF949F13-BFD8-4544-8BA9-E10850CCBB0C}" type="presOf" srcId="{8F1BAEF5-ADBC-458C-B10F-B9D51C84F146}" destId="{E9ABFDB1-404F-42E8-9BE6-26C3B4A14475}" srcOrd="0" destOrd="0" presId="urn:microsoft.com/office/officeart/2024/layout/BulletTimelineInverted"/>
    <dgm:cxn modelId="{D45C5C1E-6BCE-43A9-AA45-74088C3D493C}" srcId="{071494F2-C5E8-4B75-B6F1-7123F2650EDA}" destId="{369226F8-ADB8-48D4-BC1E-47CB44A871E8}" srcOrd="0" destOrd="0" parTransId="{B6579E6A-D975-4189-9D46-82581CD28ED9}" sibTransId="{82B0A5B3-D9DA-43FF-B400-93ADFE8C215C}"/>
    <dgm:cxn modelId="{E0282220-BDAA-4A26-97C2-DC38DD6F3886}" type="presOf" srcId="{D24AB563-2A08-4AB9-9629-595D409BFF01}" destId="{C3571E82-0B47-40EE-B396-A1C0C167A833}" srcOrd="0" destOrd="0" presId="urn:microsoft.com/office/officeart/2024/layout/BulletTimelineInverted"/>
    <dgm:cxn modelId="{6AA21823-F162-4A30-8F92-49BA4CE64878}" srcId="{15F0588E-F35E-4104-ADEA-5263D0E6B165}" destId="{EEA64A6A-6727-46C6-9755-AA15A7CD404E}" srcOrd="1" destOrd="0" parTransId="{CD0EFB24-E80A-4591-B8BF-3B695F75346A}" sibTransId="{09DF5301-595C-43A8-8706-38ECB4D65F3B}"/>
    <dgm:cxn modelId="{5EAF273D-2FA3-4ED9-8BB9-2306BFD764E3}" srcId="{15F0588E-F35E-4104-ADEA-5263D0E6B165}" destId="{BF44C8CB-0B78-4E3A-A658-65ECE06EC7CA}" srcOrd="5" destOrd="0" parTransId="{66C1B162-484E-4000-A0E6-F89BA621FD9E}" sibTransId="{D96B3850-F078-441A-AEAA-511A925AC783}"/>
    <dgm:cxn modelId="{03B4E060-A6E3-4BF6-91D4-50B03DCFF143}" srcId="{EEA64A6A-6727-46C6-9755-AA15A7CD404E}" destId="{AA6DCF98-DA96-4B28-B58C-395CCB10C16D}" srcOrd="0" destOrd="0" parTransId="{EAB4B33F-717F-4937-9528-AD1A9A22F0C4}" sibTransId="{39B001B8-7987-43E5-B51D-0CA2F0ABECF4}"/>
    <dgm:cxn modelId="{B1336F41-DC29-4E1C-8166-C99463EB01CD}" srcId="{4BC19537-A770-4A11-A234-2481A1DB39EF}" destId="{DDE3872B-DBAE-4AB7-8239-F7C3948FBBF0}" srcOrd="0" destOrd="0" parTransId="{4EAF2A62-8A7F-4479-842C-3FEC0644C2F4}" sibTransId="{E9FD9993-4AE2-4F98-A1EC-0498610E354E}"/>
    <dgm:cxn modelId="{43D5406C-552F-4273-B8DC-D571DC506CA0}" type="presOf" srcId="{CD8BD228-8089-4F4D-BDCF-0E7274C25BB6}" destId="{8E30E4F8-FE09-4676-8262-D9213E2E799A}" srcOrd="0" destOrd="0" presId="urn:microsoft.com/office/officeart/2024/layout/BulletTimelineInverted"/>
    <dgm:cxn modelId="{B0E6B94C-8EA6-478D-87D3-0A2495C9E4CB}" srcId="{D231246C-5DEE-483C-8CBD-9BD3DC25D4A9}" destId="{8F1BAEF5-ADBC-458C-B10F-B9D51C84F146}" srcOrd="0" destOrd="0" parTransId="{86E8F890-F653-4019-840A-F7EFCCA464E9}" sibTransId="{4BEEA1D5-A3E8-4BB0-8F5B-FDC0524DDFC5}"/>
    <dgm:cxn modelId="{EACC4C50-E391-40E9-8EB3-04B92373C53B}" type="presOf" srcId="{2E6D3F44-081C-4439-8E8E-C270E27A2F89}" destId="{DD99880D-9485-4A58-8C71-04AABD827B51}" srcOrd="0" destOrd="0" presId="urn:microsoft.com/office/officeart/2024/layout/BulletTimelineInverted"/>
    <dgm:cxn modelId="{66568F51-9523-4B8F-94B2-0EE664F5412B}" srcId="{15F0588E-F35E-4104-ADEA-5263D0E6B165}" destId="{2E6D3F44-081C-4439-8E8E-C270E27A2F89}" srcOrd="6" destOrd="0" parTransId="{217B327E-1C92-4A35-900D-441B9073F576}" sibTransId="{FC5FB06C-FDCC-4E8D-8C92-DF06A23D6ED5}"/>
    <dgm:cxn modelId="{F705AF75-94AC-48D6-868E-9E4EFC7AB24E}" type="presOf" srcId="{EEA64A6A-6727-46C6-9755-AA15A7CD404E}" destId="{0023E843-0D33-40A0-8E0F-C58DC4F9EC4A}" srcOrd="0" destOrd="0" presId="urn:microsoft.com/office/officeart/2024/layout/BulletTimelineInverted"/>
    <dgm:cxn modelId="{E8FBB276-3D5A-4346-9F52-C5B231E06C33}" type="presOf" srcId="{3CDEDA5A-DE89-4EA4-A956-0D5792BAE9EC}" destId="{063CB006-24EE-4A0C-9AAA-F83D0C291C94}" srcOrd="0" destOrd="0" presId="urn:microsoft.com/office/officeart/2024/layout/BulletTimelineInverted"/>
    <dgm:cxn modelId="{07105692-DAB1-45B6-A59E-FA3B73B9A265}" srcId="{15F0588E-F35E-4104-ADEA-5263D0E6B165}" destId="{071494F2-C5E8-4B75-B6F1-7123F2650EDA}" srcOrd="4" destOrd="0" parTransId="{54667DED-5C05-463C-AB47-CD34A8F01F97}" sibTransId="{ACD22A3B-BECA-424F-A2A1-29BE178A78C4}"/>
    <dgm:cxn modelId="{865F1E98-E4E6-48DB-AA51-10A77C03BA5D}" type="presOf" srcId="{369226F8-ADB8-48D4-BC1E-47CB44A871E8}" destId="{4858DC9C-6FE1-4B92-A1B7-031C0F9D809D}" srcOrd="0" destOrd="0" presId="urn:microsoft.com/office/officeart/2024/layout/BulletTimelineInverted"/>
    <dgm:cxn modelId="{9BB1F89D-C577-4150-87DB-8FB77EFB403F}" type="presOf" srcId="{4BC19537-A770-4A11-A234-2481A1DB39EF}" destId="{FB4B1F1B-7553-4B08-96C7-F138C856E67B}" srcOrd="0" destOrd="0" presId="urn:microsoft.com/office/officeart/2024/layout/BulletTimelineInverted"/>
    <dgm:cxn modelId="{7A50FBA5-5219-4E7C-A3EF-0C3B04423B8B}" type="presOf" srcId="{DDE3872B-DBAE-4AB7-8239-F7C3948FBBF0}" destId="{F8C8BEE7-22CE-46C1-840C-37F17417DE9A}" srcOrd="0" destOrd="0" presId="urn:microsoft.com/office/officeart/2024/layout/BulletTimelineInverted"/>
    <dgm:cxn modelId="{CC8D82A9-31D3-4930-B4A7-2ECD6455F27E}" srcId="{D24AB563-2A08-4AB9-9629-595D409BFF01}" destId="{9D1DF62D-CACF-4AD8-A34B-99F2384B62E6}" srcOrd="0" destOrd="0" parTransId="{4A2FAB00-9393-4944-A1B9-5CD8ADB934C3}" sibTransId="{BD7A6055-E895-4600-8EC2-007E7B48D948}"/>
    <dgm:cxn modelId="{35F9A5B1-43F7-47D6-B59A-F7CE496452B9}" type="presOf" srcId="{24CFBB14-6CA2-4B45-823C-7F5097D04602}" destId="{150B87FD-C26C-4515-91E1-7F967C69B573}" srcOrd="0" destOrd="0" presId="urn:microsoft.com/office/officeart/2024/layout/BulletTimelineInverted"/>
    <dgm:cxn modelId="{389320B3-FCE7-4BC1-9E4E-4A5E941C9572}" srcId="{15F0588E-F35E-4104-ADEA-5263D0E6B165}" destId="{3CDEDA5A-DE89-4EA4-A956-0D5792BAE9EC}" srcOrd="0" destOrd="0" parTransId="{7F7F11B9-CCE2-432C-AAA4-47C720F308BA}" sibTransId="{AC68A293-322D-4B5C-80F3-4E24A23040DE}"/>
    <dgm:cxn modelId="{12A232BE-7414-4F3C-9F08-F860537CD1E4}" srcId="{15F0588E-F35E-4104-ADEA-5263D0E6B165}" destId="{D231246C-5DEE-483C-8CBD-9BD3DC25D4A9}" srcOrd="3" destOrd="0" parTransId="{83E18EF8-B0D8-4C0C-9227-A0273A27C2AB}" sibTransId="{EEA87FC8-1477-48EB-9324-FAE3CF3F6904}"/>
    <dgm:cxn modelId="{6A848CC2-129D-423D-B3B4-07922D6857B3}" type="presOf" srcId="{AA6DCF98-DA96-4B28-B58C-395CCB10C16D}" destId="{1D6A1041-1469-4F2F-9F0A-E30E685EC6B9}" srcOrd="0" destOrd="0" presId="urn:microsoft.com/office/officeart/2024/layout/BulletTimelineInverted"/>
    <dgm:cxn modelId="{A59E7CCE-8EEA-42B7-8153-605210ADC3ED}" srcId="{15F0588E-F35E-4104-ADEA-5263D0E6B165}" destId="{D24AB563-2A08-4AB9-9629-595D409BFF01}" srcOrd="7" destOrd="0" parTransId="{1B24D188-80A5-4974-A5AB-03933B536D15}" sibTransId="{F5EBC074-8D13-4A26-9E60-8757C3CA5E67}"/>
    <dgm:cxn modelId="{F3535AD1-896D-454F-B514-8C8ECD228B92}" srcId="{2E6D3F44-081C-4439-8E8E-C270E27A2F89}" destId="{CD8BD228-8089-4F4D-BDCF-0E7274C25BB6}" srcOrd="0" destOrd="0" parTransId="{F94389EB-0DE9-4ADF-B19C-0A2461667028}" sibTransId="{AD2AAC01-6F54-49DC-8298-E8DAD26BA762}"/>
    <dgm:cxn modelId="{86066ED9-F918-4572-A1D3-67D59A978259}" type="presOf" srcId="{071494F2-C5E8-4B75-B6F1-7123F2650EDA}" destId="{6C054149-ACE7-4F76-A778-2DB39CD561E5}" srcOrd="0" destOrd="0" presId="urn:microsoft.com/office/officeart/2024/layout/BulletTimelineInverted"/>
    <dgm:cxn modelId="{14A16BDC-C9A8-4583-A927-A94DC9100CCB}" type="presOf" srcId="{15F0588E-F35E-4104-ADEA-5263D0E6B165}" destId="{BF096E11-948B-4DBD-9E8F-28F917B0CC92}" srcOrd="0" destOrd="0" presId="urn:microsoft.com/office/officeart/2024/layout/BulletTimelineInverted"/>
    <dgm:cxn modelId="{9B4AA8E0-1AF9-4055-A705-CF01A19ED835}" srcId="{15F0588E-F35E-4104-ADEA-5263D0E6B165}" destId="{4BC19537-A770-4A11-A234-2481A1DB39EF}" srcOrd="2" destOrd="0" parTransId="{E9005D52-3E79-419E-AF9C-4712E6E0A2F6}" sibTransId="{ECAF58BE-495D-4A04-9C83-2A46D790B589}"/>
    <dgm:cxn modelId="{BFA311E1-6AF7-4898-95FF-D5434528A095}" type="presOf" srcId="{9D1DF62D-CACF-4AD8-A34B-99F2384B62E6}" destId="{16F91999-6280-4E91-B20C-34AC56A59DEE}" srcOrd="0" destOrd="0" presId="urn:microsoft.com/office/officeart/2024/layout/BulletTimelineInverted"/>
    <dgm:cxn modelId="{CD132FE1-7D14-4F95-8209-B6CF59079090}" type="presOf" srcId="{B231431E-D174-45E6-9962-0021F0D1F855}" destId="{E9279E70-702A-46C8-B04B-A56DFE5EFA99}" srcOrd="0" destOrd="0" presId="urn:microsoft.com/office/officeart/2024/layout/BulletTimelineInverted"/>
    <dgm:cxn modelId="{682696E4-6284-4C81-BD89-644780909ADE}" srcId="{BF44C8CB-0B78-4E3A-A658-65ECE06EC7CA}" destId="{24CFBB14-6CA2-4B45-823C-7F5097D04602}" srcOrd="0" destOrd="0" parTransId="{263C262A-F677-495C-8F2C-ED51EC686ACA}" sibTransId="{88D5E14E-EA91-4176-A0E2-A00BD58E8A22}"/>
    <dgm:cxn modelId="{B86A9BE4-C619-4DDC-80B2-027CE8BC6B37}" type="presOf" srcId="{BF44C8CB-0B78-4E3A-A658-65ECE06EC7CA}" destId="{46ACAA8C-77EA-4F74-978C-1E501103CA2F}" srcOrd="0" destOrd="0" presId="urn:microsoft.com/office/officeart/2024/layout/BulletTimelineInverted"/>
    <dgm:cxn modelId="{B840A2F9-D33A-499A-AFD2-698EB8F088BF}" srcId="{3CDEDA5A-DE89-4EA4-A956-0D5792BAE9EC}" destId="{B231431E-D174-45E6-9962-0021F0D1F855}" srcOrd="0" destOrd="0" parTransId="{F9949F99-7826-4C9D-B289-763277DB3E2A}" sibTransId="{F12EC396-E00D-41BE-9E0A-86CC649CD0F5}"/>
    <dgm:cxn modelId="{72612802-A482-4435-8E40-B5EF19111832}" type="presParOf" srcId="{BF096E11-948B-4DBD-9E8F-28F917B0CC92}" destId="{F3DB3F80-ED1E-4734-A8A5-1AE52FF32302}" srcOrd="0" destOrd="0" presId="urn:microsoft.com/office/officeart/2024/layout/BulletTimelineInverted"/>
    <dgm:cxn modelId="{143B8107-7A88-4D2D-80A4-A6DFE5981DFA}" type="presParOf" srcId="{F3DB3F80-ED1E-4734-A8A5-1AE52FF32302}" destId="{0CAA525D-8265-4DFE-80B6-F1899A37A43A}" srcOrd="0" destOrd="0" presId="urn:microsoft.com/office/officeart/2024/layout/BulletTimelineInverted"/>
    <dgm:cxn modelId="{C81EECE8-E8B8-435D-9984-D3871E83BCF1}" type="presParOf" srcId="{F3DB3F80-ED1E-4734-A8A5-1AE52FF32302}" destId="{9EC1EAC3-E8F0-48C5-B383-80CC687B7393}" srcOrd="1" destOrd="0" presId="urn:microsoft.com/office/officeart/2024/layout/BulletTimelineInverted"/>
    <dgm:cxn modelId="{26D5A202-F5CC-4FC3-8649-185F048809F9}" type="presParOf" srcId="{BF096E11-948B-4DBD-9E8F-28F917B0CC92}" destId="{DF0E9EEB-E41B-45F5-A29B-90CB72D1B84D}" srcOrd="1" destOrd="0" presId="urn:microsoft.com/office/officeart/2024/layout/BulletTimelineInverted"/>
    <dgm:cxn modelId="{451D764D-FDBA-46E0-B892-B142497CD6AF}" type="presParOf" srcId="{DF0E9EEB-E41B-45F5-A29B-90CB72D1B84D}" destId="{0D4DE7DB-9695-43DE-A05A-EA569515A000}" srcOrd="0" destOrd="0" presId="urn:microsoft.com/office/officeart/2024/layout/BulletTimelineInverted"/>
    <dgm:cxn modelId="{143005CE-5F00-4007-9D9D-6143CCD1AAD3}" type="presParOf" srcId="{0D4DE7DB-9695-43DE-A05A-EA569515A000}" destId="{28F9073E-3093-4DF7-AE91-B4BE83B7A23F}" srcOrd="0" destOrd="0" presId="urn:microsoft.com/office/officeart/2024/layout/BulletTimelineInverted"/>
    <dgm:cxn modelId="{17C872F6-A5CF-4ECD-A40D-27B06EA6C873}" type="presParOf" srcId="{28F9073E-3093-4DF7-AE91-B4BE83B7A23F}" destId="{5495A75E-1ACA-482C-8E87-2600C8E860E7}" srcOrd="0" destOrd="0" presId="urn:microsoft.com/office/officeart/2024/layout/BulletTimelineInverted"/>
    <dgm:cxn modelId="{D551A2F9-42BD-497C-8125-313A2F97999F}" type="presParOf" srcId="{28F9073E-3093-4DF7-AE91-B4BE83B7A23F}" destId="{949D6ADA-650A-4FC9-9D3D-7EF96F21B504}" srcOrd="1" destOrd="0" presId="urn:microsoft.com/office/officeart/2024/layout/BulletTimelineInverted"/>
    <dgm:cxn modelId="{6B54C70A-60B7-40C2-8F8C-21D666357534}" type="presParOf" srcId="{0D4DE7DB-9695-43DE-A05A-EA569515A000}" destId="{E9279E70-702A-46C8-B04B-A56DFE5EFA99}" srcOrd="1" destOrd="0" presId="urn:microsoft.com/office/officeart/2024/layout/BulletTimelineInverted"/>
    <dgm:cxn modelId="{484A3D58-5258-46E3-91B2-89B4D225853C}" type="presParOf" srcId="{0D4DE7DB-9695-43DE-A05A-EA569515A000}" destId="{063CB006-24EE-4A0C-9AAA-F83D0C291C94}" srcOrd="2" destOrd="0" presId="urn:microsoft.com/office/officeart/2024/layout/BulletTimelineInverted"/>
    <dgm:cxn modelId="{AD9E9DDB-44CB-4F29-A5F6-89701A1C7B9B}" type="presParOf" srcId="{0D4DE7DB-9695-43DE-A05A-EA569515A000}" destId="{45B618E6-67CB-4961-BBF6-D686279A1316}" srcOrd="3" destOrd="0" presId="urn:microsoft.com/office/officeart/2024/layout/BulletTimelineInverted"/>
    <dgm:cxn modelId="{70136D6E-2A5B-4F96-B351-A32ED09E63D5}" type="presParOf" srcId="{0D4DE7DB-9695-43DE-A05A-EA569515A000}" destId="{A65C12A7-753A-417F-A7C7-B5E28DD3E84B}" srcOrd="4" destOrd="0" presId="urn:microsoft.com/office/officeart/2024/layout/BulletTimelineInverted"/>
    <dgm:cxn modelId="{3F1A3E81-C059-4ED1-A02D-52F422AF2B1C}" type="presParOf" srcId="{A65C12A7-753A-417F-A7C7-B5E28DD3E84B}" destId="{C1E65897-D419-4D55-9DDD-A8B7206B525E}" srcOrd="0" destOrd="0" presId="urn:microsoft.com/office/officeart/2024/layout/BulletTimelineInverted"/>
    <dgm:cxn modelId="{3DE36E1E-A0E9-4A44-B6DF-05E45729944D}" type="presParOf" srcId="{0D4DE7DB-9695-43DE-A05A-EA569515A000}" destId="{01C524E0-603C-488A-A5EE-EFCDD66398A8}" srcOrd="5" destOrd="0" presId="urn:microsoft.com/office/officeart/2024/layout/BulletTimelineInverted"/>
    <dgm:cxn modelId="{4A228479-E3C4-4A57-AB1A-149310492DFE}" type="presParOf" srcId="{DF0E9EEB-E41B-45F5-A29B-90CB72D1B84D}" destId="{6ECA1773-8EA0-4BCF-B1B4-01F5D8ED6398}" srcOrd="1" destOrd="0" presId="urn:microsoft.com/office/officeart/2024/layout/BulletTimelineInverted"/>
    <dgm:cxn modelId="{F5885536-3E39-4C77-8A0D-31AEDFF0718A}" type="presParOf" srcId="{DF0E9EEB-E41B-45F5-A29B-90CB72D1B84D}" destId="{1EAA794F-5409-4136-A3A1-FD2113D23492}" srcOrd="2" destOrd="0" presId="urn:microsoft.com/office/officeart/2024/layout/BulletTimelineInverted"/>
    <dgm:cxn modelId="{083A2619-8DDA-42C2-A213-4574CA7FD4C2}" type="presParOf" srcId="{1EAA794F-5409-4136-A3A1-FD2113D23492}" destId="{779BED32-8F24-4C33-878A-17AF0EC700AF}" srcOrd="0" destOrd="0" presId="urn:microsoft.com/office/officeart/2024/layout/BulletTimelineInverted"/>
    <dgm:cxn modelId="{6E94E5D3-6DB1-4322-AA60-F09A8E756CF8}" type="presParOf" srcId="{779BED32-8F24-4C33-878A-17AF0EC700AF}" destId="{5D4EF0CC-F269-4A95-B392-CB71F949E253}" srcOrd="0" destOrd="0" presId="urn:microsoft.com/office/officeart/2024/layout/BulletTimelineInverted"/>
    <dgm:cxn modelId="{AFA2B2B6-BCA4-415D-B997-7B4F32AED4D9}" type="presParOf" srcId="{779BED32-8F24-4C33-878A-17AF0EC700AF}" destId="{3E0E3704-7515-4D2D-940F-CB343D488FBA}" srcOrd="1" destOrd="0" presId="urn:microsoft.com/office/officeart/2024/layout/BulletTimelineInverted"/>
    <dgm:cxn modelId="{CF196DB9-A386-4034-978A-05686BA9FF88}" type="presParOf" srcId="{1EAA794F-5409-4136-A3A1-FD2113D23492}" destId="{1D6A1041-1469-4F2F-9F0A-E30E685EC6B9}" srcOrd="1" destOrd="0" presId="urn:microsoft.com/office/officeart/2024/layout/BulletTimelineInverted"/>
    <dgm:cxn modelId="{A3872E84-FB7E-4666-9DF2-2542699E32A3}" type="presParOf" srcId="{1EAA794F-5409-4136-A3A1-FD2113D23492}" destId="{0023E843-0D33-40A0-8E0F-C58DC4F9EC4A}" srcOrd="2" destOrd="0" presId="urn:microsoft.com/office/officeart/2024/layout/BulletTimelineInverted"/>
    <dgm:cxn modelId="{E8E275AE-E78D-4EB8-8B92-9336A5A10279}" type="presParOf" srcId="{1EAA794F-5409-4136-A3A1-FD2113D23492}" destId="{35E7F591-55C3-4FF1-93A6-E8A246907E49}" srcOrd="3" destOrd="0" presId="urn:microsoft.com/office/officeart/2024/layout/BulletTimelineInverted"/>
    <dgm:cxn modelId="{B31CF33E-2A64-4B1C-9675-603D50C3E957}" type="presParOf" srcId="{1EAA794F-5409-4136-A3A1-FD2113D23492}" destId="{9E7188DB-047C-4D23-86F7-BDEC83973217}" srcOrd="4" destOrd="0" presId="urn:microsoft.com/office/officeart/2024/layout/BulletTimelineInverted"/>
    <dgm:cxn modelId="{179BE8A9-CB3D-45E5-BE73-1625276EBD29}" type="presParOf" srcId="{9E7188DB-047C-4D23-86F7-BDEC83973217}" destId="{1E5D49A0-A8C0-425F-A899-DBDBF2A3B037}" srcOrd="0" destOrd="0" presId="urn:microsoft.com/office/officeart/2024/layout/BulletTimelineInverted"/>
    <dgm:cxn modelId="{CD847454-A092-4B2F-BD82-AF765422D222}" type="presParOf" srcId="{1EAA794F-5409-4136-A3A1-FD2113D23492}" destId="{51D80C7A-5C45-46F4-8612-E95F94C848E2}" srcOrd="5" destOrd="0" presId="urn:microsoft.com/office/officeart/2024/layout/BulletTimelineInverted"/>
    <dgm:cxn modelId="{155742E8-24B1-4F70-912D-9407D398DDFB}" type="presParOf" srcId="{DF0E9EEB-E41B-45F5-A29B-90CB72D1B84D}" destId="{24517AFA-4543-4241-BF6A-34E9519A0DB6}" srcOrd="3" destOrd="0" presId="urn:microsoft.com/office/officeart/2024/layout/BulletTimelineInverted"/>
    <dgm:cxn modelId="{D5F6BB53-5BDD-4D95-90D3-A9F0D64D42FD}" type="presParOf" srcId="{DF0E9EEB-E41B-45F5-A29B-90CB72D1B84D}" destId="{267ED82A-A59C-40F1-9B1B-F0AF1FC7B708}" srcOrd="4" destOrd="0" presId="urn:microsoft.com/office/officeart/2024/layout/BulletTimelineInverted"/>
    <dgm:cxn modelId="{AF9E0B37-8F2D-411B-940D-223EB3071A05}" type="presParOf" srcId="{267ED82A-A59C-40F1-9B1B-F0AF1FC7B708}" destId="{4D133E5F-8E61-47FF-9BDC-5A3801C4F467}" srcOrd="0" destOrd="0" presId="urn:microsoft.com/office/officeart/2024/layout/BulletTimelineInverted"/>
    <dgm:cxn modelId="{F76B30B6-17E8-4623-B4C1-423261FC3A93}" type="presParOf" srcId="{4D133E5F-8E61-47FF-9BDC-5A3801C4F467}" destId="{A816DCE8-E74C-4F71-85F9-72E88A44DB50}" srcOrd="0" destOrd="0" presId="urn:microsoft.com/office/officeart/2024/layout/BulletTimelineInverted"/>
    <dgm:cxn modelId="{83FFE33C-22E8-4924-A852-8A9382D7224A}" type="presParOf" srcId="{4D133E5F-8E61-47FF-9BDC-5A3801C4F467}" destId="{AC8BA21F-6F56-44BA-BF12-E25C037FD124}" srcOrd="1" destOrd="0" presId="urn:microsoft.com/office/officeart/2024/layout/BulletTimelineInverted"/>
    <dgm:cxn modelId="{D94E4ED2-43B0-44D8-91CC-7CF40E343213}" type="presParOf" srcId="{267ED82A-A59C-40F1-9B1B-F0AF1FC7B708}" destId="{F8C8BEE7-22CE-46C1-840C-37F17417DE9A}" srcOrd="1" destOrd="0" presId="urn:microsoft.com/office/officeart/2024/layout/BulletTimelineInverted"/>
    <dgm:cxn modelId="{7378B61C-6AEC-46B5-A66E-5DBC915C5890}" type="presParOf" srcId="{267ED82A-A59C-40F1-9B1B-F0AF1FC7B708}" destId="{FB4B1F1B-7553-4B08-96C7-F138C856E67B}" srcOrd="2" destOrd="0" presId="urn:microsoft.com/office/officeart/2024/layout/BulletTimelineInverted"/>
    <dgm:cxn modelId="{90A75C8A-2835-4159-8B07-76C2068F2CDA}" type="presParOf" srcId="{267ED82A-A59C-40F1-9B1B-F0AF1FC7B708}" destId="{8B638143-259F-4659-80E7-F0CFED7C2594}" srcOrd="3" destOrd="0" presId="urn:microsoft.com/office/officeart/2024/layout/BulletTimelineInverted"/>
    <dgm:cxn modelId="{94068E88-94CA-4954-AE78-AF8C5A99586F}" type="presParOf" srcId="{267ED82A-A59C-40F1-9B1B-F0AF1FC7B708}" destId="{2A9C3802-1FB6-4BB4-A974-BFAF0262328A}" srcOrd="4" destOrd="0" presId="urn:microsoft.com/office/officeart/2024/layout/BulletTimelineInverted"/>
    <dgm:cxn modelId="{3A0DA465-E804-429A-8082-9CA7981E2C03}" type="presParOf" srcId="{2A9C3802-1FB6-4BB4-A974-BFAF0262328A}" destId="{EE5A309F-A357-4403-A138-E35E63A24749}" srcOrd="0" destOrd="0" presId="urn:microsoft.com/office/officeart/2024/layout/BulletTimelineInverted"/>
    <dgm:cxn modelId="{C3400CA1-087B-49C1-BBB1-88C95A3A2409}" type="presParOf" srcId="{267ED82A-A59C-40F1-9B1B-F0AF1FC7B708}" destId="{76C2EF5F-C5C8-48C5-ADD6-CA423F31D32E}" srcOrd="5" destOrd="0" presId="urn:microsoft.com/office/officeart/2024/layout/BulletTimelineInverted"/>
    <dgm:cxn modelId="{C8EB4C39-C41C-42CA-B991-7BFA2A11933B}" type="presParOf" srcId="{DF0E9EEB-E41B-45F5-A29B-90CB72D1B84D}" destId="{D7CE5761-E1D1-4C6F-B058-F4BB6202C636}" srcOrd="5" destOrd="0" presId="urn:microsoft.com/office/officeart/2024/layout/BulletTimelineInverted"/>
    <dgm:cxn modelId="{8D01020F-ED52-4DFE-BB40-93A74B29F12F}" type="presParOf" srcId="{DF0E9EEB-E41B-45F5-A29B-90CB72D1B84D}" destId="{0EFC04A1-511F-4DB7-A07A-884DE28DAA95}" srcOrd="6" destOrd="0" presId="urn:microsoft.com/office/officeart/2024/layout/BulletTimelineInverted"/>
    <dgm:cxn modelId="{E8D147F1-C158-4A72-AD89-944601A3CBC8}" type="presParOf" srcId="{0EFC04A1-511F-4DB7-A07A-884DE28DAA95}" destId="{8DE0EB8B-0C4E-4F92-B87E-8BC30EA812D3}" srcOrd="0" destOrd="0" presId="urn:microsoft.com/office/officeart/2024/layout/BulletTimelineInverted"/>
    <dgm:cxn modelId="{1916B5F4-CF61-4E60-AAD8-90A31A45895D}" type="presParOf" srcId="{8DE0EB8B-0C4E-4F92-B87E-8BC30EA812D3}" destId="{975CF8BD-6F7A-4ACC-B663-29F85396DF4C}" srcOrd="0" destOrd="0" presId="urn:microsoft.com/office/officeart/2024/layout/BulletTimelineInverted"/>
    <dgm:cxn modelId="{CFA3E464-D217-4D5B-B426-9EEDA9779DDF}" type="presParOf" srcId="{8DE0EB8B-0C4E-4F92-B87E-8BC30EA812D3}" destId="{B4B98493-21D4-4704-9EDA-B096C8782FA2}" srcOrd="1" destOrd="0" presId="urn:microsoft.com/office/officeart/2024/layout/BulletTimelineInverted"/>
    <dgm:cxn modelId="{A8F7EFDA-0B46-4BFF-A30A-1A4F525CA577}" type="presParOf" srcId="{0EFC04A1-511F-4DB7-A07A-884DE28DAA95}" destId="{E9ABFDB1-404F-42E8-9BE6-26C3B4A14475}" srcOrd="1" destOrd="0" presId="urn:microsoft.com/office/officeart/2024/layout/BulletTimelineInverted"/>
    <dgm:cxn modelId="{8C3C8BF7-B295-4B94-AF3B-082ACB860433}" type="presParOf" srcId="{0EFC04A1-511F-4DB7-A07A-884DE28DAA95}" destId="{F5CF5AA7-5C57-4CDB-AC8B-AC796367055C}" srcOrd="2" destOrd="0" presId="urn:microsoft.com/office/officeart/2024/layout/BulletTimelineInverted"/>
    <dgm:cxn modelId="{0035A1EC-9F07-4806-9D2E-7D1EA6996352}" type="presParOf" srcId="{0EFC04A1-511F-4DB7-A07A-884DE28DAA95}" destId="{210270E9-2E17-4B8E-AE0B-D7073C2E10E6}" srcOrd="3" destOrd="0" presId="urn:microsoft.com/office/officeart/2024/layout/BulletTimelineInverted"/>
    <dgm:cxn modelId="{4598717C-0D49-4C28-BCB3-C2A57FE7CFF9}" type="presParOf" srcId="{0EFC04A1-511F-4DB7-A07A-884DE28DAA95}" destId="{BCF4AA05-190D-4E0A-B866-8C4AE3F5DB07}" srcOrd="4" destOrd="0" presId="urn:microsoft.com/office/officeart/2024/layout/BulletTimelineInverted"/>
    <dgm:cxn modelId="{2643C361-E6E4-4074-9DB2-A008CEFBA103}" type="presParOf" srcId="{BCF4AA05-190D-4E0A-B866-8C4AE3F5DB07}" destId="{4DF2F8B6-89E1-41E4-9CC8-64F80B9314C2}" srcOrd="0" destOrd="0" presId="urn:microsoft.com/office/officeart/2024/layout/BulletTimelineInverted"/>
    <dgm:cxn modelId="{6DCD0CB0-606A-4C93-8540-B0F41EF30DB3}" type="presParOf" srcId="{0EFC04A1-511F-4DB7-A07A-884DE28DAA95}" destId="{B827E70A-1576-4B74-9D63-128141BC8FC3}" srcOrd="5" destOrd="0" presId="urn:microsoft.com/office/officeart/2024/layout/BulletTimelineInverted"/>
    <dgm:cxn modelId="{60A4272D-3184-43E9-9DC6-C91FF50EBE0F}" type="presParOf" srcId="{DF0E9EEB-E41B-45F5-A29B-90CB72D1B84D}" destId="{E2638E40-7AC3-40C3-93FA-E9750A54F03A}" srcOrd="7" destOrd="0" presId="urn:microsoft.com/office/officeart/2024/layout/BulletTimelineInverted"/>
    <dgm:cxn modelId="{ED7335F8-77BA-4283-BE55-A2BB2AEDEE60}" type="presParOf" srcId="{DF0E9EEB-E41B-45F5-A29B-90CB72D1B84D}" destId="{985EF372-CF5F-49C6-A856-85787C6BB97B}" srcOrd="8" destOrd="0" presId="urn:microsoft.com/office/officeart/2024/layout/BulletTimelineInverted"/>
    <dgm:cxn modelId="{7C649412-74EF-4F5A-9A42-E342CA6CC69E}" type="presParOf" srcId="{985EF372-CF5F-49C6-A856-85787C6BB97B}" destId="{CDE3851B-F9AA-41E7-9AFB-B9D564D85172}" srcOrd="0" destOrd="0" presId="urn:microsoft.com/office/officeart/2024/layout/BulletTimelineInverted"/>
    <dgm:cxn modelId="{C362C59B-5445-4A53-941C-07529B84051B}" type="presParOf" srcId="{CDE3851B-F9AA-41E7-9AFB-B9D564D85172}" destId="{36FEBE7B-4402-41C7-8DA7-5ABE4F1A8C48}" srcOrd="0" destOrd="0" presId="urn:microsoft.com/office/officeart/2024/layout/BulletTimelineInverted"/>
    <dgm:cxn modelId="{2AA4D012-767F-41EC-A5D8-70795F136693}" type="presParOf" srcId="{CDE3851B-F9AA-41E7-9AFB-B9D564D85172}" destId="{723CD863-93CA-407A-AE0E-0F71304189E8}" srcOrd="1" destOrd="0" presId="urn:microsoft.com/office/officeart/2024/layout/BulletTimelineInverted"/>
    <dgm:cxn modelId="{D10A5A9D-C588-4709-814D-A1E3E5334FDF}" type="presParOf" srcId="{985EF372-CF5F-49C6-A856-85787C6BB97B}" destId="{4858DC9C-6FE1-4B92-A1B7-031C0F9D809D}" srcOrd="1" destOrd="0" presId="urn:microsoft.com/office/officeart/2024/layout/BulletTimelineInverted"/>
    <dgm:cxn modelId="{70934614-A137-471A-8B60-7C4D1239FCED}" type="presParOf" srcId="{985EF372-CF5F-49C6-A856-85787C6BB97B}" destId="{6C054149-ACE7-4F76-A778-2DB39CD561E5}" srcOrd="2" destOrd="0" presId="urn:microsoft.com/office/officeart/2024/layout/BulletTimelineInverted"/>
    <dgm:cxn modelId="{8630E402-92AA-4462-B98C-C68FE4FBE130}" type="presParOf" srcId="{985EF372-CF5F-49C6-A856-85787C6BB97B}" destId="{7BECDEF9-A603-4A8B-AFD5-57B2A0123FB0}" srcOrd="3" destOrd="0" presId="urn:microsoft.com/office/officeart/2024/layout/BulletTimelineInverted"/>
    <dgm:cxn modelId="{BE55C5CB-7CA2-413D-A7CC-CE05B8F31E7E}" type="presParOf" srcId="{985EF372-CF5F-49C6-A856-85787C6BB97B}" destId="{447C4464-2EC6-43A9-A7C5-ED67D5238C79}" srcOrd="4" destOrd="0" presId="urn:microsoft.com/office/officeart/2024/layout/BulletTimelineInverted"/>
    <dgm:cxn modelId="{72358301-3341-41B3-8151-59AAE6E04A79}" type="presParOf" srcId="{447C4464-2EC6-43A9-A7C5-ED67D5238C79}" destId="{BF6F70AC-24E0-4BB2-8A2C-D9132F9722E6}" srcOrd="0" destOrd="0" presId="urn:microsoft.com/office/officeart/2024/layout/BulletTimelineInverted"/>
    <dgm:cxn modelId="{006AA1B0-774D-4B11-A99A-CDCF919637E6}" type="presParOf" srcId="{985EF372-CF5F-49C6-A856-85787C6BB97B}" destId="{72E8B0DD-F4B6-40F3-BA29-35F12F6B0F4A}" srcOrd="5" destOrd="0" presId="urn:microsoft.com/office/officeart/2024/layout/BulletTimelineInverted"/>
    <dgm:cxn modelId="{B9DB1D46-5A33-485A-AE59-775B049C3C2A}" type="presParOf" srcId="{DF0E9EEB-E41B-45F5-A29B-90CB72D1B84D}" destId="{A2BE1183-8746-4026-8634-A8E4257EB1D8}" srcOrd="9" destOrd="0" presId="urn:microsoft.com/office/officeart/2024/layout/BulletTimelineInverted"/>
    <dgm:cxn modelId="{5AD7A3C3-4154-42C6-B4CF-C8AC4210A452}" type="presParOf" srcId="{DF0E9EEB-E41B-45F5-A29B-90CB72D1B84D}" destId="{75EA8FEE-6153-4AA0-B19A-3B5339D66FF0}" srcOrd="10" destOrd="0" presId="urn:microsoft.com/office/officeart/2024/layout/BulletTimelineInverted"/>
    <dgm:cxn modelId="{E8C26B49-9FE5-413F-94B7-BEBC18FA0628}" type="presParOf" srcId="{75EA8FEE-6153-4AA0-B19A-3B5339D66FF0}" destId="{FC22E286-053B-4421-B7A8-87923EDB9DA1}" srcOrd="0" destOrd="0" presId="urn:microsoft.com/office/officeart/2024/layout/BulletTimelineInverted"/>
    <dgm:cxn modelId="{20188754-5441-4E71-BF6A-7FB7CD2721EB}" type="presParOf" srcId="{FC22E286-053B-4421-B7A8-87923EDB9DA1}" destId="{A3F5071B-8BEE-46CF-A95F-D078D64563E0}" srcOrd="0" destOrd="0" presId="urn:microsoft.com/office/officeart/2024/layout/BulletTimelineInverted"/>
    <dgm:cxn modelId="{7DC93BBD-2843-4389-8709-FA9FB7F5FD56}" type="presParOf" srcId="{FC22E286-053B-4421-B7A8-87923EDB9DA1}" destId="{52B5A1D3-8839-43DD-9DF6-CEACBF510FC3}" srcOrd="1" destOrd="0" presId="urn:microsoft.com/office/officeart/2024/layout/BulletTimelineInverted"/>
    <dgm:cxn modelId="{844BA254-817F-454B-8E0F-5245C57990CB}" type="presParOf" srcId="{75EA8FEE-6153-4AA0-B19A-3B5339D66FF0}" destId="{150B87FD-C26C-4515-91E1-7F967C69B573}" srcOrd="1" destOrd="0" presId="urn:microsoft.com/office/officeart/2024/layout/BulletTimelineInverted"/>
    <dgm:cxn modelId="{127E086A-499C-4243-9280-340F7654C2B1}" type="presParOf" srcId="{75EA8FEE-6153-4AA0-B19A-3B5339D66FF0}" destId="{46ACAA8C-77EA-4F74-978C-1E501103CA2F}" srcOrd="2" destOrd="0" presId="urn:microsoft.com/office/officeart/2024/layout/BulletTimelineInverted"/>
    <dgm:cxn modelId="{73CD3CA5-C02C-49E1-8C18-E4B633B4C7EF}" type="presParOf" srcId="{75EA8FEE-6153-4AA0-B19A-3B5339D66FF0}" destId="{3C1D4B30-8346-40AD-A012-C2D53F2338B3}" srcOrd="3" destOrd="0" presId="urn:microsoft.com/office/officeart/2024/layout/BulletTimelineInverted"/>
    <dgm:cxn modelId="{CED36C61-2150-4BB9-972C-F47A0FDFB545}" type="presParOf" srcId="{75EA8FEE-6153-4AA0-B19A-3B5339D66FF0}" destId="{B01B8CF6-664C-465E-BD4A-6A31F9565BF6}" srcOrd="4" destOrd="0" presId="urn:microsoft.com/office/officeart/2024/layout/BulletTimelineInverted"/>
    <dgm:cxn modelId="{97C8DACF-F21B-4B1D-BDDD-FA31C06A97A9}" type="presParOf" srcId="{B01B8CF6-664C-465E-BD4A-6A31F9565BF6}" destId="{8584305F-A52C-4ABE-9CFB-C92AF9F735BD}" srcOrd="0" destOrd="0" presId="urn:microsoft.com/office/officeart/2024/layout/BulletTimelineInverted"/>
    <dgm:cxn modelId="{94F2BDBE-B732-448F-BF9F-30737B124383}" type="presParOf" srcId="{75EA8FEE-6153-4AA0-B19A-3B5339D66FF0}" destId="{A2DAA587-4D43-4907-99C3-92A8A9C7FA96}" srcOrd="5" destOrd="0" presId="urn:microsoft.com/office/officeart/2024/layout/BulletTimelineInverted"/>
    <dgm:cxn modelId="{C7B57A2D-EA1A-432D-8821-49181CC7DA5E}" type="presParOf" srcId="{DF0E9EEB-E41B-45F5-A29B-90CB72D1B84D}" destId="{E60F5789-DC2D-4631-A9B9-56D7A1F1DF20}" srcOrd="11" destOrd="0" presId="urn:microsoft.com/office/officeart/2024/layout/BulletTimelineInverted"/>
    <dgm:cxn modelId="{0AE6CECC-B63E-4446-95B0-ECAA8CEBD7C6}" type="presParOf" srcId="{DF0E9EEB-E41B-45F5-A29B-90CB72D1B84D}" destId="{C266AC03-8042-4815-8372-98D285807FC7}" srcOrd="12" destOrd="0" presId="urn:microsoft.com/office/officeart/2024/layout/BulletTimelineInverted"/>
    <dgm:cxn modelId="{217B0A2C-E2C1-4331-B6D5-02C9159CD6F6}" type="presParOf" srcId="{C266AC03-8042-4815-8372-98D285807FC7}" destId="{8B7E351D-8734-4249-9591-838878888CDD}" srcOrd="0" destOrd="0" presId="urn:microsoft.com/office/officeart/2024/layout/BulletTimelineInverted"/>
    <dgm:cxn modelId="{F4A7D1DD-02F6-453C-BE6F-03ADF08A854E}" type="presParOf" srcId="{8B7E351D-8734-4249-9591-838878888CDD}" destId="{D02AC8BF-35F0-4A8D-BCC3-A9588703F51B}" srcOrd="0" destOrd="0" presId="urn:microsoft.com/office/officeart/2024/layout/BulletTimelineInverted"/>
    <dgm:cxn modelId="{B3E3B6F0-9026-448C-BBD8-9C02E79DC741}" type="presParOf" srcId="{8B7E351D-8734-4249-9591-838878888CDD}" destId="{A83C81A2-59FE-47B7-B7A4-5C2510739DCD}" srcOrd="1" destOrd="0" presId="urn:microsoft.com/office/officeart/2024/layout/BulletTimelineInverted"/>
    <dgm:cxn modelId="{FA3198DB-FA6D-4CC3-B9A3-C0C9434C9272}" type="presParOf" srcId="{C266AC03-8042-4815-8372-98D285807FC7}" destId="{8E30E4F8-FE09-4676-8262-D9213E2E799A}" srcOrd="1" destOrd="0" presId="urn:microsoft.com/office/officeart/2024/layout/BulletTimelineInverted"/>
    <dgm:cxn modelId="{1A26E30B-37E3-4E6C-89BA-568CFF49800F}" type="presParOf" srcId="{C266AC03-8042-4815-8372-98D285807FC7}" destId="{DD99880D-9485-4A58-8C71-04AABD827B51}" srcOrd="2" destOrd="0" presId="urn:microsoft.com/office/officeart/2024/layout/BulletTimelineInverted"/>
    <dgm:cxn modelId="{E950E941-3BDA-4CA8-A44D-6D700F600C75}" type="presParOf" srcId="{C266AC03-8042-4815-8372-98D285807FC7}" destId="{2009E85E-CA25-4D29-A8CF-5DBAAC642338}" srcOrd="3" destOrd="0" presId="urn:microsoft.com/office/officeart/2024/layout/BulletTimelineInverted"/>
    <dgm:cxn modelId="{08A13898-B9B8-46EA-BCE5-EC970B61C199}" type="presParOf" srcId="{C266AC03-8042-4815-8372-98D285807FC7}" destId="{712DE3E3-C9C8-439E-A5C5-B0A5374A9577}" srcOrd="4" destOrd="0" presId="urn:microsoft.com/office/officeart/2024/layout/BulletTimelineInverted"/>
    <dgm:cxn modelId="{0F6B89C9-572C-49C6-A0D7-0AB0B204F37C}" type="presParOf" srcId="{712DE3E3-C9C8-439E-A5C5-B0A5374A9577}" destId="{289797A3-288A-4EA4-B1EF-1EB56FF864FC}" srcOrd="0" destOrd="0" presId="urn:microsoft.com/office/officeart/2024/layout/BulletTimelineInverted"/>
    <dgm:cxn modelId="{E3FF21C9-E13A-49C7-978A-737F20172013}" type="presParOf" srcId="{C266AC03-8042-4815-8372-98D285807FC7}" destId="{74C8A8FA-994F-4A91-A833-DF962C768853}" srcOrd="5" destOrd="0" presId="urn:microsoft.com/office/officeart/2024/layout/BulletTimelineInverted"/>
    <dgm:cxn modelId="{52DF42A3-0FFF-4B74-A95D-5660D3A440ED}" type="presParOf" srcId="{DF0E9EEB-E41B-45F5-A29B-90CB72D1B84D}" destId="{C80541EA-04C0-4D6B-B19E-8D77CE2AFCA9}" srcOrd="13" destOrd="0" presId="urn:microsoft.com/office/officeart/2024/layout/BulletTimelineInverted"/>
    <dgm:cxn modelId="{E5201718-6695-4F96-9B7D-8835BB740D1F}" type="presParOf" srcId="{DF0E9EEB-E41B-45F5-A29B-90CB72D1B84D}" destId="{5934B9F2-2DAB-4FB0-BF13-30D1C279549C}" srcOrd="14" destOrd="0" presId="urn:microsoft.com/office/officeart/2024/layout/BulletTimelineInverted"/>
    <dgm:cxn modelId="{9CADF72F-F5CF-4B78-956E-538443A1545B}" type="presParOf" srcId="{5934B9F2-2DAB-4FB0-BF13-30D1C279549C}" destId="{E0E23FAF-1613-40C4-AE06-06203380548D}" srcOrd="0" destOrd="0" presId="urn:microsoft.com/office/officeart/2024/layout/BulletTimelineInverted"/>
    <dgm:cxn modelId="{69BAC184-AFA0-4014-BBB9-D5C39E34F99A}" type="presParOf" srcId="{E0E23FAF-1613-40C4-AE06-06203380548D}" destId="{7918A66B-08A1-4871-B3E2-4969C976B654}" srcOrd="0" destOrd="0" presId="urn:microsoft.com/office/officeart/2024/layout/BulletTimelineInverted"/>
    <dgm:cxn modelId="{7616AFCB-1C47-4A8B-B27F-B45CA354DF87}" type="presParOf" srcId="{E0E23FAF-1613-40C4-AE06-06203380548D}" destId="{68BE3D62-D6FE-4471-97A0-0820C823CD21}" srcOrd="1" destOrd="0" presId="urn:microsoft.com/office/officeart/2024/layout/BulletTimelineInverted"/>
    <dgm:cxn modelId="{C56B51A9-66E0-473C-A92F-36855A3B2754}" type="presParOf" srcId="{5934B9F2-2DAB-4FB0-BF13-30D1C279549C}" destId="{16F91999-6280-4E91-B20C-34AC56A59DEE}" srcOrd="1" destOrd="0" presId="urn:microsoft.com/office/officeart/2024/layout/BulletTimelineInverted"/>
    <dgm:cxn modelId="{397763BD-2D84-4745-87B5-07C6380E2C69}" type="presParOf" srcId="{5934B9F2-2DAB-4FB0-BF13-30D1C279549C}" destId="{C3571E82-0B47-40EE-B396-A1C0C167A833}" srcOrd="2" destOrd="0" presId="urn:microsoft.com/office/officeart/2024/layout/BulletTimelineInverted"/>
    <dgm:cxn modelId="{0CE6ABA1-D682-495C-8062-38F532F90D54}" type="presParOf" srcId="{5934B9F2-2DAB-4FB0-BF13-30D1C279549C}" destId="{C27FF391-A935-4443-880F-9389D1BC4C53}" srcOrd="3" destOrd="0" presId="urn:microsoft.com/office/officeart/2024/layout/BulletTimelineInverted"/>
    <dgm:cxn modelId="{7540FF92-593E-48AC-92AB-A05F5C6954F8}" type="presParOf" srcId="{5934B9F2-2DAB-4FB0-BF13-30D1C279549C}" destId="{9758B85B-89BA-4BA9-8F81-5243352EC7B5}" srcOrd="4" destOrd="0" presId="urn:microsoft.com/office/officeart/2024/layout/BulletTimelineInverted"/>
    <dgm:cxn modelId="{7C74BF04-D03E-4646-809E-5F922687E669}" type="presParOf" srcId="{9758B85B-89BA-4BA9-8F81-5243352EC7B5}" destId="{8D2AFC34-0EC4-42B6-B8C5-1EBC8B574C23}" srcOrd="0" destOrd="0" presId="urn:microsoft.com/office/officeart/2024/layout/BulletTimelineInverted"/>
    <dgm:cxn modelId="{72C7D4F0-44AB-497B-BDA9-97C14E611EBE}" type="presParOf" srcId="{5934B9F2-2DAB-4FB0-BF13-30D1C279549C}" destId="{1E68FEAB-9B02-4D8E-BB01-10D1EA5A466B}" srcOrd="5" destOrd="0" presId="urn:microsoft.com/office/officeart/2024/layout/BulletTimelineInvert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A4C201-74BC-4614-B014-29E87AB95DA6}"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GB"/>
        </a:p>
      </dgm:t>
    </dgm:pt>
    <dgm:pt modelId="{9C4E6491-F243-4451-9A66-9D48A37C2EC6}">
      <dgm:prSet phldrT="[Text]" phldr="0" custT="1"/>
      <dgm:spPr/>
      <dgm:t>
        <a:bodyPr/>
        <a:lstStyle/>
        <a:p>
          <a:r>
            <a:rPr lang="en-GB" sz="1800" b="1" noProof="0" dirty="0"/>
            <a:t>TRG membership</a:t>
          </a:r>
        </a:p>
      </dgm:t>
    </dgm:pt>
    <dgm:pt modelId="{F9E28C54-510A-41BA-A431-20E7AE6CBEED}" type="parTrans" cxnId="{A303B136-9A15-4530-8681-A4CAFD9F90E7}">
      <dgm:prSet/>
      <dgm:spPr/>
      <dgm:t>
        <a:bodyPr/>
        <a:lstStyle/>
        <a:p>
          <a:endParaRPr lang="en-GB"/>
        </a:p>
      </dgm:t>
    </dgm:pt>
    <dgm:pt modelId="{961D11B6-672C-48A1-8855-3B790F23CD05}" type="sibTrans" cxnId="{A303B136-9A15-4530-8681-A4CAFD9F90E7}">
      <dgm:prSet/>
      <dgm:spPr/>
      <dgm:t>
        <a:bodyPr/>
        <a:lstStyle/>
        <a:p>
          <a:endParaRPr lang="en-GB"/>
        </a:p>
      </dgm:t>
    </dgm:pt>
    <dgm:pt modelId="{BEEAA3CB-F0C9-43C0-B7D9-03805AED8DC3}">
      <dgm:prSet phldrT="[Text]" phldr="0"/>
      <dgm:spPr/>
      <dgm:t>
        <a:bodyPr/>
        <a:lstStyle/>
        <a:p>
          <a:r>
            <a:rPr lang="en-GB" noProof="0" dirty="0"/>
            <a:t>TLM</a:t>
          </a:r>
        </a:p>
      </dgm:t>
    </dgm:pt>
    <dgm:pt modelId="{BF486C60-8BD0-464D-86DD-4AA9970647FB}" type="parTrans" cxnId="{ADB96F8E-4D0B-4B0D-843B-77DD08BE7329}">
      <dgm:prSet/>
      <dgm:spPr/>
      <dgm:t>
        <a:bodyPr/>
        <a:lstStyle/>
        <a:p>
          <a:endParaRPr lang="en-GB"/>
        </a:p>
      </dgm:t>
    </dgm:pt>
    <dgm:pt modelId="{4705CD46-A5E5-4147-886A-509F66F40E71}" type="sibTrans" cxnId="{ADB96F8E-4D0B-4B0D-843B-77DD08BE7329}">
      <dgm:prSet/>
      <dgm:spPr/>
      <dgm:t>
        <a:bodyPr/>
        <a:lstStyle/>
        <a:p>
          <a:endParaRPr lang="en-GB"/>
        </a:p>
      </dgm:t>
    </dgm:pt>
    <dgm:pt modelId="{9916A3B9-E737-491F-A730-FF3F4B5F4284}">
      <dgm:prSet phldrT="[Text]" phldr="0"/>
      <dgm:spPr/>
      <dgm:t>
        <a:bodyPr/>
        <a:lstStyle/>
        <a:p>
          <a:r>
            <a:rPr lang="en-GB" noProof="0" dirty="0"/>
            <a:t>TP</a:t>
          </a:r>
        </a:p>
      </dgm:t>
    </dgm:pt>
    <dgm:pt modelId="{F5D90524-340A-4965-850E-FF225D65B576}" type="parTrans" cxnId="{F2E85040-8ED1-4553-88D0-177841847EE7}">
      <dgm:prSet/>
      <dgm:spPr/>
      <dgm:t>
        <a:bodyPr/>
        <a:lstStyle/>
        <a:p>
          <a:endParaRPr lang="en-GB"/>
        </a:p>
      </dgm:t>
    </dgm:pt>
    <dgm:pt modelId="{6EC7351A-E2D5-4FEA-B985-2AB241C41115}" type="sibTrans" cxnId="{F2E85040-8ED1-4553-88D0-177841847EE7}">
      <dgm:prSet/>
      <dgm:spPr/>
      <dgm:t>
        <a:bodyPr/>
        <a:lstStyle/>
        <a:p>
          <a:endParaRPr lang="en-GB"/>
        </a:p>
      </dgm:t>
    </dgm:pt>
    <dgm:pt modelId="{E2FCD2DC-4150-4D3A-8D03-3FB4B487687E}">
      <dgm:prSet phldrT="[Text]" phldr="0"/>
      <dgm:spPr/>
      <dgm:t>
        <a:bodyPr/>
        <a:lstStyle/>
        <a:p>
          <a:r>
            <a:rPr lang="en-GB" noProof="0" dirty="0"/>
            <a:t>PSQR</a:t>
          </a:r>
        </a:p>
      </dgm:t>
    </dgm:pt>
    <dgm:pt modelId="{6F3F1276-661F-4202-8121-A999FA58893B}" type="parTrans" cxnId="{46725411-F00B-48DA-8963-92EAA7C3B303}">
      <dgm:prSet/>
      <dgm:spPr/>
      <dgm:t>
        <a:bodyPr/>
        <a:lstStyle/>
        <a:p>
          <a:endParaRPr lang="en-GB"/>
        </a:p>
      </dgm:t>
    </dgm:pt>
    <dgm:pt modelId="{43F9A4E1-B46B-4321-B83D-D22D1A9D082C}" type="sibTrans" cxnId="{46725411-F00B-48DA-8963-92EAA7C3B303}">
      <dgm:prSet/>
      <dgm:spPr/>
      <dgm:t>
        <a:bodyPr/>
        <a:lstStyle/>
        <a:p>
          <a:endParaRPr lang="en-GB"/>
        </a:p>
      </dgm:t>
    </dgm:pt>
    <dgm:pt modelId="{B9AE0B52-ABE0-4FF7-99AA-6B70EB31BBAB}">
      <dgm:prSet phldrT="[Text]" phldr="0"/>
      <dgm:spPr/>
      <dgm:t>
        <a:bodyPr/>
        <a:lstStyle/>
        <a:p>
          <a:r>
            <a:rPr lang="en-GB" noProof="0" dirty="0"/>
            <a:t>Welsh Risk Pool</a:t>
          </a:r>
        </a:p>
      </dgm:t>
    </dgm:pt>
    <dgm:pt modelId="{E6267428-ABEC-42B3-BC0B-C4CA9FCDCA46}" type="parTrans" cxnId="{7F3B1FE8-8D20-4601-AD77-D1C60318FD33}">
      <dgm:prSet/>
      <dgm:spPr/>
      <dgm:t>
        <a:bodyPr/>
        <a:lstStyle/>
        <a:p>
          <a:endParaRPr lang="en-GB"/>
        </a:p>
      </dgm:t>
    </dgm:pt>
    <dgm:pt modelId="{0D57F910-50D6-485A-8363-DAFF1A6508A3}" type="sibTrans" cxnId="{7F3B1FE8-8D20-4601-AD77-D1C60318FD33}">
      <dgm:prSet/>
      <dgm:spPr/>
      <dgm:t>
        <a:bodyPr/>
        <a:lstStyle/>
        <a:p>
          <a:endParaRPr lang="en-GB"/>
        </a:p>
      </dgm:t>
    </dgm:pt>
    <dgm:pt modelId="{2DE4364F-F5F6-4017-BD41-EC83BCD52723}">
      <dgm:prSet phldrT="[Text]" phldr="0"/>
      <dgm:spPr/>
      <dgm:t>
        <a:bodyPr/>
        <a:lstStyle/>
        <a:p>
          <a:r>
            <a:rPr lang="en-GB" noProof="0" dirty="0"/>
            <a:t>BHT</a:t>
          </a:r>
        </a:p>
      </dgm:t>
    </dgm:pt>
    <dgm:pt modelId="{A9892E17-1C8F-47E0-8A75-AAD2065F24CE}" type="parTrans" cxnId="{4543E7CA-05E4-4EC2-890D-C447CFDCBA1F}">
      <dgm:prSet/>
      <dgm:spPr/>
      <dgm:t>
        <a:bodyPr/>
        <a:lstStyle/>
        <a:p>
          <a:endParaRPr lang="en-GB"/>
        </a:p>
      </dgm:t>
    </dgm:pt>
    <dgm:pt modelId="{6655CA0F-BC51-487C-92E5-6EB3702488F5}" type="sibTrans" cxnId="{4543E7CA-05E4-4EC2-890D-C447CFDCBA1F}">
      <dgm:prSet/>
      <dgm:spPr/>
      <dgm:t>
        <a:bodyPr/>
        <a:lstStyle/>
        <a:p>
          <a:endParaRPr lang="en-GB"/>
        </a:p>
      </dgm:t>
    </dgm:pt>
    <dgm:pt modelId="{F0D54D96-6DFF-4495-9C74-3CE816CCD02B}">
      <dgm:prSet phldrT="[Text]" phldr="0"/>
      <dgm:spPr/>
      <dgm:t>
        <a:bodyPr/>
        <a:lstStyle/>
        <a:p>
          <a:r>
            <a:rPr lang="en-GB" noProof="0" dirty="0"/>
            <a:t>Quality leads</a:t>
          </a:r>
        </a:p>
      </dgm:t>
    </dgm:pt>
    <dgm:pt modelId="{7B178E73-1055-4A63-A928-C4F01C81AF91}" type="parTrans" cxnId="{5072DBFF-5369-4398-9330-9177F88B697D}">
      <dgm:prSet/>
      <dgm:spPr/>
      <dgm:t>
        <a:bodyPr/>
        <a:lstStyle/>
        <a:p>
          <a:endParaRPr lang="en-GB"/>
        </a:p>
      </dgm:t>
    </dgm:pt>
    <dgm:pt modelId="{FC3A5654-77FD-4B9B-9953-911BB40A1866}" type="sibTrans" cxnId="{5072DBFF-5369-4398-9330-9177F88B697D}">
      <dgm:prSet/>
      <dgm:spPr/>
      <dgm:t>
        <a:bodyPr/>
        <a:lstStyle/>
        <a:p>
          <a:endParaRPr lang="en-GB"/>
        </a:p>
      </dgm:t>
    </dgm:pt>
    <dgm:pt modelId="{DB9293D1-57DF-47C7-83E6-6D2E34233349}">
      <dgm:prSet phldrT="[Text]" phldr="0"/>
      <dgm:spPr/>
      <dgm:t>
        <a:bodyPr/>
        <a:lstStyle/>
        <a:p>
          <a:r>
            <a:rPr lang="en-GB" noProof="0" dirty="0"/>
            <a:t>SHOT</a:t>
          </a:r>
        </a:p>
      </dgm:t>
    </dgm:pt>
    <dgm:pt modelId="{D565A2CC-1996-4F29-8BDB-177531CCBC17}" type="parTrans" cxnId="{F49AC2AF-9C6D-4727-9879-9BDFC9030EFA}">
      <dgm:prSet/>
      <dgm:spPr/>
      <dgm:t>
        <a:bodyPr/>
        <a:lstStyle/>
        <a:p>
          <a:endParaRPr lang="en-GB"/>
        </a:p>
      </dgm:t>
    </dgm:pt>
    <dgm:pt modelId="{9DA79AD5-7713-4070-AB42-937CB75FD109}" type="sibTrans" cxnId="{F49AC2AF-9C6D-4727-9879-9BDFC9030EFA}">
      <dgm:prSet/>
      <dgm:spPr/>
      <dgm:t>
        <a:bodyPr/>
        <a:lstStyle/>
        <a:p>
          <a:endParaRPr lang="en-GB"/>
        </a:p>
      </dgm:t>
    </dgm:pt>
    <dgm:pt modelId="{B204536C-F052-45F7-BF21-42EBAF072497}">
      <dgm:prSet phldrT="[Text]" phldr="0"/>
      <dgm:spPr/>
      <dgm:t>
        <a:bodyPr/>
        <a:lstStyle/>
        <a:p>
          <a:r>
            <a:rPr lang="en-GB" noProof="0" dirty="0"/>
            <a:t>WBS</a:t>
          </a:r>
        </a:p>
      </dgm:t>
    </dgm:pt>
    <dgm:pt modelId="{E31272C8-21F9-47A4-94CA-9A8FDDDAD6E7}" type="parTrans" cxnId="{BC83BE1D-73A6-42BF-8BB9-4D6C84D288A3}">
      <dgm:prSet/>
      <dgm:spPr/>
      <dgm:t>
        <a:bodyPr/>
        <a:lstStyle/>
        <a:p>
          <a:endParaRPr lang="en-GB"/>
        </a:p>
      </dgm:t>
    </dgm:pt>
    <dgm:pt modelId="{E1127DE2-98A1-4B77-99CA-0F90C4F6696C}" type="sibTrans" cxnId="{BC83BE1D-73A6-42BF-8BB9-4D6C84D288A3}">
      <dgm:prSet/>
      <dgm:spPr/>
      <dgm:t>
        <a:bodyPr/>
        <a:lstStyle/>
        <a:p>
          <a:endParaRPr lang="en-GB"/>
        </a:p>
      </dgm:t>
    </dgm:pt>
    <dgm:pt modelId="{5D5AFC9A-7A3B-4857-87A9-1D2984801B61}">
      <dgm:prSet phldrT="[Text]" phldr="0"/>
      <dgm:spPr/>
      <dgm:t>
        <a:bodyPr/>
        <a:lstStyle/>
        <a:p>
          <a:r>
            <a:rPr lang="en-GB" noProof="0" dirty="0"/>
            <a:t>SCRIPT</a:t>
          </a:r>
        </a:p>
      </dgm:t>
    </dgm:pt>
    <dgm:pt modelId="{952CE832-A882-4161-909A-5150DBCD436A}" type="parTrans" cxnId="{3D3BC836-F526-435A-8EF0-1BE1CB2DB2CB}">
      <dgm:prSet/>
      <dgm:spPr/>
      <dgm:t>
        <a:bodyPr/>
        <a:lstStyle/>
        <a:p>
          <a:endParaRPr lang="en-GB"/>
        </a:p>
      </dgm:t>
    </dgm:pt>
    <dgm:pt modelId="{84FCB069-D74E-4104-B75C-3D188787250D}" type="sibTrans" cxnId="{3D3BC836-F526-435A-8EF0-1BE1CB2DB2CB}">
      <dgm:prSet/>
      <dgm:spPr/>
      <dgm:t>
        <a:bodyPr/>
        <a:lstStyle/>
        <a:p>
          <a:endParaRPr lang="en-GB"/>
        </a:p>
      </dgm:t>
    </dgm:pt>
    <dgm:pt modelId="{9E60C32C-22A2-45B6-9473-36E4BAEFA125}" type="pres">
      <dgm:prSet presAssocID="{94A4C201-74BC-4614-B014-29E87AB95DA6}" presName="composite" presStyleCnt="0">
        <dgm:presLayoutVars>
          <dgm:chMax val="1"/>
          <dgm:dir/>
          <dgm:resizeHandles val="exact"/>
        </dgm:presLayoutVars>
      </dgm:prSet>
      <dgm:spPr/>
    </dgm:pt>
    <dgm:pt modelId="{03BB4F7C-B654-4E28-ABCE-499EAE4F515A}" type="pres">
      <dgm:prSet presAssocID="{94A4C201-74BC-4614-B014-29E87AB95DA6}" presName="radial" presStyleCnt="0">
        <dgm:presLayoutVars>
          <dgm:animLvl val="ctr"/>
        </dgm:presLayoutVars>
      </dgm:prSet>
      <dgm:spPr/>
    </dgm:pt>
    <dgm:pt modelId="{374A320A-2BAD-4109-A2C7-6375EFB5AF20}" type="pres">
      <dgm:prSet presAssocID="{9C4E6491-F243-4451-9A66-9D48A37C2EC6}" presName="centerShape" presStyleLbl="vennNode1" presStyleIdx="0" presStyleCnt="10"/>
      <dgm:spPr/>
    </dgm:pt>
    <dgm:pt modelId="{DAA373B0-F0F7-4F97-9A60-6005BAD3C781}" type="pres">
      <dgm:prSet presAssocID="{BEEAA3CB-F0C9-43C0-B7D9-03805AED8DC3}" presName="node" presStyleLbl="vennNode1" presStyleIdx="1" presStyleCnt="10">
        <dgm:presLayoutVars>
          <dgm:bulletEnabled val="1"/>
        </dgm:presLayoutVars>
      </dgm:prSet>
      <dgm:spPr/>
    </dgm:pt>
    <dgm:pt modelId="{96F2D71E-949D-4775-8466-5EE88F654F2B}" type="pres">
      <dgm:prSet presAssocID="{9916A3B9-E737-491F-A730-FF3F4B5F4284}" presName="node" presStyleLbl="vennNode1" presStyleIdx="2" presStyleCnt="10">
        <dgm:presLayoutVars>
          <dgm:bulletEnabled val="1"/>
        </dgm:presLayoutVars>
      </dgm:prSet>
      <dgm:spPr/>
    </dgm:pt>
    <dgm:pt modelId="{DFC54C84-B466-4B93-B7F0-221338D3EE5A}" type="pres">
      <dgm:prSet presAssocID="{E2FCD2DC-4150-4D3A-8D03-3FB4B487687E}" presName="node" presStyleLbl="vennNode1" presStyleIdx="3" presStyleCnt="10">
        <dgm:presLayoutVars>
          <dgm:bulletEnabled val="1"/>
        </dgm:presLayoutVars>
      </dgm:prSet>
      <dgm:spPr/>
    </dgm:pt>
    <dgm:pt modelId="{A4A7DC10-FCD4-4B0D-A560-A28A30A7FBDD}" type="pres">
      <dgm:prSet presAssocID="{B9AE0B52-ABE0-4FF7-99AA-6B70EB31BBAB}" presName="node" presStyleLbl="vennNode1" presStyleIdx="4" presStyleCnt="10">
        <dgm:presLayoutVars>
          <dgm:bulletEnabled val="1"/>
        </dgm:presLayoutVars>
      </dgm:prSet>
      <dgm:spPr/>
    </dgm:pt>
    <dgm:pt modelId="{1B3C7D5F-3BA2-43A3-9C2B-AF560DBA6911}" type="pres">
      <dgm:prSet presAssocID="{2DE4364F-F5F6-4017-BD41-EC83BCD52723}" presName="node" presStyleLbl="vennNode1" presStyleIdx="5" presStyleCnt="10">
        <dgm:presLayoutVars>
          <dgm:bulletEnabled val="1"/>
        </dgm:presLayoutVars>
      </dgm:prSet>
      <dgm:spPr/>
    </dgm:pt>
    <dgm:pt modelId="{A0E4DA90-577E-4BE3-8DBF-06A6E9C4C3E0}" type="pres">
      <dgm:prSet presAssocID="{F0D54D96-6DFF-4495-9C74-3CE816CCD02B}" presName="node" presStyleLbl="vennNode1" presStyleIdx="6" presStyleCnt="10">
        <dgm:presLayoutVars>
          <dgm:bulletEnabled val="1"/>
        </dgm:presLayoutVars>
      </dgm:prSet>
      <dgm:spPr/>
    </dgm:pt>
    <dgm:pt modelId="{572D0D4A-460B-4238-B504-4F24F82627ED}" type="pres">
      <dgm:prSet presAssocID="{DB9293D1-57DF-47C7-83E6-6D2E34233349}" presName="node" presStyleLbl="vennNode1" presStyleIdx="7" presStyleCnt="10">
        <dgm:presLayoutVars>
          <dgm:bulletEnabled val="1"/>
        </dgm:presLayoutVars>
      </dgm:prSet>
      <dgm:spPr/>
    </dgm:pt>
    <dgm:pt modelId="{78706AAA-91B4-4268-95EB-A0393424FB0F}" type="pres">
      <dgm:prSet presAssocID="{B204536C-F052-45F7-BF21-42EBAF072497}" presName="node" presStyleLbl="vennNode1" presStyleIdx="8" presStyleCnt="10">
        <dgm:presLayoutVars>
          <dgm:bulletEnabled val="1"/>
        </dgm:presLayoutVars>
      </dgm:prSet>
      <dgm:spPr/>
    </dgm:pt>
    <dgm:pt modelId="{945CB216-89FC-4250-8601-2A64C97AAE80}" type="pres">
      <dgm:prSet presAssocID="{5D5AFC9A-7A3B-4857-87A9-1D2984801B61}" presName="node" presStyleLbl="vennNode1" presStyleIdx="9" presStyleCnt="10">
        <dgm:presLayoutVars>
          <dgm:bulletEnabled val="1"/>
        </dgm:presLayoutVars>
      </dgm:prSet>
      <dgm:spPr/>
    </dgm:pt>
  </dgm:ptLst>
  <dgm:cxnLst>
    <dgm:cxn modelId="{90F2E80C-FFB7-4C61-BF51-256DDBC6254C}" type="presOf" srcId="{F0D54D96-6DFF-4495-9C74-3CE816CCD02B}" destId="{A0E4DA90-577E-4BE3-8DBF-06A6E9C4C3E0}" srcOrd="0" destOrd="0" presId="urn:microsoft.com/office/officeart/2005/8/layout/radial3"/>
    <dgm:cxn modelId="{46725411-F00B-48DA-8963-92EAA7C3B303}" srcId="{9C4E6491-F243-4451-9A66-9D48A37C2EC6}" destId="{E2FCD2DC-4150-4D3A-8D03-3FB4B487687E}" srcOrd="2" destOrd="0" parTransId="{6F3F1276-661F-4202-8121-A999FA58893B}" sibTransId="{43F9A4E1-B46B-4321-B83D-D22D1A9D082C}"/>
    <dgm:cxn modelId="{BC83BE1D-73A6-42BF-8BB9-4D6C84D288A3}" srcId="{9C4E6491-F243-4451-9A66-9D48A37C2EC6}" destId="{B204536C-F052-45F7-BF21-42EBAF072497}" srcOrd="7" destOrd="0" parTransId="{E31272C8-21F9-47A4-94CA-9A8FDDDAD6E7}" sibTransId="{E1127DE2-98A1-4B77-99CA-0F90C4F6696C}"/>
    <dgm:cxn modelId="{D6BC392B-30B4-4987-9B90-1FB34B34ECEE}" type="presOf" srcId="{9916A3B9-E737-491F-A730-FF3F4B5F4284}" destId="{96F2D71E-949D-4775-8466-5EE88F654F2B}" srcOrd="0" destOrd="0" presId="urn:microsoft.com/office/officeart/2005/8/layout/radial3"/>
    <dgm:cxn modelId="{A303B136-9A15-4530-8681-A4CAFD9F90E7}" srcId="{94A4C201-74BC-4614-B014-29E87AB95DA6}" destId="{9C4E6491-F243-4451-9A66-9D48A37C2EC6}" srcOrd="0" destOrd="0" parTransId="{F9E28C54-510A-41BA-A431-20E7AE6CBEED}" sibTransId="{961D11B6-672C-48A1-8855-3B790F23CD05}"/>
    <dgm:cxn modelId="{3D3BC836-F526-435A-8EF0-1BE1CB2DB2CB}" srcId="{9C4E6491-F243-4451-9A66-9D48A37C2EC6}" destId="{5D5AFC9A-7A3B-4857-87A9-1D2984801B61}" srcOrd="8" destOrd="0" parTransId="{952CE832-A882-4161-909A-5150DBCD436A}" sibTransId="{84FCB069-D74E-4104-B75C-3D188787250D}"/>
    <dgm:cxn modelId="{F2E85040-8ED1-4553-88D0-177841847EE7}" srcId="{9C4E6491-F243-4451-9A66-9D48A37C2EC6}" destId="{9916A3B9-E737-491F-A730-FF3F4B5F4284}" srcOrd="1" destOrd="0" parTransId="{F5D90524-340A-4965-850E-FF225D65B576}" sibTransId="{6EC7351A-E2D5-4FEA-B985-2AB241C41115}"/>
    <dgm:cxn modelId="{9187E185-E00C-4026-9314-92CA52780215}" type="presOf" srcId="{DB9293D1-57DF-47C7-83E6-6D2E34233349}" destId="{572D0D4A-460B-4238-B504-4F24F82627ED}" srcOrd="0" destOrd="0" presId="urn:microsoft.com/office/officeart/2005/8/layout/radial3"/>
    <dgm:cxn modelId="{62502A86-BE47-4D88-8A7A-9894E479DAA6}" type="presOf" srcId="{BEEAA3CB-F0C9-43C0-B7D9-03805AED8DC3}" destId="{DAA373B0-F0F7-4F97-9A60-6005BAD3C781}" srcOrd="0" destOrd="0" presId="urn:microsoft.com/office/officeart/2005/8/layout/radial3"/>
    <dgm:cxn modelId="{A7A33D86-7E81-40FE-BC21-FF471D3680A4}" type="presOf" srcId="{9C4E6491-F243-4451-9A66-9D48A37C2EC6}" destId="{374A320A-2BAD-4109-A2C7-6375EFB5AF20}" srcOrd="0" destOrd="0" presId="urn:microsoft.com/office/officeart/2005/8/layout/radial3"/>
    <dgm:cxn modelId="{ADB96F8E-4D0B-4B0D-843B-77DD08BE7329}" srcId="{9C4E6491-F243-4451-9A66-9D48A37C2EC6}" destId="{BEEAA3CB-F0C9-43C0-B7D9-03805AED8DC3}" srcOrd="0" destOrd="0" parTransId="{BF486C60-8BD0-464D-86DD-4AA9970647FB}" sibTransId="{4705CD46-A5E5-4147-886A-509F66F40E71}"/>
    <dgm:cxn modelId="{0EF54A97-639F-4C3C-A366-1941DB189DD7}" type="presOf" srcId="{2DE4364F-F5F6-4017-BD41-EC83BCD52723}" destId="{1B3C7D5F-3BA2-43A3-9C2B-AF560DBA6911}" srcOrd="0" destOrd="0" presId="urn:microsoft.com/office/officeart/2005/8/layout/radial3"/>
    <dgm:cxn modelId="{F49AC2AF-9C6D-4727-9879-9BDFC9030EFA}" srcId="{9C4E6491-F243-4451-9A66-9D48A37C2EC6}" destId="{DB9293D1-57DF-47C7-83E6-6D2E34233349}" srcOrd="6" destOrd="0" parTransId="{D565A2CC-1996-4F29-8BDB-177531CCBC17}" sibTransId="{9DA79AD5-7713-4070-AB42-937CB75FD109}"/>
    <dgm:cxn modelId="{B02862B5-F72F-46FA-9F9D-C90DCE34262A}" type="presOf" srcId="{E2FCD2DC-4150-4D3A-8D03-3FB4B487687E}" destId="{DFC54C84-B466-4B93-B7F0-221338D3EE5A}" srcOrd="0" destOrd="0" presId="urn:microsoft.com/office/officeart/2005/8/layout/radial3"/>
    <dgm:cxn modelId="{033C04B6-8D5B-4009-B479-79BD7B2581BC}" type="presOf" srcId="{B204536C-F052-45F7-BF21-42EBAF072497}" destId="{78706AAA-91B4-4268-95EB-A0393424FB0F}" srcOrd="0" destOrd="0" presId="urn:microsoft.com/office/officeart/2005/8/layout/radial3"/>
    <dgm:cxn modelId="{7B6D87B7-3CFB-44CF-96A7-6BC7D2E8E9B9}" type="presOf" srcId="{B9AE0B52-ABE0-4FF7-99AA-6B70EB31BBAB}" destId="{A4A7DC10-FCD4-4B0D-A560-A28A30A7FBDD}" srcOrd="0" destOrd="0" presId="urn:microsoft.com/office/officeart/2005/8/layout/radial3"/>
    <dgm:cxn modelId="{E3601DBE-574B-41BD-A4DF-6B54ABDC48A7}" type="presOf" srcId="{94A4C201-74BC-4614-B014-29E87AB95DA6}" destId="{9E60C32C-22A2-45B6-9473-36E4BAEFA125}" srcOrd="0" destOrd="0" presId="urn:microsoft.com/office/officeart/2005/8/layout/radial3"/>
    <dgm:cxn modelId="{4543E7CA-05E4-4EC2-890D-C447CFDCBA1F}" srcId="{9C4E6491-F243-4451-9A66-9D48A37C2EC6}" destId="{2DE4364F-F5F6-4017-BD41-EC83BCD52723}" srcOrd="4" destOrd="0" parTransId="{A9892E17-1C8F-47E0-8A75-AAD2065F24CE}" sibTransId="{6655CA0F-BC51-487C-92E5-6EB3702488F5}"/>
    <dgm:cxn modelId="{7F3B1FE8-8D20-4601-AD77-D1C60318FD33}" srcId="{9C4E6491-F243-4451-9A66-9D48A37C2EC6}" destId="{B9AE0B52-ABE0-4FF7-99AA-6B70EB31BBAB}" srcOrd="3" destOrd="0" parTransId="{E6267428-ABEC-42B3-BC0B-C4CA9FCDCA46}" sibTransId="{0D57F910-50D6-485A-8363-DAFF1A6508A3}"/>
    <dgm:cxn modelId="{29D843EA-6160-4AEE-A31B-436B895DCDFE}" type="presOf" srcId="{5D5AFC9A-7A3B-4857-87A9-1D2984801B61}" destId="{945CB216-89FC-4250-8601-2A64C97AAE80}" srcOrd="0" destOrd="0" presId="urn:microsoft.com/office/officeart/2005/8/layout/radial3"/>
    <dgm:cxn modelId="{5072DBFF-5369-4398-9330-9177F88B697D}" srcId="{9C4E6491-F243-4451-9A66-9D48A37C2EC6}" destId="{F0D54D96-6DFF-4495-9C74-3CE816CCD02B}" srcOrd="5" destOrd="0" parTransId="{7B178E73-1055-4A63-A928-C4F01C81AF91}" sibTransId="{FC3A5654-77FD-4B9B-9953-911BB40A1866}"/>
    <dgm:cxn modelId="{153B3CCA-1851-474B-AA7A-58BEC798F9C9}" type="presParOf" srcId="{9E60C32C-22A2-45B6-9473-36E4BAEFA125}" destId="{03BB4F7C-B654-4E28-ABCE-499EAE4F515A}" srcOrd="0" destOrd="0" presId="urn:microsoft.com/office/officeart/2005/8/layout/radial3"/>
    <dgm:cxn modelId="{97103367-F265-4C44-98AE-26827FB237CC}" type="presParOf" srcId="{03BB4F7C-B654-4E28-ABCE-499EAE4F515A}" destId="{374A320A-2BAD-4109-A2C7-6375EFB5AF20}" srcOrd="0" destOrd="0" presId="urn:microsoft.com/office/officeart/2005/8/layout/radial3"/>
    <dgm:cxn modelId="{D2C2EF21-D4DA-41A6-93DD-8775A45BD406}" type="presParOf" srcId="{03BB4F7C-B654-4E28-ABCE-499EAE4F515A}" destId="{DAA373B0-F0F7-4F97-9A60-6005BAD3C781}" srcOrd="1" destOrd="0" presId="urn:microsoft.com/office/officeart/2005/8/layout/radial3"/>
    <dgm:cxn modelId="{C27FACF5-61AB-495E-AFDB-5EACDED96DA2}" type="presParOf" srcId="{03BB4F7C-B654-4E28-ABCE-499EAE4F515A}" destId="{96F2D71E-949D-4775-8466-5EE88F654F2B}" srcOrd="2" destOrd="0" presId="urn:microsoft.com/office/officeart/2005/8/layout/radial3"/>
    <dgm:cxn modelId="{8F4C1D10-1961-4711-8256-E2C31EC36466}" type="presParOf" srcId="{03BB4F7C-B654-4E28-ABCE-499EAE4F515A}" destId="{DFC54C84-B466-4B93-B7F0-221338D3EE5A}" srcOrd="3" destOrd="0" presId="urn:microsoft.com/office/officeart/2005/8/layout/radial3"/>
    <dgm:cxn modelId="{6A48C973-DACD-4AA4-BEE7-50DF8CFBDBCA}" type="presParOf" srcId="{03BB4F7C-B654-4E28-ABCE-499EAE4F515A}" destId="{A4A7DC10-FCD4-4B0D-A560-A28A30A7FBDD}" srcOrd="4" destOrd="0" presId="urn:microsoft.com/office/officeart/2005/8/layout/radial3"/>
    <dgm:cxn modelId="{C7BCC776-9CF8-4D25-8E6C-B85B91E673D8}" type="presParOf" srcId="{03BB4F7C-B654-4E28-ABCE-499EAE4F515A}" destId="{1B3C7D5F-3BA2-43A3-9C2B-AF560DBA6911}" srcOrd="5" destOrd="0" presId="urn:microsoft.com/office/officeart/2005/8/layout/radial3"/>
    <dgm:cxn modelId="{DC586E20-78A0-4DC3-B871-9362E4517EF9}" type="presParOf" srcId="{03BB4F7C-B654-4E28-ABCE-499EAE4F515A}" destId="{A0E4DA90-577E-4BE3-8DBF-06A6E9C4C3E0}" srcOrd="6" destOrd="0" presId="urn:microsoft.com/office/officeart/2005/8/layout/radial3"/>
    <dgm:cxn modelId="{2294BD6A-48F3-4198-BB58-9C5D6F3AD681}" type="presParOf" srcId="{03BB4F7C-B654-4E28-ABCE-499EAE4F515A}" destId="{572D0D4A-460B-4238-B504-4F24F82627ED}" srcOrd="7" destOrd="0" presId="urn:microsoft.com/office/officeart/2005/8/layout/radial3"/>
    <dgm:cxn modelId="{BD76F0B5-7950-4AEE-A6F2-E4A74AD41D2B}" type="presParOf" srcId="{03BB4F7C-B654-4E28-ABCE-499EAE4F515A}" destId="{78706AAA-91B4-4268-95EB-A0393424FB0F}" srcOrd="8" destOrd="0" presId="urn:microsoft.com/office/officeart/2005/8/layout/radial3"/>
    <dgm:cxn modelId="{E156E5AF-981C-46F1-A743-199D8B844E33}" type="presParOf" srcId="{03BB4F7C-B654-4E28-ABCE-499EAE4F515A}" destId="{945CB216-89FC-4250-8601-2A64C97AAE80}" srcOrd="9" destOrd="0" presId="urn:microsoft.com/office/officeart/2005/8/layout/radial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A710AC-0039-43A6-A35B-1A2995B6382A}"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D9D2825-84C6-4E98-8407-B8D67F26236B}">
      <dgm:prSet/>
      <dgm:spPr/>
      <dgm:t>
        <a:bodyPr/>
        <a:lstStyle/>
        <a:p>
          <a:pPr>
            <a:lnSpc>
              <a:spcPct val="100000"/>
            </a:lnSpc>
            <a:defRPr b="1"/>
          </a:pPr>
          <a:r>
            <a:rPr lang="en-GB" b="1" noProof="0" dirty="0"/>
            <a:t>Strategic Aims:</a:t>
          </a:r>
          <a:endParaRPr lang="en-GB" noProof="0" dirty="0"/>
        </a:p>
      </dgm:t>
    </dgm:pt>
    <dgm:pt modelId="{5F803287-998D-4C80-AEE9-22D52EAACF5B}" type="parTrans" cxnId="{CB41C310-FB68-488E-B2DD-8653A55F9FCE}">
      <dgm:prSet/>
      <dgm:spPr/>
      <dgm:t>
        <a:bodyPr/>
        <a:lstStyle/>
        <a:p>
          <a:endParaRPr lang="en-US"/>
        </a:p>
      </dgm:t>
    </dgm:pt>
    <dgm:pt modelId="{A329E601-CE58-4184-9B88-BB34609D9207}" type="sibTrans" cxnId="{CB41C310-FB68-488E-B2DD-8653A55F9FCE}">
      <dgm:prSet/>
      <dgm:spPr/>
      <dgm:t>
        <a:bodyPr/>
        <a:lstStyle/>
        <a:p>
          <a:endParaRPr lang="en-US"/>
        </a:p>
      </dgm:t>
    </dgm:pt>
    <dgm:pt modelId="{017C8407-7D0B-412F-9FDC-415B03B04777}">
      <dgm:prSet custT="1"/>
      <dgm:spPr/>
      <dgm:t>
        <a:bodyPr/>
        <a:lstStyle/>
        <a:p>
          <a:pPr>
            <a:lnSpc>
              <a:spcPct val="100000"/>
            </a:lnSpc>
          </a:pPr>
          <a:r>
            <a:rPr lang="en-GB" sz="1600" b="1" kern="1200" noProof="0" dirty="0">
              <a:solidFill>
                <a:schemeClr val="accent1">
                  <a:lumMod val="75000"/>
                </a:schemeClr>
              </a:solidFill>
            </a:rPr>
            <a:t>- Provide national oversight of transfusion-related risk across Wales</a:t>
          </a:r>
          <a:endParaRPr lang="en-GB" sz="1600" b="1" kern="1200" noProof="0" dirty="0">
            <a:solidFill>
              <a:schemeClr val="accent1">
                <a:lumMod val="75000"/>
              </a:schemeClr>
            </a:solidFill>
            <a:latin typeface="Calibri" panose="020F0502020204030204"/>
            <a:ea typeface="+mn-ea"/>
            <a:cs typeface="+mn-cs"/>
          </a:endParaRPr>
        </a:p>
      </dgm:t>
    </dgm:pt>
    <dgm:pt modelId="{3FF8430B-3D2C-41D8-8B61-37A70F15D685}" type="parTrans" cxnId="{8CBC5348-2191-4DEA-89F4-650909840278}">
      <dgm:prSet/>
      <dgm:spPr/>
      <dgm:t>
        <a:bodyPr/>
        <a:lstStyle/>
        <a:p>
          <a:endParaRPr lang="en-US"/>
        </a:p>
      </dgm:t>
    </dgm:pt>
    <dgm:pt modelId="{9773B4EF-F670-435C-A57F-B9E6657A56DB}" type="sibTrans" cxnId="{8CBC5348-2191-4DEA-89F4-650909840278}">
      <dgm:prSet/>
      <dgm:spPr/>
      <dgm:t>
        <a:bodyPr/>
        <a:lstStyle/>
        <a:p>
          <a:endParaRPr lang="en-US"/>
        </a:p>
      </dgm:t>
    </dgm:pt>
    <dgm:pt modelId="{87DBD82C-55A8-47DA-A6CC-A812ABAA62C1}">
      <dgm:prSet custT="1"/>
      <dgm:spPr/>
      <dgm:t>
        <a:bodyPr/>
        <a:lstStyle/>
        <a:p>
          <a:pPr>
            <a:lnSpc>
              <a:spcPct val="100000"/>
            </a:lnSpc>
          </a:pPr>
          <a:r>
            <a:rPr lang="en-GB" sz="1800" b="1" kern="1200" noProof="0" dirty="0">
              <a:solidFill>
                <a:prstClr val="black">
                  <a:lumMod val="75000"/>
                  <a:lumOff val="25000"/>
                </a:prstClr>
              </a:solidFill>
              <a:latin typeface="Calibri" panose="020F0502020204030204"/>
              <a:ea typeface="+mn-ea"/>
              <a:cs typeface="+mn-cs"/>
            </a:rPr>
            <a:t>- Promote a more proactive, systems-based approach to improving transfusion safety</a:t>
          </a:r>
        </a:p>
      </dgm:t>
    </dgm:pt>
    <dgm:pt modelId="{0051EAF7-DBC3-42B3-878A-ACFE51AB6F0F}" type="parTrans" cxnId="{CB9C32ED-5592-4CE0-BF5D-55F81158DAFD}">
      <dgm:prSet/>
      <dgm:spPr/>
      <dgm:t>
        <a:bodyPr/>
        <a:lstStyle/>
        <a:p>
          <a:endParaRPr lang="en-US"/>
        </a:p>
      </dgm:t>
    </dgm:pt>
    <dgm:pt modelId="{FEC1ACA1-D34C-4FD5-90B8-6564DA1507D4}" type="sibTrans" cxnId="{CB9C32ED-5592-4CE0-BF5D-55F81158DAFD}">
      <dgm:prSet/>
      <dgm:spPr/>
      <dgm:t>
        <a:bodyPr/>
        <a:lstStyle/>
        <a:p>
          <a:endParaRPr lang="en-US"/>
        </a:p>
      </dgm:t>
    </dgm:pt>
    <dgm:pt modelId="{CDB7548A-F004-4C85-81F5-B007A9F960C5}">
      <dgm:prSet/>
      <dgm:spPr/>
      <dgm:t>
        <a:bodyPr/>
        <a:lstStyle/>
        <a:p>
          <a:pPr>
            <a:lnSpc>
              <a:spcPct val="100000"/>
            </a:lnSpc>
            <a:defRPr b="1"/>
          </a:pPr>
          <a:r>
            <a:rPr lang="en-GB" b="1" noProof="0" dirty="0"/>
            <a:t>Key Focus: </a:t>
          </a:r>
          <a:endParaRPr lang="en-GB" noProof="0" dirty="0"/>
        </a:p>
      </dgm:t>
    </dgm:pt>
    <dgm:pt modelId="{03856663-AF1C-49F8-9E54-B9FC9BC97774}" type="parTrans" cxnId="{DFB0421E-2265-4D22-A0EB-AF38D36578EA}">
      <dgm:prSet/>
      <dgm:spPr/>
      <dgm:t>
        <a:bodyPr/>
        <a:lstStyle/>
        <a:p>
          <a:endParaRPr lang="en-US"/>
        </a:p>
      </dgm:t>
    </dgm:pt>
    <dgm:pt modelId="{0DCA0389-C582-4273-9601-6913918A0196}" type="sibTrans" cxnId="{DFB0421E-2265-4D22-A0EB-AF38D36578EA}">
      <dgm:prSet/>
      <dgm:spPr/>
      <dgm:t>
        <a:bodyPr/>
        <a:lstStyle/>
        <a:p>
          <a:endParaRPr lang="en-US"/>
        </a:p>
      </dgm:t>
    </dgm:pt>
    <dgm:pt modelId="{EC007A5D-5365-4EF1-B36C-FE5EB67F2C90}">
      <dgm:prSe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b="1" noProof="0" dirty="0">
              <a:solidFill>
                <a:schemeClr val="accent1">
                  <a:lumMod val="75000"/>
                </a:schemeClr>
              </a:solidFill>
            </a:rPr>
            <a:t>- Monitor incidents reported across Wales. </a:t>
          </a:r>
        </a:p>
        <a:p>
          <a:pPr marL="0" lvl="0" defTabSz="711200">
            <a:lnSpc>
              <a:spcPct val="100000"/>
            </a:lnSpc>
            <a:spcBef>
              <a:spcPct val="0"/>
            </a:spcBef>
            <a:spcAft>
              <a:spcPct val="35000"/>
            </a:spcAft>
            <a:buFont typeface="Arial" panose="020B0604020202020204" pitchFamily="34" charset="0"/>
            <a:buChar char="•"/>
          </a:pPr>
          <a:r>
            <a:rPr lang="en-GB" sz="1600" b="1" kern="1200" noProof="0" dirty="0">
              <a:solidFill>
                <a:prstClr val="black">
                  <a:lumMod val="75000"/>
                  <a:lumOff val="25000"/>
                </a:prstClr>
              </a:solidFill>
              <a:latin typeface="+mn-lt"/>
              <a:ea typeface="+mn-ea"/>
              <a:cs typeface="+mn-cs"/>
            </a:rPr>
            <a:t>- Enable shared learning, and support the development, mitigation and escalation of actions.</a:t>
          </a:r>
        </a:p>
        <a:p>
          <a:pPr marL="0" lvl="0" defTabSz="711200">
            <a:lnSpc>
              <a:spcPct val="100000"/>
            </a:lnSpc>
            <a:spcBef>
              <a:spcPct val="0"/>
            </a:spcBef>
            <a:spcAft>
              <a:spcPct val="35000"/>
            </a:spcAft>
            <a:buNone/>
          </a:pPr>
          <a:r>
            <a:rPr lang="en-GB" sz="1600" b="1" noProof="0" dirty="0">
              <a:solidFill>
                <a:schemeClr val="accent1">
                  <a:lumMod val="75000"/>
                </a:schemeClr>
              </a:solidFill>
            </a:rPr>
            <a:t>- Consolidation of compliance to standards.</a:t>
          </a:r>
        </a:p>
      </dgm:t>
    </dgm:pt>
    <dgm:pt modelId="{B8A43C25-8727-4827-8735-EF750F18CF9C}" type="parTrans" cxnId="{D61B58F0-DFB0-447F-AAD0-9B2F7408CB6A}">
      <dgm:prSet/>
      <dgm:spPr/>
      <dgm:t>
        <a:bodyPr/>
        <a:lstStyle/>
        <a:p>
          <a:endParaRPr lang="en-US"/>
        </a:p>
      </dgm:t>
    </dgm:pt>
    <dgm:pt modelId="{3465473F-9B9E-460A-9D93-F7901D74E7E8}" type="sibTrans" cxnId="{D61B58F0-DFB0-447F-AAD0-9B2F7408CB6A}">
      <dgm:prSet/>
      <dgm:spPr/>
      <dgm:t>
        <a:bodyPr/>
        <a:lstStyle/>
        <a:p>
          <a:endParaRPr lang="en-US"/>
        </a:p>
      </dgm:t>
    </dgm:pt>
    <dgm:pt modelId="{B301B7C8-855C-4954-8072-08ECD6CB60B2}" type="pres">
      <dgm:prSet presAssocID="{5AA710AC-0039-43A6-A35B-1A2995B6382A}" presName="root" presStyleCnt="0">
        <dgm:presLayoutVars>
          <dgm:dir/>
          <dgm:resizeHandles val="exact"/>
        </dgm:presLayoutVars>
      </dgm:prSet>
      <dgm:spPr/>
    </dgm:pt>
    <dgm:pt modelId="{8A889E79-ACBB-40BA-A4CF-63764ED216D2}" type="pres">
      <dgm:prSet presAssocID="{FD9D2825-84C6-4E98-8407-B8D67F26236B}" presName="compNode" presStyleCnt="0"/>
      <dgm:spPr/>
    </dgm:pt>
    <dgm:pt modelId="{36C5772A-797A-4856-B697-F369D88BC9FE}" type="pres">
      <dgm:prSet presAssocID="{FD9D2825-84C6-4E98-8407-B8D67F26236B}"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ullseye"/>
        </a:ext>
      </dgm:extLst>
    </dgm:pt>
    <dgm:pt modelId="{8E829D0E-305A-43C1-BAC3-02DFCCAD6DB8}" type="pres">
      <dgm:prSet presAssocID="{FD9D2825-84C6-4E98-8407-B8D67F26236B}" presName="iconSpace" presStyleCnt="0"/>
      <dgm:spPr/>
    </dgm:pt>
    <dgm:pt modelId="{4946705F-F475-4510-9FA4-AC6E45F6D584}" type="pres">
      <dgm:prSet presAssocID="{FD9D2825-84C6-4E98-8407-B8D67F26236B}" presName="parTx" presStyleLbl="revTx" presStyleIdx="0" presStyleCnt="4" custLinFactNeighborX="-791" custLinFactNeighborY="5267">
        <dgm:presLayoutVars>
          <dgm:chMax val="0"/>
          <dgm:chPref val="0"/>
        </dgm:presLayoutVars>
      </dgm:prSet>
      <dgm:spPr/>
    </dgm:pt>
    <dgm:pt modelId="{2910836A-1BD7-4687-B9AA-DF9CD286B1FB}" type="pres">
      <dgm:prSet presAssocID="{FD9D2825-84C6-4E98-8407-B8D67F26236B}" presName="txSpace" presStyleCnt="0"/>
      <dgm:spPr/>
    </dgm:pt>
    <dgm:pt modelId="{7AB4A8B7-4E89-4712-80B0-3124FD85162E}" type="pres">
      <dgm:prSet presAssocID="{FD9D2825-84C6-4E98-8407-B8D67F26236B}" presName="desTx" presStyleLbl="revTx" presStyleIdx="1" presStyleCnt="4">
        <dgm:presLayoutVars/>
      </dgm:prSet>
      <dgm:spPr/>
    </dgm:pt>
    <dgm:pt modelId="{BEF12234-1EC1-42E5-876A-0CADEDD6187E}" type="pres">
      <dgm:prSet presAssocID="{A329E601-CE58-4184-9B88-BB34609D9207}" presName="sibTrans" presStyleCnt="0"/>
      <dgm:spPr/>
    </dgm:pt>
    <dgm:pt modelId="{33F95E1B-7ED3-46D1-8C5A-F313C01C3B0A}" type="pres">
      <dgm:prSet presAssocID="{CDB7548A-F004-4C85-81F5-B007A9F960C5}" presName="compNode" presStyleCnt="0"/>
      <dgm:spPr/>
    </dgm:pt>
    <dgm:pt modelId="{163B83E1-5EC3-43E7-ACB8-6AAD6B30E983}" type="pres">
      <dgm:prSet presAssocID="{CDB7548A-F004-4C85-81F5-B007A9F960C5}"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V"/>
        </a:ext>
      </dgm:extLst>
    </dgm:pt>
    <dgm:pt modelId="{1FFB71E9-1D50-43C9-96F9-8E1F80D9D5FD}" type="pres">
      <dgm:prSet presAssocID="{CDB7548A-F004-4C85-81F5-B007A9F960C5}" presName="iconSpace" presStyleCnt="0"/>
      <dgm:spPr/>
    </dgm:pt>
    <dgm:pt modelId="{44D3E7C7-2125-4EF7-95AB-E177D399F7C4}" type="pres">
      <dgm:prSet presAssocID="{CDB7548A-F004-4C85-81F5-B007A9F960C5}" presName="parTx" presStyleLbl="revTx" presStyleIdx="2" presStyleCnt="4">
        <dgm:presLayoutVars>
          <dgm:chMax val="0"/>
          <dgm:chPref val="0"/>
        </dgm:presLayoutVars>
      </dgm:prSet>
      <dgm:spPr/>
    </dgm:pt>
    <dgm:pt modelId="{43292009-7908-4891-926F-27ED09DEE4C1}" type="pres">
      <dgm:prSet presAssocID="{CDB7548A-F004-4C85-81F5-B007A9F960C5}" presName="txSpace" presStyleCnt="0"/>
      <dgm:spPr/>
    </dgm:pt>
    <dgm:pt modelId="{9E50EC37-C524-4C87-9136-CD6B036BA554}" type="pres">
      <dgm:prSet presAssocID="{CDB7548A-F004-4C85-81F5-B007A9F960C5}" presName="desTx" presStyleLbl="revTx" presStyleIdx="3" presStyleCnt="4" custScaleX="113104" custLinFactNeighborX="172" custLinFactNeighborY="-6640">
        <dgm:presLayoutVars/>
      </dgm:prSet>
      <dgm:spPr/>
    </dgm:pt>
  </dgm:ptLst>
  <dgm:cxnLst>
    <dgm:cxn modelId="{CB41C310-FB68-488E-B2DD-8653A55F9FCE}" srcId="{5AA710AC-0039-43A6-A35B-1A2995B6382A}" destId="{FD9D2825-84C6-4E98-8407-B8D67F26236B}" srcOrd="0" destOrd="0" parTransId="{5F803287-998D-4C80-AEE9-22D52EAACF5B}" sibTransId="{A329E601-CE58-4184-9B88-BB34609D9207}"/>
    <dgm:cxn modelId="{92FB7318-8B27-4BC2-89D4-766BCF3F34D5}" type="presOf" srcId="{FD9D2825-84C6-4E98-8407-B8D67F26236B}" destId="{4946705F-F475-4510-9FA4-AC6E45F6D584}" srcOrd="0" destOrd="0" presId="urn:microsoft.com/office/officeart/2018/5/layout/CenteredIconLabelDescriptionList"/>
    <dgm:cxn modelId="{DFB0421E-2265-4D22-A0EB-AF38D36578EA}" srcId="{5AA710AC-0039-43A6-A35B-1A2995B6382A}" destId="{CDB7548A-F004-4C85-81F5-B007A9F960C5}" srcOrd="1" destOrd="0" parTransId="{03856663-AF1C-49F8-9E54-B9FC9BC97774}" sibTransId="{0DCA0389-C582-4273-9601-6913918A0196}"/>
    <dgm:cxn modelId="{6BF6BC3D-71C7-40FC-8E55-8A765E76BAEC}" type="presOf" srcId="{5AA710AC-0039-43A6-A35B-1A2995B6382A}" destId="{B301B7C8-855C-4954-8072-08ECD6CB60B2}" srcOrd="0" destOrd="0" presId="urn:microsoft.com/office/officeart/2018/5/layout/CenteredIconLabelDescriptionList"/>
    <dgm:cxn modelId="{3806F85E-BD1B-461F-A35A-EC52EE3535D0}" type="presOf" srcId="{017C8407-7D0B-412F-9FDC-415B03B04777}" destId="{7AB4A8B7-4E89-4712-80B0-3124FD85162E}" srcOrd="0" destOrd="0" presId="urn:microsoft.com/office/officeart/2018/5/layout/CenteredIconLabelDescriptionList"/>
    <dgm:cxn modelId="{2B1A8642-4352-4AE7-8A10-00E39E1D1381}" type="presOf" srcId="{CDB7548A-F004-4C85-81F5-B007A9F960C5}" destId="{44D3E7C7-2125-4EF7-95AB-E177D399F7C4}" srcOrd="0" destOrd="0" presId="urn:microsoft.com/office/officeart/2018/5/layout/CenteredIconLabelDescriptionList"/>
    <dgm:cxn modelId="{8CBC5348-2191-4DEA-89F4-650909840278}" srcId="{FD9D2825-84C6-4E98-8407-B8D67F26236B}" destId="{017C8407-7D0B-412F-9FDC-415B03B04777}" srcOrd="0" destOrd="0" parTransId="{3FF8430B-3D2C-41D8-8B61-37A70F15D685}" sibTransId="{9773B4EF-F670-435C-A57F-B9E6657A56DB}"/>
    <dgm:cxn modelId="{EA0C8689-B2D6-4A89-9790-2EC37372DA08}" type="presOf" srcId="{EC007A5D-5365-4EF1-B36C-FE5EB67F2C90}" destId="{9E50EC37-C524-4C87-9136-CD6B036BA554}" srcOrd="0" destOrd="0" presId="urn:microsoft.com/office/officeart/2018/5/layout/CenteredIconLabelDescriptionList"/>
    <dgm:cxn modelId="{45B78295-81BF-483A-949A-2141B22A2723}" type="presOf" srcId="{87DBD82C-55A8-47DA-A6CC-A812ABAA62C1}" destId="{7AB4A8B7-4E89-4712-80B0-3124FD85162E}" srcOrd="0" destOrd="1" presId="urn:microsoft.com/office/officeart/2018/5/layout/CenteredIconLabelDescriptionList"/>
    <dgm:cxn modelId="{CB9C32ED-5592-4CE0-BF5D-55F81158DAFD}" srcId="{FD9D2825-84C6-4E98-8407-B8D67F26236B}" destId="{87DBD82C-55A8-47DA-A6CC-A812ABAA62C1}" srcOrd="1" destOrd="0" parTransId="{0051EAF7-DBC3-42B3-878A-ACFE51AB6F0F}" sibTransId="{FEC1ACA1-D34C-4FD5-90B8-6564DA1507D4}"/>
    <dgm:cxn modelId="{D61B58F0-DFB0-447F-AAD0-9B2F7408CB6A}" srcId="{CDB7548A-F004-4C85-81F5-B007A9F960C5}" destId="{EC007A5D-5365-4EF1-B36C-FE5EB67F2C90}" srcOrd="0" destOrd="0" parTransId="{B8A43C25-8727-4827-8735-EF750F18CF9C}" sibTransId="{3465473F-9B9E-460A-9D93-F7901D74E7E8}"/>
    <dgm:cxn modelId="{FD09FC64-C221-4EE3-ADB6-740943A0EE41}" type="presParOf" srcId="{B301B7C8-855C-4954-8072-08ECD6CB60B2}" destId="{8A889E79-ACBB-40BA-A4CF-63764ED216D2}" srcOrd="0" destOrd="0" presId="urn:microsoft.com/office/officeart/2018/5/layout/CenteredIconLabelDescriptionList"/>
    <dgm:cxn modelId="{393D6778-2401-43B6-AEA2-FDAEBEB5C607}" type="presParOf" srcId="{8A889E79-ACBB-40BA-A4CF-63764ED216D2}" destId="{36C5772A-797A-4856-B697-F369D88BC9FE}" srcOrd="0" destOrd="0" presId="urn:microsoft.com/office/officeart/2018/5/layout/CenteredIconLabelDescriptionList"/>
    <dgm:cxn modelId="{A65FE6BF-0ED0-4BDF-855F-49903CAE7D66}" type="presParOf" srcId="{8A889E79-ACBB-40BA-A4CF-63764ED216D2}" destId="{8E829D0E-305A-43C1-BAC3-02DFCCAD6DB8}" srcOrd="1" destOrd="0" presId="urn:microsoft.com/office/officeart/2018/5/layout/CenteredIconLabelDescriptionList"/>
    <dgm:cxn modelId="{CBA3DA0F-207D-4107-8100-70377B10CA6D}" type="presParOf" srcId="{8A889E79-ACBB-40BA-A4CF-63764ED216D2}" destId="{4946705F-F475-4510-9FA4-AC6E45F6D584}" srcOrd="2" destOrd="0" presId="urn:microsoft.com/office/officeart/2018/5/layout/CenteredIconLabelDescriptionList"/>
    <dgm:cxn modelId="{E2ADA515-7B5E-4029-AF47-5EEF60C16AEB}" type="presParOf" srcId="{8A889E79-ACBB-40BA-A4CF-63764ED216D2}" destId="{2910836A-1BD7-4687-B9AA-DF9CD286B1FB}" srcOrd="3" destOrd="0" presId="urn:microsoft.com/office/officeart/2018/5/layout/CenteredIconLabelDescriptionList"/>
    <dgm:cxn modelId="{AE5E34C6-689C-4054-8566-5E5F240E7D49}" type="presParOf" srcId="{8A889E79-ACBB-40BA-A4CF-63764ED216D2}" destId="{7AB4A8B7-4E89-4712-80B0-3124FD85162E}" srcOrd="4" destOrd="0" presId="urn:microsoft.com/office/officeart/2018/5/layout/CenteredIconLabelDescriptionList"/>
    <dgm:cxn modelId="{03CCAB8E-8069-49A5-8E55-6CE4E41A9ECA}" type="presParOf" srcId="{B301B7C8-855C-4954-8072-08ECD6CB60B2}" destId="{BEF12234-1EC1-42E5-876A-0CADEDD6187E}" srcOrd="1" destOrd="0" presId="urn:microsoft.com/office/officeart/2018/5/layout/CenteredIconLabelDescriptionList"/>
    <dgm:cxn modelId="{58C608B9-BCDE-4371-A265-C49670A14525}" type="presParOf" srcId="{B301B7C8-855C-4954-8072-08ECD6CB60B2}" destId="{33F95E1B-7ED3-46D1-8C5A-F313C01C3B0A}" srcOrd="2" destOrd="0" presId="urn:microsoft.com/office/officeart/2018/5/layout/CenteredIconLabelDescriptionList"/>
    <dgm:cxn modelId="{1DD29DBE-E26D-4C37-9ECB-608123B83682}" type="presParOf" srcId="{33F95E1B-7ED3-46D1-8C5A-F313C01C3B0A}" destId="{163B83E1-5EC3-43E7-ACB8-6AAD6B30E983}" srcOrd="0" destOrd="0" presId="urn:microsoft.com/office/officeart/2018/5/layout/CenteredIconLabelDescriptionList"/>
    <dgm:cxn modelId="{B9529A91-B496-4E48-B071-4695B6AB2254}" type="presParOf" srcId="{33F95E1B-7ED3-46D1-8C5A-F313C01C3B0A}" destId="{1FFB71E9-1D50-43C9-96F9-8E1F80D9D5FD}" srcOrd="1" destOrd="0" presId="urn:microsoft.com/office/officeart/2018/5/layout/CenteredIconLabelDescriptionList"/>
    <dgm:cxn modelId="{A9008F24-1DA4-4FD3-9177-5D01D8A32209}" type="presParOf" srcId="{33F95E1B-7ED3-46D1-8C5A-F313C01C3B0A}" destId="{44D3E7C7-2125-4EF7-95AB-E177D399F7C4}" srcOrd="2" destOrd="0" presId="urn:microsoft.com/office/officeart/2018/5/layout/CenteredIconLabelDescriptionList"/>
    <dgm:cxn modelId="{47A004BB-82D2-498D-85A6-8E20B86013AE}" type="presParOf" srcId="{33F95E1B-7ED3-46D1-8C5A-F313C01C3B0A}" destId="{43292009-7908-4891-926F-27ED09DEE4C1}" srcOrd="3" destOrd="0" presId="urn:microsoft.com/office/officeart/2018/5/layout/CenteredIconLabelDescriptionList"/>
    <dgm:cxn modelId="{0E08A366-DC4C-46B4-A8EB-A21630C146BD}" type="presParOf" srcId="{33F95E1B-7ED3-46D1-8C5A-F313C01C3B0A}" destId="{9E50EC37-C524-4C87-9136-CD6B036BA554}"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AD682A4-3ADA-468D-9884-FA84AD05C0E5}" type="doc">
      <dgm:prSet loTypeId="urn:microsoft.com/office/officeart/2024/layout/NumberedTitleList" loCatId="list" qsTypeId="urn:microsoft.com/office/officeart/2005/8/quickstyle/simple1" qsCatId="simple" csTypeId="urn:microsoft.com/office/officeart/2005/8/colors/accent1_2" csCatId="accent1" phldr="1"/>
      <dgm:spPr/>
      <dgm:t>
        <a:bodyPr/>
        <a:lstStyle/>
        <a:p>
          <a:endParaRPr lang="en-GB"/>
        </a:p>
      </dgm:t>
    </dgm:pt>
    <dgm:pt modelId="{D4B44706-0B4B-4522-BDE7-2AFC8159889C}">
      <dgm:prSet phldrT="[Text]" phldr="0" custT="1"/>
      <dgm:spPr/>
      <dgm:t>
        <a:bodyPr/>
        <a:lstStyle/>
        <a:p>
          <a:r>
            <a:rPr lang="en-GB" sz="1800" noProof="0" dirty="0"/>
            <a:t>Establish a governance framework</a:t>
          </a:r>
        </a:p>
      </dgm:t>
    </dgm:pt>
    <dgm:pt modelId="{2500DC1E-BD76-483B-877A-34D5ECCCC307}" type="parTrans" cxnId="{6AEDC6E5-3558-45CB-A5F3-66094D92A2C5}">
      <dgm:prSet/>
      <dgm:spPr/>
      <dgm:t>
        <a:bodyPr/>
        <a:lstStyle/>
        <a:p>
          <a:endParaRPr lang="en-GB"/>
        </a:p>
      </dgm:t>
    </dgm:pt>
    <dgm:pt modelId="{8E065036-49FF-46E6-ABC0-8FE9D121FE5B}" type="sibTrans" cxnId="{6AEDC6E5-3558-45CB-A5F3-66094D92A2C5}">
      <dgm:prSet phldrT="1" phldr="0"/>
      <dgm:spPr/>
      <dgm:t>
        <a:bodyPr/>
        <a:lstStyle/>
        <a:p>
          <a:r>
            <a:rPr lang="en-GB" noProof="0"/>
            <a:t>1</a:t>
          </a:r>
          <a:endParaRPr lang="en-GB" noProof="0" dirty="0"/>
        </a:p>
      </dgm:t>
    </dgm:pt>
    <dgm:pt modelId="{F1AAD8A8-E1AD-4854-BFA0-A62EFC2E57C1}">
      <dgm:prSet phldrT="[Text]" phldr="0" custT="1"/>
      <dgm:spPr/>
      <dgm:t>
        <a:bodyPr/>
        <a:lstStyle/>
        <a:p>
          <a:r>
            <a:rPr lang="en-GB" sz="1800" noProof="0" dirty="0"/>
            <a:t>Report findings and proposed actions to TRG</a:t>
          </a:r>
        </a:p>
      </dgm:t>
    </dgm:pt>
    <dgm:pt modelId="{CDE34474-1175-4D10-9CDF-E3981EB5ACD6}" type="parTrans" cxnId="{8756BE6D-3D14-4028-A06E-823EEADFEF02}">
      <dgm:prSet/>
      <dgm:spPr/>
      <dgm:t>
        <a:bodyPr/>
        <a:lstStyle/>
        <a:p>
          <a:endParaRPr lang="en-GB"/>
        </a:p>
      </dgm:t>
    </dgm:pt>
    <dgm:pt modelId="{F1E8C3B2-0429-40DA-9151-0BB29AF8E18E}" type="sibTrans" cxnId="{8756BE6D-3D14-4028-A06E-823EEADFEF02}">
      <dgm:prSet phldrT="4" phldr="0"/>
      <dgm:spPr/>
      <dgm:t>
        <a:bodyPr/>
        <a:lstStyle/>
        <a:p>
          <a:r>
            <a:rPr lang="en-GB" noProof="0"/>
            <a:t>4</a:t>
          </a:r>
          <a:endParaRPr lang="en-GB" noProof="0" dirty="0"/>
        </a:p>
      </dgm:t>
    </dgm:pt>
    <dgm:pt modelId="{C9A5E325-8386-40FD-9830-E828B83D928D}">
      <dgm:prSet phldrT="[Text]" phldr="0" custT="1"/>
      <dgm:spPr/>
      <dgm:t>
        <a:bodyPr/>
        <a:lstStyle/>
        <a:p>
          <a:r>
            <a:rPr lang="en-GB" sz="1800" noProof="0" dirty="0"/>
            <a:t>Regular compliance review</a:t>
          </a:r>
        </a:p>
      </dgm:t>
    </dgm:pt>
    <dgm:pt modelId="{E1B39DE5-90BE-489D-90FD-3C8AA16977BF}" type="parTrans" cxnId="{437BCF44-5D4A-4519-877C-AAE073FF496D}">
      <dgm:prSet/>
      <dgm:spPr/>
      <dgm:t>
        <a:bodyPr/>
        <a:lstStyle/>
        <a:p>
          <a:endParaRPr lang="en-GB"/>
        </a:p>
      </dgm:t>
    </dgm:pt>
    <dgm:pt modelId="{D6D86895-FEE5-42BF-A8C9-CE46FCF25EC4}" type="sibTrans" cxnId="{437BCF44-5D4A-4519-877C-AAE073FF496D}">
      <dgm:prSet phldrT="5" phldr="0"/>
      <dgm:spPr/>
      <dgm:t>
        <a:bodyPr/>
        <a:lstStyle/>
        <a:p>
          <a:r>
            <a:rPr lang="en-GB" noProof="0"/>
            <a:t>5</a:t>
          </a:r>
          <a:endParaRPr lang="en-GB" noProof="0" dirty="0"/>
        </a:p>
      </dgm:t>
    </dgm:pt>
    <dgm:pt modelId="{5F2FEAE2-E826-46FB-AEA9-A94AC1887096}">
      <dgm:prSet phldrT="[Text]" phldr="0" custT="1"/>
      <dgm:spPr/>
      <dgm:t>
        <a:bodyPr/>
        <a:lstStyle/>
        <a:p>
          <a:r>
            <a:rPr lang="en-GB" sz="1800" noProof="0" dirty="0"/>
            <a:t>Appoint an executive director with designated responsibility</a:t>
          </a:r>
        </a:p>
      </dgm:t>
    </dgm:pt>
    <dgm:pt modelId="{C32FAA4F-DA3A-4E06-9D94-76E699B048E4}" type="parTrans" cxnId="{A9AC06D4-45F2-4536-8BE3-07740497B6A1}">
      <dgm:prSet/>
      <dgm:spPr/>
      <dgm:t>
        <a:bodyPr/>
        <a:lstStyle/>
        <a:p>
          <a:endParaRPr lang="en-GB"/>
        </a:p>
      </dgm:t>
    </dgm:pt>
    <dgm:pt modelId="{F67032DE-7098-4A52-BFCB-08E2C8651B83}" type="sibTrans" cxnId="{A9AC06D4-45F2-4536-8BE3-07740497B6A1}">
      <dgm:prSet phldrT="2" phldr="0"/>
      <dgm:spPr/>
      <dgm:t>
        <a:bodyPr/>
        <a:lstStyle/>
        <a:p>
          <a:r>
            <a:rPr lang="en-GB" noProof="0"/>
            <a:t>2</a:t>
          </a:r>
          <a:endParaRPr lang="en-GB" noProof="0" dirty="0"/>
        </a:p>
      </dgm:t>
    </dgm:pt>
    <dgm:pt modelId="{663B55DA-9D7F-416F-92BE-E36D62F2A7E1}">
      <dgm:prSet phldrT="[Text]" phldr="0" custT="1"/>
      <dgm:spPr/>
      <dgm:t>
        <a:bodyPr/>
        <a:lstStyle/>
        <a:p>
          <a:r>
            <a:rPr lang="en-GB" sz="1800" noProof="0" dirty="0"/>
            <a:t>Undertake a gap analysis</a:t>
          </a:r>
        </a:p>
      </dgm:t>
    </dgm:pt>
    <dgm:pt modelId="{B694458C-58E0-4A7C-AA27-BEF1227F5DCF}" type="parTrans" cxnId="{1F02AB5D-D28C-4608-8317-F7C3923F7E53}">
      <dgm:prSet/>
      <dgm:spPr/>
      <dgm:t>
        <a:bodyPr/>
        <a:lstStyle/>
        <a:p>
          <a:endParaRPr lang="en-GB"/>
        </a:p>
      </dgm:t>
    </dgm:pt>
    <dgm:pt modelId="{76AAEEB4-73CE-432A-B044-2BE77D0B4792}" type="sibTrans" cxnId="{1F02AB5D-D28C-4608-8317-F7C3923F7E53}">
      <dgm:prSet phldrT="3" phldr="0"/>
      <dgm:spPr/>
      <dgm:t>
        <a:bodyPr/>
        <a:lstStyle/>
        <a:p>
          <a:r>
            <a:rPr lang="en-GB" noProof="0"/>
            <a:t>3</a:t>
          </a:r>
          <a:endParaRPr lang="en-GB" noProof="0" dirty="0"/>
        </a:p>
      </dgm:t>
    </dgm:pt>
    <dgm:pt modelId="{A5B301A9-B060-44A6-9331-0FE670451F19}" type="pres">
      <dgm:prSet presAssocID="{FAD682A4-3ADA-468D-9884-FA84AD05C0E5}" presName="Name0" presStyleCnt="0">
        <dgm:presLayoutVars>
          <dgm:dir/>
          <dgm:animLvl val="lvl"/>
          <dgm:resizeHandles val="exact"/>
        </dgm:presLayoutVars>
      </dgm:prSet>
      <dgm:spPr/>
    </dgm:pt>
    <dgm:pt modelId="{B0F55E1A-5964-45D4-8F5D-08E24A90B915}" type="pres">
      <dgm:prSet presAssocID="{D4B44706-0B4B-4522-BDE7-2AFC8159889C}" presName="compositeNode" presStyleCnt="0">
        <dgm:presLayoutVars>
          <dgm:bulletEnabled val="1"/>
        </dgm:presLayoutVars>
      </dgm:prSet>
      <dgm:spPr/>
    </dgm:pt>
    <dgm:pt modelId="{1406D97E-1289-471A-9777-57FADA519485}" type="pres">
      <dgm:prSet presAssocID="{D4B44706-0B4B-4522-BDE7-2AFC8159889C}" presName="bgRect" presStyleLbl="fgAcc1" presStyleIdx="0" presStyleCnt="5"/>
      <dgm:spPr/>
    </dgm:pt>
    <dgm:pt modelId="{7C38EFF6-5C97-4E50-A355-DD07819F4162}" type="pres">
      <dgm:prSet presAssocID="{8E065036-49FF-46E6-ABC0-8FE9D121FE5B}" presName="sibTransNodeCircle" presStyleLbl="alignNode1" presStyleIdx="0" presStyleCnt="5">
        <dgm:presLayoutVars>
          <dgm:chMax val="0"/>
          <dgm:bulletEnabled/>
        </dgm:presLayoutVars>
      </dgm:prSet>
      <dgm:spPr/>
    </dgm:pt>
    <dgm:pt modelId="{AD591317-956C-4328-94C8-160CA2E4D280}" type="pres">
      <dgm:prSet presAssocID="{D4B44706-0B4B-4522-BDE7-2AFC8159889C}" presName="nodeText" presStyleLbl="bgAccFollowNode1" presStyleIdx="0" presStyleCnt="0">
        <dgm:presLayoutVars>
          <dgm:bulletEnabled val="1"/>
        </dgm:presLayoutVars>
      </dgm:prSet>
      <dgm:spPr/>
    </dgm:pt>
    <dgm:pt modelId="{94466924-F0E0-4C93-AF75-CD71B5BBC139}" type="pres">
      <dgm:prSet presAssocID="{8E065036-49FF-46E6-ABC0-8FE9D121FE5B}" presName="sibTrans" presStyleCnt="0"/>
      <dgm:spPr/>
    </dgm:pt>
    <dgm:pt modelId="{5695BC4D-8136-431B-AC39-85452B7D555E}" type="pres">
      <dgm:prSet presAssocID="{5F2FEAE2-E826-46FB-AEA9-A94AC1887096}" presName="compositeNode" presStyleCnt="0">
        <dgm:presLayoutVars>
          <dgm:bulletEnabled val="1"/>
        </dgm:presLayoutVars>
      </dgm:prSet>
      <dgm:spPr/>
    </dgm:pt>
    <dgm:pt modelId="{B1C7B69C-F214-416E-A295-BA267F04BC8F}" type="pres">
      <dgm:prSet presAssocID="{5F2FEAE2-E826-46FB-AEA9-A94AC1887096}" presName="bgRect" presStyleLbl="fgAcc1" presStyleIdx="1" presStyleCnt="5"/>
      <dgm:spPr/>
    </dgm:pt>
    <dgm:pt modelId="{FC2F080B-E42C-49C4-BEE2-063BCD3272E1}" type="pres">
      <dgm:prSet presAssocID="{F67032DE-7098-4A52-BFCB-08E2C8651B83}" presName="sibTransNodeCircle" presStyleLbl="alignNode1" presStyleIdx="1" presStyleCnt="5">
        <dgm:presLayoutVars>
          <dgm:chMax val="0"/>
          <dgm:bulletEnabled/>
        </dgm:presLayoutVars>
      </dgm:prSet>
      <dgm:spPr/>
    </dgm:pt>
    <dgm:pt modelId="{360B285C-A6E7-4063-9E00-FB30D120FDBF}" type="pres">
      <dgm:prSet presAssocID="{5F2FEAE2-E826-46FB-AEA9-A94AC1887096}" presName="nodeText" presStyleLbl="bgAccFollowNode1" presStyleIdx="0" presStyleCnt="0">
        <dgm:presLayoutVars>
          <dgm:bulletEnabled val="1"/>
        </dgm:presLayoutVars>
      </dgm:prSet>
      <dgm:spPr/>
    </dgm:pt>
    <dgm:pt modelId="{3FBC673C-7B2B-48CA-9372-DE21B8588ACA}" type="pres">
      <dgm:prSet presAssocID="{F67032DE-7098-4A52-BFCB-08E2C8651B83}" presName="sibTrans" presStyleCnt="0"/>
      <dgm:spPr/>
    </dgm:pt>
    <dgm:pt modelId="{5BBD8E98-F169-48A4-AD30-504C782D19E5}" type="pres">
      <dgm:prSet presAssocID="{663B55DA-9D7F-416F-92BE-E36D62F2A7E1}" presName="compositeNode" presStyleCnt="0">
        <dgm:presLayoutVars>
          <dgm:bulletEnabled val="1"/>
        </dgm:presLayoutVars>
      </dgm:prSet>
      <dgm:spPr/>
    </dgm:pt>
    <dgm:pt modelId="{C37A783C-19C6-4399-A54B-E530109776BD}" type="pres">
      <dgm:prSet presAssocID="{663B55DA-9D7F-416F-92BE-E36D62F2A7E1}" presName="bgRect" presStyleLbl="fgAcc1" presStyleIdx="2" presStyleCnt="5"/>
      <dgm:spPr/>
    </dgm:pt>
    <dgm:pt modelId="{AC5171CC-1AD4-4849-BD21-DE4B827E85BD}" type="pres">
      <dgm:prSet presAssocID="{76AAEEB4-73CE-432A-B044-2BE77D0B4792}" presName="sibTransNodeCircle" presStyleLbl="alignNode1" presStyleIdx="2" presStyleCnt="5">
        <dgm:presLayoutVars>
          <dgm:chMax val="0"/>
          <dgm:bulletEnabled/>
        </dgm:presLayoutVars>
      </dgm:prSet>
      <dgm:spPr/>
    </dgm:pt>
    <dgm:pt modelId="{F6E59613-72CC-4AB9-88D1-63BD907B1B33}" type="pres">
      <dgm:prSet presAssocID="{663B55DA-9D7F-416F-92BE-E36D62F2A7E1}" presName="nodeText" presStyleLbl="bgAccFollowNode1" presStyleIdx="0" presStyleCnt="0">
        <dgm:presLayoutVars>
          <dgm:bulletEnabled val="1"/>
        </dgm:presLayoutVars>
      </dgm:prSet>
      <dgm:spPr/>
    </dgm:pt>
    <dgm:pt modelId="{AC5BA4ED-5BA5-4355-B549-0A27371C3535}" type="pres">
      <dgm:prSet presAssocID="{76AAEEB4-73CE-432A-B044-2BE77D0B4792}" presName="sibTrans" presStyleCnt="0"/>
      <dgm:spPr/>
    </dgm:pt>
    <dgm:pt modelId="{01E933C7-17CF-4EA8-AD87-2E03B0CB1FF0}" type="pres">
      <dgm:prSet presAssocID="{F1AAD8A8-E1AD-4854-BFA0-A62EFC2E57C1}" presName="compositeNode" presStyleCnt="0">
        <dgm:presLayoutVars>
          <dgm:bulletEnabled val="1"/>
        </dgm:presLayoutVars>
      </dgm:prSet>
      <dgm:spPr/>
    </dgm:pt>
    <dgm:pt modelId="{426B39D6-8C64-470B-B54C-66403974FBA7}" type="pres">
      <dgm:prSet presAssocID="{F1AAD8A8-E1AD-4854-BFA0-A62EFC2E57C1}" presName="bgRect" presStyleLbl="fgAcc1" presStyleIdx="3" presStyleCnt="5"/>
      <dgm:spPr/>
    </dgm:pt>
    <dgm:pt modelId="{7A96DD5D-66F0-4D9D-AEF2-62BBF813D44B}" type="pres">
      <dgm:prSet presAssocID="{F1E8C3B2-0429-40DA-9151-0BB29AF8E18E}" presName="sibTransNodeCircle" presStyleLbl="alignNode1" presStyleIdx="3" presStyleCnt="5">
        <dgm:presLayoutVars>
          <dgm:chMax val="0"/>
          <dgm:bulletEnabled/>
        </dgm:presLayoutVars>
      </dgm:prSet>
      <dgm:spPr/>
    </dgm:pt>
    <dgm:pt modelId="{2C3E19C6-55C3-469D-9E9A-5B3EF6FFC3EA}" type="pres">
      <dgm:prSet presAssocID="{F1AAD8A8-E1AD-4854-BFA0-A62EFC2E57C1}" presName="nodeText" presStyleLbl="bgAccFollowNode1" presStyleIdx="0" presStyleCnt="0">
        <dgm:presLayoutVars>
          <dgm:bulletEnabled val="1"/>
        </dgm:presLayoutVars>
      </dgm:prSet>
      <dgm:spPr/>
    </dgm:pt>
    <dgm:pt modelId="{E021764E-EF9C-492C-B9C7-B5FB6959E684}" type="pres">
      <dgm:prSet presAssocID="{F1E8C3B2-0429-40DA-9151-0BB29AF8E18E}" presName="sibTrans" presStyleCnt="0"/>
      <dgm:spPr/>
    </dgm:pt>
    <dgm:pt modelId="{309DA3A7-2AB0-4089-8B15-5A6E2FBB34BC}" type="pres">
      <dgm:prSet presAssocID="{C9A5E325-8386-40FD-9830-E828B83D928D}" presName="compositeNode" presStyleCnt="0">
        <dgm:presLayoutVars>
          <dgm:bulletEnabled val="1"/>
        </dgm:presLayoutVars>
      </dgm:prSet>
      <dgm:spPr/>
    </dgm:pt>
    <dgm:pt modelId="{8133CB15-2CFF-450E-A582-ABFEF8FD0FB2}" type="pres">
      <dgm:prSet presAssocID="{C9A5E325-8386-40FD-9830-E828B83D928D}" presName="bgRect" presStyleLbl="fgAcc1" presStyleIdx="4" presStyleCnt="5"/>
      <dgm:spPr/>
    </dgm:pt>
    <dgm:pt modelId="{3F902924-ADF0-4951-B10A-D01C59781BD7}" type="pres">
      <dgm:prSet presAssocID="{D6D86895-FEE5-42BF-A8C9-CE46FCF25EC4}" presName="sibTransNodeCircle" presStyleLbl="alignNode1" presStyleIdx="4" presStyleCnt="5">
        <dgm:presLayoutVars>
          <dgm:chMax val="0"/>
          <dgm:bulletEnabled/>
        </dgm:presLayoutVars>
      </dgm:prSet>
      <dgm:spPr/>
    </dgm:pt>
    <dgm:pt modelId="{88416438-8762-4E12-891A-53F5FCA67579}" type="pres">
      <dgm:prSet presAssocID="{C9A5E325-8386-40FD-9830-E828B83D928D}" presName="nodeText" presStyleLbl="bgAccFollowNode1" presStyleIdx="0" presStyleCnt="0">
        <dgm:presLayoutVars>
          <dgm:bulletEnabled val="1"/>
        </dgm:presLayoutVars>
      </dgm:prSet>
      <dgm:spPr/>
    </dgm:pt>
  </dgm:ptLst>
  <dgm:cxnLst>
    <dgm:cxn modelId="{DA98430A-A04B-4AFB-99C2-5AE1B585B649}" type="presOf" srcId="{76AAEEB4-73CE-432A-B044-2BE77D0B4792}" destId="{AC5171CC-1AD4-4849-BD21-DE4B827E85BD}" srcOrd="0" destOrd="0" presId="urn:microsoft.com/office/officeart/2024/layout/NumberedTitleList"/>
    <dgm:cxn modelId="{1D0CB40B-6C40-4BE2-AB17-1445912A5680}" type="presOf" srcId="{F1AAD8A8-E1AD-4854-BFA0-A62EFC2E57C1}" destId="{426B39D6-8C64-470B-B54C-66403974FBA7}" srcOrd="0" destOrd="0" presId="urn:microsoft.com/office/officeart/2024/layout/NumberedTitleList"/>
    <dgm:cxn modelId="{3B0A7E2A-B0A3-4FAB-A0C9-D29294964361}" type="presOf" srcId="{D4B44706-0B4B-4522-BDE7-2AFC8159889C}" destId="{AD591317-956C-4328-94C8-160CA2E4D280}" srcOrd="1" destOrd="0" presId="urn:microsoft.com/office/officeart/2024/layout/NumberedTitleList"/>
    <dgm:cxn modelId="{7882CD2F-1FDB-4019-9269-090FD38786F1}" type="presOf" srcId="{FAD682A4-3ADA-468D-9884-FA84AD05C0E5}" destId="{A5B301A9-B060-44A6-9331-0FE670451F19}" srcOrd="0" destOrd="0" presId="urn:microsoft.com/office/officeart/2024/layout/NumberedTitleList"/>
    <dgm:cxn modelId="{14A8B031-9B6C-4410-8D58-68375FB516D3}" type="presOf" srcId="{663B55DA-9D7F-416F-92BE-E36D62F2A7E1}" destId="{C37A783C-19C6-4399-A54B-E530109776BD}" srcOrd="0" destOrd="0" presId="urn:microsoft.com/office/officeart/2024/layout/NumberedTitleList"/>
    <dgm:cxn modelId="{58E90637-00F4-4070-A20E-A8267EF2FB13}" type="presOf" srcId="{D6D86895-FEE5-42BF-A8C9-CE46FCF25EC4}" destId="{3F902924-ADF0-4951-B10A-D01C59781BD7}" srcOrd="0" destOrd="0" presId="urn:microsoft.com/office/officeart/2024/layout/NumberedTitleList"/>
    <dgm:cxn modelId="{1F02AB5D-D28C-4608-8317-F7C3923F7E53}" srcId="{FAD682A4-3ADA-468D-9884-FA84AD05C0E5}" destId="{663B55DA-9D7F-416F-92BE-E36D62F2A7E1}" srcOrd="2" destOrd="0" parTransId="{B694458C-58E0-4A7C-AA27-BEF1227F5DCF}" sibTransId="{76AAEEB4-73CE-432A-B044-2BE77D0B4792}"/>
    <dgm:cxn modelId="{D1E60E64-95B9-4E43-BCE7-B24E8E25019B}" type="presOf" srcId="{F1E8C3B2-0429-40DA-9151-0BB29AF8E18E}" destId="{7A96DD5D-66F0-4D9D-AEF2-62BBF813D44B}" srcOrd="0" destOrd="0" presId="urn:microsoft.com/office/officeart/2024/layout/NumberedTitleList"/>
    <dgm:cxn modelId="{437BCF44-5D4A-4519-877C-AAE073FF496D}" srcId="{FAD682A4-3ADA-468D-9884-FA84AD05C0E5}" destId="{C9A5E325-8386-40FD-9830-E828B83D928D}" srcOrd="4" destOrd="0" parTransId="{E1B39DE5-90BE-489D-90FD-3C8AA16977BF}" sibTransId="{D6D86895-FEE5-42BF-A8C9-CE46FCF25EC4}"/>
    <dgm:cxn modelId="{8756BE6D-3D14-4028-A06E-823EEADFEF02}" srcId="{FAD682A4-3ADA-468D-9884-FA84AD05C0E5}" destId="{F1AAD8A8-E1AD-4854-BFA0-A62EFC2E57C1}" srcOrd="3" destOrd="0" parTransId="{CDE34474-1175-4D10-9CDF-E3981EB5ACD6}" sibTransId="{F1E8C3B2-0429-40DA-9151-0BB29AF8E18E}"/>
    <dgm:cxn modelId="{3EF72B6F-7D4B-4E9E-A533-D7DAAE90D1D7}" type="presOf" srcId="{F1AAD8A8-E1AD-4854-BFA0-A62EFC2E57C1}" destId="{2C3E19C6-55C3-469D-9E9A-5B3EF6FFC3EA}" srcOrd="1" destOrd="0" presId="urn:microsoft.com/office/officeart/2024/layout/NumberedTitleList"/>
    <dgm:cxn modelId="{5CA56F72-DAA5-4876-B824-653ED039D693}" type="presOf" srcId="{D4B44706-0B4B-4522-BDE7-2AFC8159889C}" destId="{1406D97E-1289-471A-9777-57FADA519485}" srcOrd="0" destOrd="0" presId="urn:microsoft.com/office/officeart/2024/layout/NumberedTitleList"/>
    <dgm:cxn modelId="{2472D074-BB4F-4B37-BC11-6585CBA22120}" type="presOf" srcId="{5F2FEAE2-E826-46FB-AEA9-A94AC1887096}" destId="{360B285C-A6E7-4063-9E00-FB30D120FDBF}" srcOrd="1" destOrd="0" presId="urn:microsoft.com/office/officeart/2024/layout/NumberedTitleList"/>
    <dgm:cxn modelId="{916EA659-8E2E-457D-BDB9-74090FC966DE}" type="presOf" srcId="{C9A5E325-8386-40FD-9830-E828B83D928D}" destId="{8133CB15-2CFF-450E-A582-ABFEF8FD0FB2}" srcOrd="0" destOrd="0" presId="urn:microsoft.com/office/officeart/2024/layout/NumberedTitleList"/>
    <dgm:cxn modelId="{4C3CE495-4FFD-417E-9B17-DC5A3E563507}" type="presOf" srcId="{663B55DA-9D7F-416F-92BE-E36D62F2A7E1}" destId="{F6E59613-72CC-4AB9-88D1-63BD907B1B33}" srcOrd="1" destOrd="0" presId="urn:microsoft.com/office/officeart/2024/layout/NumberedTitleList"/>
    <dgm:cxn modelId="{269F18D2-F7FB-4805-A9C1-C898C98C9118}" type="presOf" srcId="{C9A5E325-8386-40FD-9830-E828B83D928D}" destId="{88416438-8762-4E12-891A-53F5FCA67579}" srcOrd="1" destOrd="0" presId="urn:microsoft.com/office/officeart/2024/layout/NumberedTitleList"/>
    <dgm:cxn modelId="{A9AC06D4-45F2-4536-8BE3-07740497B6A1}" srcId="{FAD682A4-3ADA-468D-9884-FA84AD05C0E5}" destId="{5F2FEAE2-E826-46FB-AEA9-A94AC1887096}" srcOrd="1" destOrd="0" parTransId="{C32FAA4F-DA3A-4E06-9D94-76E699B048E4}" sibTransId="{F67032DE-7098-4A52-BFCB-08E2C8651B83}"/>
    <dgm:cxn modelId="{6AEDC6E5-3558-45CB-A5F3-66094D92A2C5}" srcId="{FAD682A4-3ADA-468D-9884-FA84AD05C0E5}" destId="{D4B44706-0B4B-4522-BDE7-2AFC8159889C}" srcOrd="0" destOrd="0" parTransId="{2500DC1E-BD76-483B-877A-34D5ECCCC307}" sibTransId="{8E065036-49FF-46E6-ABC0-8FE9D121FE5B}"/>
    <dgm:cxn modelId="{523A1BED-6476-49B9-B041-448BDA2C1517}" type="presOf" srcId="{F67032DE-7098-4A52-BFCB-08E2C8651B83}" destId="{FC2F080B-E42C-49C4-BEE2-063BCD3272E1}" srcOrd="0" destOrd="0" presId="urn:microsoft.com/office/officeart/2024/layout/NumberedTitleList"/>
    <dgm:cxn modelId="{BD7172ED-B0A8-451B-B7F4-B2B7F4834785}" type="presOf" srcId="{5F2FEAE2-E826-46FB-AEA9-A94AC1887096}" destId="{B1C7B69C-F214-416E-A295-BA267F04BC8F}" srcOrd="0" destOrd="0" presId="urn:microsoft.com/office/officeart/2024/layout/NumberedTitleList"/>
    <dgm:cxn modelId="{5A4479FC-0FF4-4F1B-9EE6-4B9B3605DA70}" type="presOf" srcId="{8E065036-49FF-46E6-ABC0-8FE9D121FE5B}" destId="{7C38EFF6-5C97-4E50-A355-DD07819F4162}" srcOrd="0" destOrd="0" presId="urn:microsoft.com/office/officeart/2024/layout/NumberedTitleList"/>
    <dgm:cxn modelId="{CEF09B7D-8704-4F59-B7B4-DB1B7BA055F4}" type="presParOf" srcId="{A5B301A9-B060-44A6-9331-0FE670451F19}" destId="{B0F55E1A-5964-45D4-8F5D-08E24A90B915}" srcOrd="0" destOrd="0" presId="urn:microsoft.com/office/officeart/2024/layout/NumberedTitleList"/>
    <dgm:cxn modelId="{2BEDD46A-D492-46AA-83AC-BE3174F0F20C}" type="presParOf" srcId="{B0F55E1A-5964-45D4-8F5D-08E24A90B915}" destId="{1406D97E-1289-471A-9777-57FADA519485}" srcOrd="0" destOrd="0" presId="urn:microsoft.com/office/officeart/2024/layout/NumberedTitleList"/>
    <dgm:cxn modelId="{83FE414A-9A9C-49E8-B8C6-27BC4ECD9577}" type="presParOf" srcId="{B0F55E1A-5964-45D4-8F5D-08E24A90B915}" destId="{7C38EFF6-5C97-4E50-A355-DD07819F4162}" srcOrd="1" destOrd="0" presId="urn:microsoft.com/office/officeart/2024/layout/NumberedTitleList"/>
    <dgm:cxn modelId="{B7F2A3D4-C851-484A-923B-58F90D5CA743}" type="presParOf" srcId="{B0F55E1A-5964-45D4-8F5D-08E24A90B915}" destId="{AD591317-956C-4328-94C8-160CA2E4D280}" srcOrd="2" destOrd="0" presId="urn:microsoft.com/office/officeart/2024/layout/NumberedTitleList"/>
    <dgm:cxn modelId="{84DC2840-06F9-4082-B9D8-048779936BDB}" type="presParOf" srcId="{A5B301A9-B060-44A6-9331-0FE670451F19}" destId="{94466924-F0E0-4C93-AF75-CD71B5BBC139}" srcOrd="1" destOrd="0" presId="urn:microsoft.com/office/officeart/2024/layout/NumberedTitleList"/>
    <dgm:cxn modelId="{0E0E1E4C-D6E5-473D-B022-7FF2D87695FA}" type="presParOf" srcId="{A5B301A9-B060-44A6-9331-0FE670451F19}" destId="{5695BC4D-8136-431B-AC39-85452B7D555E}" srcOrd="2" destOrd="0" presId="urn:microsoft.com/office/officeart/2024/layout/NumberedTitleList"/>
    <dgm:cxn modelId="{8623E9B6-0FBE-41D6-A2C0-1F9CE394A0B3}" type="presParOf" srcId="{5695BC4D-8136-431B-AC39-85452B7D555E}" destId="{B1C7B69C-F214-416E-A295-BA267F04BC8F}" srcOrd="0" destOrd="0" presId="urn:microsoft.com/office/officeart/2024/layout/NumberedTitleList"/>
    <dgm:cxn modelId="{E60F01F5-03A7-4F95-8995-4457AAE119D8}" type="presParOf" srcId="{5695BC4D-8136-431B-AC39-85452B7D555E}" destId="{FC2F080B-E42C-49C4-BEE2-063BCD3272E1}" srcOrd="1" destOrd="0" presId="urn:microsoft.com/office/officeart/2024/layout/NumberedTitleList"/>
    <dgm:cxn modelId="{D77D5883-AE5B-4A2A-90B6-AC0958CB76B8}" type="presParOf" srcId="{5695BC4D-8136-431B-AC39-85452B7D555E}" destId="{360B285C-A6E7-4063-9E00-FB30D120FDBF}" srcOrd="2" destOrd="0" presId="urn:microsoft.com/office/officeart/2024/layout/NumberedTitleList"/>
    <dgm:cxn modelId="{55C2FAF0-F8C5-452A-9F61-1F93C0A856E1}" type="presParOf" srcId="{A5B301A9-B060-44A6-9331-0FE670451F19}" destId="{3FBC673C-7B2B-48CA-9372-DE21B8588ACA}" srcOrd="3" destOrd="0" presId="urn:microsoft.com/office/officeart/2024/layout/NumberedTitleList"/>
    <dgm:cxn modelId="{12D87F22-2A62-4F8C-9A7B-0165A8A4EF55}" type="presParOf" srcId="{A5B301A9-B060-44A6-9331-0FE670451F19}" destId="{5BBD8E98-F169-48A4-AD30-504C782D19E5}" srcOrd="4" destOrd="0" presId="urn:microsoft.com/office/officeart/2024/layout/NumberedTitleList"/>
    <dgm:cxn modelId="{12FF2735-EF69-4ADB-BEC6-A5DF10DA3697}" type="presParOf" srcId="{5BBD8E98-F169-48A4-AD30-504C782D19E5}" destId="{C37A783C-19C6-4399-A54B-E530109776BD}" srcOrd="0" destOrd="0" presId="urn:microsoft.com/office/officeart/2024/layout/NumberedTitleList"/>
    <dgm:cxn modelId="{9C46B41D-CD14-441F-B0FA-778ACE0DF308}" type="presParOf" srcId="{5BBD8E98-F169-48A4-AD30-504C782D19E5}" destId="{AC5171CC-1AD4-4849-BD21-DE4B827E85BD}" srcOrd="1" destOrd="0" presId="urn:microsoft.com/office/officeart/2024/layout/NumberedTitleList"/>
    <dgm:cxn modelId="{ED8C438F-5A43-4C38-AC5A-2E8C05DB0124}" type="presParOf" srcId="{5BBD8E98-F169-48A4-AD30-504C782D19E5}" destId="{F6E59613-72CC-4AB9-88D1-63BD907B1B33}" srcOrd="2" destOrd="0" presId="urn:microsoft.com/office/officeart/2024/layout/NumberedTitleList"/>
    <dgm:cxn modelId="{7C36C512-BFBC-438E-9700-E3C22C6D2E4A}" type="presParOf" srcId="{A5B301A9-B060-44A6-9331-0FE670451F19}" destId="{AC5BA4ED-5BA5-4355-B549-0A27371C3535}" srcOrd="5" destOrd="0" presId="urn:microsoft.com/office/officeart/2024/layout/NumberedTitleList"/>
    <dgm:cxn modelId="{9B68CC43-CC2D-44AA-B32E-A71307D4468A}" type="presParOf" srcId="{A5B301A9-B060-44A6-9331-0FE670451F19}" destId="{01E933C7-17CF-4EA8-AD87-2E03B0CB1FF0}" srcOrd="6" destOrd="0" presId="urn:microsoft.com/office/officeart/2024/layout/NumberedTitleList"/>
    <dgm:cxn modelId="{0E583B48-58E8-40F2-89C8-ABC1CEE4EA46}" type="presParOf" srcId="{01E933C7-17CF-4EA8-AD87-2E03B0CB1FF0}" destId="{426B39D6-8C64-470B-B54C-66403974FBA7}" srcOrd="0" destOrd="0" presId="urn:microsoft.com/office/officeart/2024/layout/NumberedTitleList"/>
    <dgm:cxn modelId="{4A8B27FC-D811-405C-9028-01923EDFCD4A}" type="presParOf" srcId="{01E933C7-17CF-4EA8-AD87-2E03B0CB1FF0}" destId="{7A96DD5D-66F0-4D9D-AEF2-62BBF813D44B}" srcOrd="1" destOrd="0" presId="urn:microsoft.com/office/officeart/2024/layout/NumberedTitleList"/>
    <dgm:cxn modelId="{CD9B4B4A-8CF3-4B1E-A876-71C7281719E5}" type="presParOf" srcId="{01E933C7-17CF-4EA8-AD87-2E03B0CB1FF0}" destId="{2C3E19C6-55C3-469D-9E9A-5B3EF6FFC3EA}" srcOrd="2" destOrd="0" presId="urn:microsoft.com/office/officeart/2024/layout/NumberedTitleList"/>
    <dgm:cxn modelId="{CD0B7163-85C5-48C3-836C-BA7D77D2BE37}" type="presParOf" srcId="{A5B301A9-B060-44A6-9331-0FE670451F19}" destId="{E021764E-EF9C-492C-B9C7-B5FB6959E684}" srcOrd="7" destOrd="0" presId="urn:microsoft.com/office/officeart/2024/layout/NumberedTitleList"/>
    <dgm:cxn modelId="{1E8592BF-1DE6-4AB6-B9B7-6C59E60E9438}" type="presParOf" srcId="{A5B301A9-B060-44A6-9331-0FE670451F19}" destId="{309DA3A7-2AB0-4089-8B15-5A6E2FBB34BC}" srcOrd="8" destOrd="0" presId="urn:microsoft.com/office/officeart/2024/layout/NumberedTitleList"/>
    <dgm:cxn modelId="{554D1352-6FBB-432C-BAB4-06D449582553}" type="presParOf" srcId="{309DA3A7-2AB0-4089-8B15-5A6E2FBB34BC}" destId="{8133CB15-2CFF-450E-A582-ABFEF8FD0FB2}" srcOrd="0" destOrd="0" presId="urn:microsoft.com/office/officeart/2024/layout/NumberedTitleList"/>
    <dgm:cxn modelId="{4AA4CB48-E0EC-4104-9E1B-9FC37EAFC2D7}" type="presParOf" srcId="{309DA3A7-2AB0-4089-8B15-5A6E2FBB34BC}" destId="{3F902924-ADF0-4951-B10A-D01C59781BD7}" srcOrd="1" destOrd="0" presId="urn:microsoft.com/office/officeart/2024/layout/NumberedTitleList"/>
    <dgm:cxn modelId="{9B02BB08-25D1-4B0C-B911-3383DD9DB94F}" type="presParOf" srcId="{309DA3A7-2AB0-4089-8B15-5A6E2FBB34BC}" destId="{88416438-8762-4E12-891A-53F5FCA67579}" srcOrd="2" destOrd="0" presId="urn:microsoft.com/office/officeart/2024/layout/NumberedTit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572B98-F6ED-4976-9734-E74FCF22757D}"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BA0B3A4-122C-4706-9088-91EA109232A1}">
      <dgm:prSet custT="1"/>
      <dgm:spPr/>
      <dgm:t>
        <a:bodyPr/>
        <a:lstStyle/>
        <a:p>
          <a:pPr>
            <a:defRPr cap="all"/>
          </a:pPr>
          <a:r>
            <a:rPr lang="en-GB" sz="2000" b="1" cap="none" noProof="0" dirty="0"/>
            <a:t>Local and external (SHOT/MHRA) incidents reported  by Hospital/Health Board</a:t>
          </a:r>
        </a:p>
      </dgm:t>
    </dgm:pt>
    <dgm:pt modelId="{98DE1866-BD52-4BF1-95E1-E2D815ACCBE2}" type="parTrans" cxnId="{1147A1A5-1852-463E-B91B-6FA72423C6A3}">
      <dgm:prSet/>
      <dgm:spPr/>
      <dgm:t>
        <a:bodyPr/>
        <a:lstStyle/>
        <a:p>
          <a:endParaRPr lang="en-US"/>
        </a:p>
      </dgm:t>
    </dgm:pt>
    <dgm:pt modelId="{5A18F057-EBD2-4D36-A435-767BDED1B466}" type="sibTrans" cxnId="{1147A1A5-1852-463E-B91B-6FA72423C6A3}">
      <dgm:prSet/>
      <dgm:spPr/>
      <dgm:t>
        <a:bodyPr/>
        <a:lstStyle/>
        <a:p>
          <a:endParaRPr lang="en-US"/>
        </a:p>
      </dgm:t>
    </dgm:pt>
    <dgm:pt modelId="{18C5FB7D-F1D3-4CD3-A313-8B4C3C5F6765}">
      <dgm:prSet custT="1"/>
      <dgm:spPr/>
      <dgm:t>
        <a:bodyPr/>
        <a:lstStyle/>
        <a:p>
          <a:pPr marL="0" lvl="0" indent="0" algn="ctr" defTabSz="889000">
            <a:lnSpc>
              <a:spcPct val="90000"/>
            </a:lnSpc>
            <a:spcBef>
              <a:spcPct val="0"/>
            </a:spcBef>
            <a:spcAft>
              <a:spcPct val="35000"/>
            </a:spcAft>
            <a:buNone/>
            <a:defRPr cap="all"/>
          </a:pPr>
          <a:r>
            <a:rPr lang="en-GB" sz="2000" b="1" kern="1200" cap="none" noProof="0" dirty="0">
              <a:solidFill>
                <a:schemeClr val="tx1"/>
              </a:solidFill>
              <a:latin typeface="+mn-lt"/>
              <a:ea typeface="+mn-ea"/>
              <a:cs typeface="+mn-cs"/>
            </a:rPr>
            <a:t>Data collated quarterly, and submitted to BHT; internal, SHOT and MHRA (SABRE)</a:t>
          </a:r>
        </a:p>
      </dgm:t>
    </dgm:pt>
    <dgm:pt modelId="{1673715D-20B1-45BB-B819-041C57805870}" type="parTrans" cxnId="{F2E34798-DC3F-443D-AF26-C0526C81713F}">
      <dgm:prSet/>
      <dgm:spPr/>
      <dgm:t>
        <a:bodyPr/>
        <a:lstStyle/>
        <a:p>
          <a:endParaRPr lang="en-US"/>
        </a:p>
      </dgm:t>
    </dgm:pt>
    <dgm:pt modelId="{6AAE8F6F-55BF-45ED-AA04-6F91024EB6A4}" type="sibTrans" cxnId="{F2E34798-DC3F-443D-AF26-C0526C81713F}">
      <dgm:prSet/>
      <dgm:spPr/>
      <dgm:t>
        <a:bodyPr/>
        <a:lstStyle/>
        <a:p>
          <a:endParaRPr lang="en-US"/>
        </a:p>
      </dgm:t>
    </dgm:pt>
    <dgm:pt modelId="{F7644DA7-0EAA-4323-B543-8FE7DB77D3C1}">
      <dgm:prSet custT="1"/>
      <dgm:spPr/>
      <dgm:t>
        <a:bodyPr/>
        <a:lstStyle/>
        <a:p>
          <a:pPr marL="0" lvl="0" indent="0" algn="ctr" defTabSz="889000">
            <a:lnSpc>
              <a:spcPct val="90000"/>
            </a:lnSpc>
            <a:spcBef>
              <a:spcPct val="0"/>
            </a:spcBef>
            <a:spcAft>
              <a:spcPct val="35000"/>
            </a:spcAft>
            <a:buNone/>
            <a:defRPr cap="all"/>
          </a:pPr>
          <a:r>
            <a:rPr lang="en-GB" sz="2000" b="1" kern="1200" cap="none" noProof="0" dirty="0">
              <a:solidFill>
                <a:schemeClr val="tx1"/>
              </a:solidFill>
              <a:latin typeface="+mn-lt"/>
              <a:ea typeface="+mn-ea"/>
              <a:cs typeface="+mn-cs"/>
            </a:rPr>
            <a:t>Report completed for quarterly meeting and reviewed for trends and transfusion safety risks</a:t>
          </a:r>
        </a:p>
      </dgm:t>
    </dgm:pt>
    <dgm:pt modelId="{A25029F1-0399-4EC4-9CCD-8A8B6F31C200}" type="parTrans" cxnId="{FBB09460-5ACE-4203-B3EB-ED00D4776E25}">
      <dgm:prSet/>
      <dgm:spPr/>
      <dgm:t>
        <a:bodyPr/>
        <a:lstStyle/>
        <a:p>
          <a:endParaRPr lang="en-US"/>
        </a:p>
      </dgm:t>
    </dgm:pt>
    <dgm:pt modelId="{B1F7E65E-84B4-4D19-B118-93E0361D4530}" type="sibTrans" cxnId="{FBB09460-5ACE-4203-B3EB-ED00D4776E25}">
      <dgm:prSet/>
      <dgm:spPr/>
      <dgm:t>
        <a:bodyPr/>
        <a:lstStyle/>
        <a:p>
          <a:endParaRPr lang="en-US"/>
        </a:p>
      </dgm:t>
    </dgm:pt>
    <dgm:pt modelId="{E7447020-3920-4F9A-8139-28003060EBF5}">
      <dgm:prSet custT="1"/>
      <dgm:spPr/>
      <dgm:t>
        <a:bodyPr/>
        <a:lstStyle/>
        <a:p>
          <a:pPr marL="0" lvl="0" indent="0" algn="ctr" defTabSz="889000">
            <a:lnSpc>
              <a:spcPct val="90000"/>
            </a:lnSpc>
            <a:spcBef>
              <a:spcPct val="0"/>
            </a:spcBef>
            <a:spcAft>
              <a:spcPct val="35000"/>
            </a:spcAft>
            <a:buNone/>
            <a:defRPr cap="all"/>
          </a:pPr>
          <a:r>
            <a:rPr lang="en-GB" sz="2000" b="1" kern="1200" cap="none" noProof="0" dirty="0">
              <a:solidFill>
                <a:prstClr val="white"/>
              </a:solidFill>
              <a:latin typeface="Century Gothic" panose="020B0502020202020204"/>
              <a:ea typeface="+mn-ea"/>
              <a:cs typeface="+mn-cs"/>
            </a:rPr>
            <a:t>Trends and actions escalated to BHNOG for oversight and assurance.</a:t>
          </a:r>
        </a:p>
      </dgm:t>
    </dgm:pt>
    <dgm:pt modelId="{4427234B-2DA6-401B-B23B-1A173748C85B}" type="parTrans" cxnId="{BBF7C4EE-BC17-49E7-86BD-C45CF440D1E0}">
      <dgm:prSet/>
      <dgm:spPr/>
      <dgm:t>
        <a:bodyPr/>
        <a:lstStyle/>
        <a:p>
          <a:endParaRPr lang="en-US"/>
        </a:p>
      </dgm:t>
    </dgm:pt>
    <dgm:pt modelId="{CB81AB0A-0C8B-4045-AB4F-8720EE8CAADD}" type="sibTrans" cxnId="{BBF7C4EE-BC17-49E7-86BD-C45CF440D1E0}">
      <dgm:prSet/>
      <dgm:spPr/>
      <dgm:t>
        <a:bodyPr/>
        <a:lstStyle/>
        <a:p>
          <a:endParaRPr lang="en-US"/>
        </a:p>
      </dgm:t>
    </dgm:pt>
    <dgm:pt modelId="{1C99CB71-9E0B-42EE-9745-058FD7844FA6}" type="pres">
      <dgm:prSet presAssocID="{A1572B98-F6ED-4976-9734-E74FCF22757D}" presName="root" presStyleCnt="0">
        <dgm:presLayoutVars>
          <dgm:dir/>
          <dgm:resizeHandles val="exact"/>
        </dgm:presLayoutVars>
      </dgm:prSet>
      <dgm:spPr/>
    </dgm:pt>
    <dgm:pt modelId="{5B287842-DB2E-4821-BAD2-4F9F98182DC6}" type="pres">
      <dgm:prSet presAssocID="{0BA0B3A4-122C-4706-9088-91EA109232A1}" presName="compNode" presStyleCnt="0"/>
      <dgm:spPr/>
    </dgm:pt>
    <dgm:pt modelId="{F359DDB2-1E6E-42FB-AFE9-E595D7FF90DA}" type="pres">
      <dgm:prSet presAssocID="{0BA0B3A4-122C-4706-9088-91EA109232A1}" presName="iconBgRect" presStyleLbl="bgShp" presStyleIdx="0" presStyleCnt="4"/>
      <dgm:spPr/>
    </dgm:pt>
    <dgm:pt modelId="{F65D284B-6D34-45FD-98BA-F7940334D5F9}" type="pres">
      <dgm:prSet presAssocID="{0BA0B3A4-122C-4706-9088-91EA109232A1}"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Bar graph with downward trend with solid fill"/>
        </a:ext>
      </dgm:extLst>
    </dgm:pt>
    <dgm:pt modelId="{1DDD25A4-7933-41DE-882A-58D705EF4A08}" type="pres">
      <dgm:prSet presAssocID="{0BA0B3A4-122C-4706-9088-91EA109232A1}" presName="spaceRect" presStyleCnt="0"/>
      <dgm:spPr/>
    </dgm:pt>
    <dgm:pt modelId="{3B52C6A6-F2D9-4F42-A0AC-AB3E748521FE}" type="pres">
      <dgm:prSet presAssocID="{0BA0B3A4-122C-4706-9088-91EA109232A1}" presName="textRect" presStyleLbl="revTx" presStyleIdx="0" presStyleCnt="4">
        <dgm:presLayoutVars>
          <dgm:chMax val="1"/>
          <dgm:chPref val="1"/>
        </dgm:presLayoutVars>
      </dgm:prSet>
      <dgm:spPr/>
    </dgm:pt>
    <dgm:pt modelId="{AE3B3A72-C740-4C5F-AD2B-7D634ADA2B60}" type="pres">
      <dgm:prSet presAssocID="{5A18F057-EBD2-4D36-A435-767BDED1B466}" presName="sibTrans" presStyleCnt="0"/>
      <dgm:spPr/>
    </dgm:pt>
    <dgm:pt modelId="{8E588D59-BC8D-4A46-A993-C93C3CABC0A6}" type="pres">
      <dgm:prSet presAssocID="{18C5FB7D-F1D3-4CD3-A313-8B4C3C5F6765}" presName="compNode" presStyleCnt="0"/>
      <dgm:spPr/>
    </dgm:pt>
    <dgm:pt modelId="{685B3587-8FC5-4300-9D4F-CD7890710E07}" type="pres">
      <dgm:prSet presAssocID="{18C5FB7D-F1D3-4CD3-A313-8B4C3C5F6765}" presName="iconBgRect" presStyleLbl="bgShp" presStyleIdx="1" presStyleCnt="4"/>
      <dgm:spPr/>
    </dgm:pt>
    <dgm:pt modelId="{562DBB88-9DF1-466A-B5F6-45DDDEEE5C85}" type="pres">
      <dgm:prSet presAssocID="{18C5FB7D-F1D3-4CD3-A313-8B4C3C5F6765}"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Folder Search with solid fill"/>
        </a:ext>
      </dgm:extLst>
    </dgm:pt>
    <dgm:pt modelId="{D9C82FC5-2A71-4DBD-8A27-7BEB6BB0876D}" type="pres">
      <dgm:prSet presAssocID="{18C5FB7D-F1D3-4CD3-A313-8B4C3C5F6765}" presName="spaceRect" presStyleCnt="0"/>
      <dgm:spPr/>
    </dgm:pt>
    <dgm:pt modelId="{3216B3CF-C689-4A0A-AAC9-B631213740FB}" type="pres">
      <dgm:prSet presAssocID="{18C5FB7D-F1D3-4CD3-A313-8B4C3C5F6765}" presName="textRect" presStyleLbl="revTx" presStyleIdx="1" presStyleCnt="4">
        <dgm:presLayoutVars>
          <dgm:chMax val="1"/>
          <dgm:chPref val="1"/>
        </dgm:presLayoutVars>
      </dgm:prSet>
      <dgm:spPr/>
    </dgm:pt>
    <dgm:pt modelId="{CA46F32C-B708-461E-ACDE-5E564A578708}" type="pres">
      <dgm:prSet presAssocID="{6AAE8F6F-55BF-45ED-AA04-6F91024EB6A4}" presName="sibTrans" presStyleCnt="0"/>
      <dgm:spPr/>
    </dgm:pt>
    <dgm:pt modelId="{14BFA7E1-8F0F-4AD6-82EA-92ED0DAF8A60}" type="pres">
      <dgm:prSet presAssocID="{F7644DA7-0EAA-4323-B543-8FE7DB77D3C1}" presName="compNode" presStyleCnt="0"/>
      <dgm:spPr/>
    </dgm:pt>
    <dgm:pt modelId="{03D5CC97-6DED-4333-9B2C-D952241D9E71}" type="pres">
      <dgm:prSet presAssocID="{F7644DA7-0EAA-4323-B543-8FE7DB77D3C1}" presName="iconBgRect" presStyleLbl="bgShp" presStyleIdx="2" presStyleCnt="4"/>
      <dgm:spPr/>
    </dgm:pt>
    <dgm:pt modelId="{5E255648-9DAB-444D-96B2-347F5E9B58AF}" type="pres">
      <dgm:prSet presAssocID="{F7644DA7-0EAA-4323-B543-8FE7DB77D3C1}"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071C7609-16C2-4227-A77C-B47ED7E23314}" type="pres">
      <dgm:prSet presAssocID="{F7644DA7-0EAA-4323-B543-8FE7DB77D3C1}" presName="spaceRect" presStyleCnt="0"/>
      <dgm:spPr/>
    </dgm:pt>
    <dgm:pt modelId="{738543D2-121E-4BB2-8619-F51A74A21243}" type="pres">
      <dgm:prSet presAssocID="{F7644DA7-0EAA-4323-B543-8FE7DB77D3C1}" presName="textRect" presStyleLbl="revTx" presStyleIdx="2" presStyleCnt="4">
        <dgm:presLayoutVars>
          <dgm:chMax val="1"/>
          <dgm:chPref val="1"/>
        </dgm:presLayoutVars>
      </dgm:prSet>
      <dgm:spPr/>
    </dgm:pt>
    <dgm:pt modelId="{BE98C938-9E8F-4E74-8C4C-3E05BD1CF81F}" type="pres">
      <dgm:prSet presAssocID="{B1F7E65E-84B4-4D19-B118-93E0361D4530}" presName="sibTrans" presStyleCnt="0"/>
      <dgm:spPr/>
    </dgm:pt>
    <dgm:pt modelId="{03BF3362-2BFF-4CA0-93F3-8E0E8BE64CFA}" type="pres">
      <dgm:prSet presAssocID="{E7447020-3920-4F9A-8139-28003060EBF5}" presName="compNode" presStyleCnt="0"/>
      <dgm:spPr/>
    </dgm:pt>
    <dgm:pt modelId="{C6FC0D2F-0728-4713-88F4-FEF67D4594BB}" type="pres">
      <dgm:prSet presAssocID="{E7447020-3920-4F9A-8139-28003060EBF5}" presName="iconBgRect" presStyleLbl="bgShp" presStyleIdx="3" presStyleCnt="4"/>
      <dgm:spPr/>
    </dgm:pt>
    <dgm:pt modelId="{825DA396-A0FE-40E8-975D-E35809C744DE}" type="pres">
      <dgm:prSet presAssocID="{E7447020-3920-4F9A-8139-28003060EBF5}"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Hospital with solid fill"/>
        </a:ext>
      </dgm:extLst>
    </dgm:pt>
    <dgm:pt modelId="{276C92BC-A2BA-4C1E-9324-76F702DE4A42}" type="pres">
      <dgm:prSet presAssocID="{E7447020-3920-4F9A-8139-28003060EBF5}" presName="spaceRect" presStyleCnt="0"/>
      <dgm:spPr/>
    </dgm:pt>
    <dgm:pt modelId="{7CBF591F-930D-454C-ABD7-8780F629E3D9}" type="pres">
      <dgm:prSet presAssocID="{E7447020-3920-4F9A-8139-28003060EBF5}" presName="textRect" presStyleLbl="revTx" presStyleIdx="3" presStyleCnt="4">
        <dgm:presLayoutVars>
          <dgm:chMax val="1"/>
          <dgm:chPref val="1"/>
        </dgm:presLayoutVars>
      </dgm:prSet>
      <dgm:spPr/>
    </dgm:pt>
  </dgm:ptLst>
  <dgm:cxnLst>
    <dgm:cxn modelId="{B7722D1D-D04A-4E0C-A4E6-91D65F1A0F19}" type="presOf" srcId="{A1572B98-F6ED-4976-9734-E74FCF22757D}" destId="{1C99CB71-9E0B-42EE-9745-058FD7844FA6}" srcOrd="0" destOrd="0" presId="urn:microsoft.com/office/officeart/2018/5/layout/IconCircleLabelList"/>
    <dgm:cxn modelId="{FBB09460-5ACE-4203-B3EB-ED00D4776E25}" srcId="{A1572B98-F6ED-4976-9734-E74FCF22757D}" destId="{F7644DA7-0EAA-4323-B543-8FE7DB77D3C1}" srcOrd="2" destOrd="0" parTransId="{A25029F1-0399-4EC4-9CCD-8A8B6F31C200}" sibTransId="{B1F7E65E-84B4-4D19-B118-93E0361D4530}"/>
    <dgm:cxn modelId="{623FF462-7323-42E0-876E-2D48D69FE4E4}" type="presOf" srcId="{F7644DA7-0EAA-4323-B543-8FE7DB77D3C1}" destId="{738543D2-121E-4BB2-8619-F51A74A21243}" srcOrd="0" destOrd="0" presId="urn:microsoft.com/office/officeart/2018/5/layout/IconCircleLabelList"/>
    <dgm:cxn modelId="{1AB1207F-52FF-49F6-8998-BD2AAE79509E}" type="presOf" srcId="{0BA0B3A4-122C-4706-9088-91EA109232A1}" destId="{3B52C6A6-F2D9-4F42-A0AC-AB3E748521FE}" srcOrd="0" destOrd="0" presId="urn:microsoft.com/office/officeart/2018/5/layout/IconCircleLabelList"/>
    <dgm:cxn modelId="{A36AC893-CA1E-4824-95C3-3BDA3ED73B0B}" type="presOf" srcId="{E7447020-3920-4F9A-8139-28003060EBF5}" destId="{7CBF591F-930D-454C-ABD7-8780F629E3D9}" srcOrd="0" destOrd="0" presId="urn:microsoft.com/office/officeart/2018/5/layout/IconCircleLabelList"/>
    <dgm:cxn modelId="{F2E34798-DC3F-443D-AF26-C0526C81713F}" srcId="{A1572B98-F6ED-4976-9734-E74FCF22757D}" destId="{18C5FB7D-F1D3-4CD3-A313-8B4C3C5F6765}" srcOrd="1" destOrd="0" parTransId="{1673715D-20B1-45BB-B819-041C57805870}" sibTransId="{6AAE8F6F-55BF-45ED-AA04-6F91024EB6A4}"/>
    <dgm:cxn modelId="{45224DA0-AF3C-40F2-9A97-C1DAA8C679B4}" type="presOf" srcId="{18C5FB7D-F1D3-4CD3-A313-8B4C3C5F6765}" destId="{3216B3CF-C689-4A0A-AAC9-B631213740FB}" srcOrd="0" destOrd="0" presId="urn:microsoft.com/office/officeart/2018/5/layout/IconCircleLabelList"/>
    <dgm:cxn modelId="{1147A1A5-1852-463E-B91B-6FA72423C6A3}" srcId="{A1572B98-F6ED-4976-9734-E74FCF22757D}" destId="{0BA0B3A4-122C-4706-9088-91EA109232A1}" srcOrd="0" destOrd="0" parTransId="{98DE1866-BD52-4BF1-95E1-E2D815ACCBE2}" sibTransId="{5A18F057-EBD2-4D36-A435-767BDED1B466}"/>
    <dgm:cxn modelId="{BBF7C4EE-BC17-49E7-86BD-C45CF440D1E0}" srcId="{A1572B98-F6ED-4976-9734-E74FCF22757D}" destId="{E7447020-3920-4F9A-8139-28003060EBF5}" srcOrd="3" destOrd="0" parTransId="{4427234B-2DA6-401B-B23B-1A173748C85B}" sibTransId="{CB81AB0A-0C8B-4045-AB4F-8720EE8CAADD}"/>
    <dgm:cxn modelId="{CC2D1AF9-7708-407E-B82A-FE876A326F07}" type="presParOf" srcId="{1C99CB71-9E0B-42EE-9745-058FD7844FA6}" destId="{5B287842-DB2E-4821-BAD2-4F9F98182DC6}" srcOrd="0" destOrd="0" presId="urn:microsoft.com/office/officeart/2018/5/layout/IconCircleLabelList"/>
    <dgm:cxn modelId="{DDF77BD1-8C95-4D87-B6C3-58859592292F}" type="presParOf" srcId="{5B287842-DB2E-4821-BAD2-4F9F98182DC6}" destId="{F359DDB2-1E6E-42FB-AFE9-E595D7FF90DA}" srcOrd="0" destOrd="0" presId="urn:microsoft.com/office/officeart/2018/5/layout/IconCircleLabelList"/>
    <dgm:cxn modelId="{48AB8D7D-EB71-4BF8-8D73-1BF6CBFCDB22}" type="presParOf" srcId="{5B287842-DB2E-4821-BAD2-4F9F98182DC6}" destId="{F65D284B-6D34-45FD-98BA-F7940334D5F9}" srcOrd="1" destOrd="0" presId="urn:microsoft.com/office/officeart/2018/5/layout/IconCircleLabelList"/>
    <dgm:cxn modelId="{2DC2F687-2448-41A2-AC35-212B23A43403}" type="presParOf" srcId="{5B287842-DB2E-4821-BAD2-4F9F98182DC6}" destId="{1DDD25A4-7933-41DE-882A-58D705EF4A08}" srcOrd="2" destOrd="0" presId="urn:microsoft.com/office/officeart/2018/5/layout/IconCircleLabelList"/>
    <dgm:cxn modelId="{90092900-9254-4222-AC6D-1E0FAE734D6E}" type="presParOf" srcId="{5B287842-DB2E-4821-BAD2-4F9F98182DC6}" destId="{3B52C6A6-F2D9-4F42-A0AC-AB3E748521FE}" srcOrd="3" destOrd="0" presId="urn:microsoft.com/office/officeart/2018/5/layout/IconCircleLabelList"/>
    <dgm:cxn modelId="{952AFD2A-CB7A-4407-8956-82BD71F5E5F9}" type="presParOf" srcId="{1C99CB71-9E0B-42EE-9745-058FD7844FA6}" destId="{AE3B3A72-C740-4C5F-AD2B-7D634ADA2B60}" srcOrd="1" destOrd="0" presId="urn:microsoft.com/office/officeart/2018/5/layout/IconCircleLabelList"/>
    <dgm:cxn modelId="{0A020525-3DC5-44EA-9C2D-1CBE59CADBA1}" type="presParOf" srcId="{1C99CB71-9E0B-42EE-9745-058FD7844FA6}" destId="{8E588D59-BC8D-4A46-A993-C93C3CABC0A6}" srcOrd="2" destOrd="0" presId="urn:microsoft.com/office/officeart/2018/5/layout/IconCircleLabelList"/>
    <dgm:cxn modelId="{80DD6092-AE62-42FA-BE0B-099B9B830FC9}" type="presParOf" srcId="{8E588D59-BC8D-4A46-A993-C93C3CABC0A6}" destId="{685B3587-8FC5-4300-9D4F-CD7890710E07}" srcOrd="0" destOrd="0" presId="urn:microsoft.com/office/officeart/2018/5/layout/IconCircleLabelList"/>
    <dgm:cxn modelId="{6DE8F6E4-AE13-480C-9424-CFCA63935077}" type="presParOf" srcId="{8E588D59-BC8D-4A46-A993-C93C3CABC0A6}" destId="{562DBB88-9DF1-466A-B5F6-45DDDEEE5C85}" srcOrd="1" destOrd="0" presId="urn:microsoft.com/office/officeart/2018/5/layout/IconCircleLabelList"/>
    <dgm:cxn modelId="{9C0449DF-3F2B-4E8E-BF3C-722C50EB1D22}" type="presParOf" srcId="{8E588D59-BC8D-4A46-A993-C93C3CABC0A6}" destId="{D9C82FC5-2A71-4DBD-8A27-7BEB6BB0876D}" srcOrd="2" destOrd="0" presId="urn:microsoft.com/office/officeart/2018/5/layout/IconCircleLabelList"/>
    <dgm:cxn modelId="{C55F5CD0-C41C-455B-A6BB-686458481B35}" type="presParOf" srcId="{8E588D59-BC8D-4A46-A993-C93C3CABC0A6}" destId="{3216B3CF-C689-4A0A-AAC9-B631213740FB}" srcOrd="3" destOrd="0" presId="urn:microsoft.com/office/officeart/2018/5/layout/IconCircleLabelList"/>
    <dgm:cxn modelId="{CA0F84DF-1109-4FD4-A675-A70E6E20E7A5}" type="presParOf" srcId="{1C99CB71-9E0B-42EE-9745-058FD7844FA6}" destId="{CA46F32C-B708-461E-ACDE-5E564A578708}" srcOrd="3" destOrd="0" presId="urn:microsoft.com/office/officeart/2018/5/layout/IconCircleLabelList"/>
    <dgm:cxn modelId="{49CD7993-6B97-4C60-A504-DBC79F4E011E}" type="presParOf" srcId="{1C99CB71-9E0B-42EE-9745-058FD7844FA6}" destId="{14BFA7E1-8F0F-4AD6-82EA-92ED0DAF8A60}" srcOrd="4" destOrd="0" presId="urn:microsoft.com/office/officeart/2018/5/layout/IconCircleLabelList"/>
    <dgm:cxn modelId="{E81A85ED-64E9-4571-8C0A-38BB5333E3F5}" type="presParOf" srcId="{14BFA7E1-8F0F-4AD6-82EA-92ED0DAF8A60}" destId="{03D5CC97-6DED-4333-9B2C-D952241D9E71}" srcOrd="0" destOrd="0" presId="urn:microsoft.com/office/officeart/2018/5/layout/IconCircleLabelList"/>
    <dgm:cxn modelId="{0A725159-3BF8-473A-9F34-F7B0CC72B92B}" type="presParOf" srcId="{14BFA7E1-8F0F-4AD6-82EA-92ED0DAF8A60}" destId="{5E255648-9DAB-444D-96B2-347F5E9B58AF}" srcOrd="1" destOrd="0" presId="urn:microsoft.com/office/officeart/2018/5/layout/IconCircleLabelList"/>
    <dgm:cxn modelId="{8FF20267-AC33-4F2D-A2C7-BD95D708371F}" type="presParOf" srcId="{14BFA7E1-8F0F-4AD6-82EA-92ED0DAF8A60}" destId="{071C7609-16C2-4227-A77C-B47ED7E23314}" srcOrd="2" destOrd="0" presId="urn:microsoft.com/office/officeart/2018/5/layout/IconCircleLabelList"/>
    <dgm:cxn modelId="{F54168D5-C182-41AB-B982-7F0D73A9D1CB}" type="presParOf" srcId="{14BFA7E1-8F0F-4AD6-82EA-92ED0DAF8A60}" destId="{738543D2-121E-4BB2-8619-F51A74A21243}" srcOrd="3" destOrd="0" presId="urn:microsoft.com/office/officeart/2018/5/layout/IconCircleLabelList"/>
    <dgm:cxn modelId="{611E1145-4E12-442E-A14C-09E5E8EB8A02}" type="presParOf" srcId="{1C99CB71-9E0B-42EE-9745-058FD7844FA6}" destId="{BE98C938-9E8F-4E74-8C4C-3E05BD1CF81F}" srcOrd="5" destOrd="0" presId="urn:microsoft.com/office/officeart/2018/5/layout/IconCircleLabelList"/>
    <dgm:cxn modelId="{065457C6-62D9-4F6C-A3EE-C35BACFDBFD8}" type="presParOf" srcId="{1C99CB71-9E0B-42EE-9745-058FD7844FA6}" destId="{03BF3362-2BFF-4CA0-93F3-8E0E8BE64CFA}" srcOrd="6" destOrd="0" presId="urn:microsoft.com/office/officeart/2018/5/layout/IconCircleLabelList"/>
    <dgm:cxn modelId="{6AC27D6B-137B-4412-B57E-788A053FBF54}" type="presParOf" srcId="{03BF3362-2BFF-4CA0-93F3-8E0E8BE64CFA}" destId="{C6FC0D2F-0728-4713-88F4-FEF67D4594BB}" srcOrd="0" destOrd="0" presId="urn:microsoft.com/office/officeart/2018/5/layout/IconCircleLabelList"/>
    <dgm:cxn modelId="{ABB2CA08-67B6-4139-AB03-37EC2E040979}" type="presParOf" srcId="{03BF3362-2BFF-4CA0-93F3-8E0E8BE64CFA}" destId="{825DA396-A0FE-40E8-975D-E35809C744DE}" srcOrd="1" destOrd="0" presId="urn:microsoft.com/office/officeart/2018/5/layout/IconCircleLabelList"/>
    <dgm:cxn modelId="{324B6456-93C3-41CB-BA90-5CD41CB3E1A1}" type="presParOf" srcId="{03BF3362-2BFF-4CA0-93F3-8E0E8BE64CFA}" destId="{276C92BC-A2BA-4C1E-9324-76F702DE4A42}" srcOrd="2" destOrd="0" presId="urn:microsoft.com/office/officeart/2018/5/layout/IconCircleLabelList"/>
    <dgm:cxn modelId="{49DF6D46-ECD2-4AB2-B992-68E6C2EAF5CC}" type="presParOf" srcId="{03BF3362-2BFF-4CA0-93F3-8E0E8BE64CFA}" destId="{7CBF591F-930D-454C-ABD7-8780F629E3D9}"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AA525D-8265-4DFE-80B6-F1899A37A43A}">
      <dsp:nvSpPr>
        <dsp:cNvPr id="0" name=""/>
        <dsp:cNvSpPr/>
      </dsp:nvSpPr>
      <dsp:spPr>
        <a:xfrm>
          <a:off x="0" y="2076902"/>
          <a:ext cx="11142087" cy="41957"/>
        </a:xfrm>
        <a:prstGeom prst="rect">
          <a:avLst/>
        </a:prstGeom>
        <a:gradFill rotWithShape="0">
          <a:gsLst>
            <a:gs pos="0">
              <a:schemeClr val="accent1">
                <a:tint val="76000"/>
              </a:schemeClr>
            </a:gs>
            <a:gs pos="100000">
              <a:schemeClr val="accent1">
                <a:tint val="76000"/>
              </a:schemeClr>
            </a:gs>
          </a:gsLst>
          <a:lin ang="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9EC1EAC3-E8F0-48C5-B383-80CC687B7393}">
      <dsp:nvSpPr>
        <dsp:cNvPr id="0" name=""/>
        <dsp:cNvSpPr/>
      </dsp:nvSpPr>
      <dsp:spPr>
        <a:xfrm>
          <a:off x="10935089" y="1930050"/>
          <a:ext cx="251745" cy="335660"/>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E9279E70-702A-46C8-B04B-A56DFE5EFA99}">
      <dsp:nvSpPr>
        <dsp:cNvPr id="0" name=""/>
        <dsp:cNvSpPr/>
      </dsp:nvSpPr>
      <dsp:spPr>
        <a:xfrm>
          <a:off x="514761" y="1054888"/>
          <a:ext cx="1971960" cy="924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90000"/>
            </a:lnSpc>
            <a:spcBef>
              <a:spcPct val="0"/>
            </a:spcBef>
            <a:spcAft>
              <a:spcPct val="35000"/>
            </a:spcAft>
            <a:buNone/>
          </a:pPr>
          <a:r>
            <a:rPr lang="en-GB" sz="1800" b="1" kern="1200" noProof="0" dirty="0"/>
            <a:t>BHNOG</a:t>
          </a:r>
          <a:r>
            <a:rPr lang="en-GB" sz="1300" b="1" kern="1200" noProof="0" dirty="0"/>
            <a:t> </a:t>
          </a:r>
          <a:r>
            <a:rPr lang="en-GB" sz="1800" b="1" kern="1200" noProof="0" dirty="0"/>
            <a:t>established</a:t>
          </a:r>
          <a:r>
            <a:rPr lang="en-GB" sz="1300" b="1" kern="1200" noProof="0" dirty="0"/>
            <a:t> </a:t>
          </a:r>
        </a:p>
      </dsp:txBody>
      <dsp:txXfrm>
        <a:off x="514761" y="1054888"/>
        <a:ext cx="1971960" cy="924978"/>
      </dsp:txXfrm>
    </dsp:sp>
    <dsp:sp modelId="{063CB006-24EE-4A0C-9AAA-F83D0C291C94}">
      <dsp:nvSpPr>
        <dsp:cNvPr id="0" name=""/>
        <dsp:cNvSpPr/>
      </dsp:nvSpPr>
      <dsp:spPr>
        <a:xfrm>
          <a:off x="514761" y="576451"/>
          <a:ext cx="1971960" cy="47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2017</a:t>
          </a:r>
        </a:p>
      </dsp:txBody>
      <dsp:txXfrm>
        <a:off x="514761" y="576451"/>
        <a:ext cx="1971960" cy="478437"/>
      </dsp:txXfrm>
    </dsp:sp>
    <dsp:sp modelId="{45B618E6-67CB-4961-BBF6-D686279A1316}">
      <dsp:nvSpPr>
        <dsp:cNvPr id="0" name=""/>
        <dsp:cNvSpPr/>
      </dsp:nvSpPr>
      <dsp:spPr>
        <a:xfrm>
          <a:off x="242019" y="544555"/>
          <a:ext cx="32087" cy="1562894"/>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1D6A1041-1469-4F2F-9F0A-E30E685EC6B9}">
      <dsp:nvSpPr>
        <dsp:cNvPr id="0" name=""/>
        <dsp:cNvSpPr/>
      </dsp:nvSpPr>
      <dsp:spPr>
        <a:xfrm>
          <a:off x="1757439" y="2890412"/>
          <a:ext cx="1971960" cy="768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BHNOG Wales SHOT working group</a:t>
          </a:r>
        </a:p>
      </dsp:txBody>
      <dsp:txXfrm>
        <a:off x="1757439" y="2890412"/>
        <a:ext cx="1971960" cy="768814"/>
      </dsp:txXfrm>
    </dsp:sp>
    <dsp:sp modelId="{0023E843-0D33-40A0-8E0F-C58DC4F9EC4A}">
      <dsp:nvSpPr>
        <dsp:cNvPr id="0" name=""/>
        <dsp:cNvSpPr/>
      </dsp:nvSpPr>
      <dsp:spPr>
        <a:xfrm>
          <a:off x="1757439" y="2383322"/>
          <a:ext cx="1971960" cy="50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2021</a:t>
          </a:r>
        </a:p>
      </dsp:txBody>
      <dsp:txXfrm>
        <a:off x="1757439" y="2383322"/>
        <a:ext cx="1971960" cy="507090"/>
      </dsp:txXfrm>
    </dsp:sp>
    <dsp:sp modelId="{35E7F591-55C3-4FF1-93A6-E8A246907E49}">
      <dsp:nvSpPr>
        <dsp:cNvPr id="0" name=""/>
        <dsp:cNvSpPr/>
      </dsp:nvSpPr>
      <dsp:spPr>
        <a:xfrm>
          <a:off x="1484698" y="2088883"/>
          <a:ext cx="32087" cy="1603059"/>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C1E65897-D419-4D55-9DDD-A8B7206B525E}">
      <dsp:nvSpPr>
        <dsp:cNvPr id="0" name=""/>
        <dsp:cNvSpPr/>
      </dsp:nvSpPr>
      <dsp:spPr>
        <a:xfrm>
          <a:off x="174636" y="461626"/>
          <a:ext cx="166853" cy="165858"/>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1E5D49A0-A8C0-425F-A899-DBDBF2A3B037}">
      <dsp:nvSpPr>
        <dsp:cNvPr id="0" name=""/>
        <dsp:cNvSpPr/>
      </dsp:nvSpPr>
      <dsp:spPr>
        <a:xfrm>
          <a:off x="1417314" y="3608515"/>
          <a:ext cx="166853" cy="166853"/>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F8C8BEE7-22CE-46C1-840C-37F17417DE9A}">
      <dsp:nvSpPr>
        <dsp:cNvPr id="0" name=""/>
        <dsp:cNvSpPr/>
      </dsp:nvSpPr>
      <dsp:spPr>
        <a:xfrm>
          <a:off x="3000117" y="1054888"/>
          <a:ext cx="1971960" cy="924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Infected Blood Inquiry report released</a:t>
          </a:r>
        </a:p>
      </dsp:txBody>
      <dsp:txXfrm>
        <a:off x="3000117" y="1054888"/>
        <a:ext cx="1971960" cy="924978"/>
      </dsp:txXfrm>
    </dsp:sp>
    <dsp:sp modelId="{FB4B1F1B-7553-4B08-96C7-F138C856E67B}">
      <dsp:nvSpPr>
        <dsp:cNvPr id="0" name=""/>
        <dsp:cNvSpPr/>
      </dsp:nvSpPr>
      <dsp:spPr>
        <a:xfrm>
          <a:off x="3000117" y="576451"/>
          <a:ext cx="1971960" cy="47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2024</a:t>
          </a:r>
        </a:p>
      </dsp:txBody>
      <dsp:txXfrm>
        <a:off x="3000117" y="576451"/>
        <a:ext cx="1971960" cy="478437"/>
      </dsp:txXfrm>
    </dsp:sp>
    <dsp:sp modelId="{8B638143-259F-4659-80E7-F0CFED7C2594}">
      <dsp:nvSpPr>
        <dsp:cNvPr id="0" name=""/>
        <dsp:cNvSpPr/>
      </dsp:nvSpPr>
      <dsp:spPr>
        <a:xfrm>
          <a:off x="2727376" y="544555"/>
          <a:ext cx="32087" cy="1562894"/>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E9ABFDB1-404F-42E8-9BE6-26C3B4A14475}">
      <dsp:nvSpPr>
        <dsp:cNvPr id="0" name=""/>
        <dsp:cNvSpPr/>
      </dsp:nvSpPr>
      <dsp:spPr>
        <a:xfrm>
          <a:off x="4242795" y="2890412"/>
          <a:ext cx="1971960" cy="768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SHOT working group evolved into Transfusion Risk Group (TRG)</a:t>
          </a:r>
        </a:p>
      </dsp:txBody>
      <dsp:txXfrm>
        <a:off x="4242795" y="2890412"/>
        <a:ext cx="1971960" cy="768814"/>
      </dsp:txXfrm>
    </dsp:sp>
    <dsp:sp modelId="{F5CF5AA7-5C57-4CDB-AC8B-AC796367055C}">
      <dsp:nvSpPr>
        <dsp:cNvPr id="0" name=""/>
        <dsp:cNvSpPr/>
      </dsp:nvSpPr>
      <dsp:spPr>
        <a:xfrm>
          <a:off x="4242795" y="2383322"/>
          <a:ext cx="1971960" cy="50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2025</a:t>
          </a:r>
        </a:p>
      </dsp:txBody>
      <dsp:txXfrm>
        <a:off x="4242795" y="2383322"/>
        <a:ext cx="1971960" cy="507090"/>
      </dsp:txXfrm>
    </dsp:sp>
    <dsp:sp modelId="{210270E9-2E17-4B8E-AE0B-D7073C2E10E6}">
      <dsp:nvSpPr>
        <dsp:cNvPr id="0" name=""/>
        <dsp:cNvSpPr/>
      </dsp:nvSpPr>
      <dsp:spPr>
        <a:xfrm>
          <a:off x="3970054" y="2088883"/>
          <a:ext cx="32087" cy="1603059"/>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EE5A309F-A357-4403-A138-E35E63A24749}">
      <dsp:nvSpPr>
        <dsp:cNvPr id="0" name=""/>
        <dsp:cNvSpPr/>
      </dsp:nvSpPr>
      <dsp:spPr>
        <a:xfrm>
          <a:off x="2659993" y="461626"/>
          <a:ext cx="166853" cy="165858"/>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4DF2F8B6-89E1-41E4-9CC8-64F80B9314C2}">
      <dsp:nvSpPr>
        <dsp:cNvPr id="0" name=""/>
        <dsp:cNvSpPr/>
      </dsp:nvSpPr>
      <dsp:spPr>
        <a:xfrm>
          <a:off x="3902671" y="3608515"/>
          <a:ext cx="166853" cy="166853"/>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4858DC9C-6FE1-4B92-A1B7-031C0F9D809D}">
      <dsp:nvSpPr>
        <dsp:cNvPr id="0" name=""/>
        <dsp:cNvSpPr/>
      </dsp:nvSpPr>
      <dsp:spPr>
        <a:xfrm>
          <a:off x="5485474" y="1054888"/>
          <a:ext cx="1971960" cy="924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TRG Terms of reference revised and remit expanded</a:t>
          </a:r>
        </a:p>
      </dsp:txBody>
      <dsp:txXfrm>
        <a:off x="5485474" y="1054888"/>
        <a:ext cx="1971960" cy="924978"/>
      </dsp:txXfrm>
    </dsp:sp>
    <dsp:sp modelId="{6C054149-ACE7-4F76-A778-2DB39CD561E5}">
      <dsp:nvSpPr>
        <dsp:cNvPr id="0" name=""/>
        <dsp:cNvSpPr/>
      </dsp:nvSpPr>
      <dsp:spPr>
        <a:xfrm>
          <a:off x="5485474" y="576451"/>
          <a:ext cx="1971960" cy="47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2025</a:t>
          </a:r>
        </a:p>
      </dsp:txBody>
      <dsp:txXfrm>
        <a:off x="5485474" y="576451"/>
        <a:ext cx="1971960" cy="478437"/>
      </dsp:txXfrm>
    </dsp:sp>
    <dsp:sp modelId="{7BECDEF9-A603-4A8B-AFD5-57B2A0123FB0}">
      <dsp:nvSpPr>
        <dsp:cNvPr id="0" name=""/>
        <dsp:cNvSpPr/>
      </dsp:nvSpPr>
      <dsp:spPr>
        <a:xfrm>
          <a:off x="5212732" y="544555"/>
          <a:ext cx="32087" cy="1562894"/>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150B87FD-C26C-4515-91E1-7F967C69B573}">
      <dsp:nvSpPr>
        <dsp:cNvPr id="0" name=""/>
        <dsp:cNvSpPr/>
      </dsp:nvSpPr>
      <dsp:spPr>
        <a:xfrm>
          <a:off x="6728152" y="2890412"/>
          <a:ext cx="1971960" cy="768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SHOT Transfusion Safety standards released</a:t>
          </a:r>
        </a:p>
      </dsp:txBody>
      <dsp:txXfrm>
        <a:off x="6728152" y="2890412"/>
        <a:ext cx="1971960" cy="768814"/>
      </dsp:txXfrm>
    </dsp:sp>
    <dsp:sp modelId="{46ACAA8C-77EA-4F74-978C-1E501103CA2F}">
      <dsp:nvSpPr>
        <dsp:cNvPr id="0" name=""/>
        <dsp:cNvSpPr/>
      </dsp:nvSpPr>
      <dsp:spPr>
        <a:xfrm>
          <a:off x="6728152" y="2383322"/>
          <a:ext cx="1971960" cy="50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2025</a:t>
          </a:r>
        </a:p>
      </dsp:txBody>
      <dsp:txXfrm>
        <a:off x="6728152" y="2383322"/>
        <a:ext cx="1971960" cy="507090"/>
      </dsp:txXfrm>
    </dsp:sp>
    <dsp:sp modelId="{3C1D4B30-8346-40AD-A012-C2D53F2338B3}">
      <dsp:nvSpPr>
        <dsp:cNvPr id="0" name=""/>
        <dsp:cNvSpPr/>
      </dsp:nvSpPr>
      <dsp:spPr>
        <a:xfrm>
          <a:off x="6455410" y="2088883"/>
          <a:ext cx="32087" cy="1603059"/>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BF6F70AC-24E0-4BB2-8A2C-D9132F9722E6}">
      <dsp:nvSpPr>
        <dsp:cNvPr id="0" name=""/>
        <dsp:cNvSpPr/>
      </dsp:nvSpPr>
      <dsp:spPr>
        <a:xfrm>
          <a:off x="5145349" y="461626"/>
          <a:ext cx="166853" cy="165858"/>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8584305F-A52C-4ABE-9CFB-C92AF9F735BD}">
      <dsp:nvSpPr>
        <dsp:cNvPr id="0" name=""/>
        <dsp:cNvSpPr/>
      </dsp:nvSpPr>
      <dsp:spPr>
        <a:xfrm>
          <a:off x="6388027" y="3608515"/>
          <a:ext cx="166853" cy="166853"/>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8E30E4F8-FE09-4676-8262-D9213E2E799A}">
      <dsp:nvSpPr>
        <dsp:cNvPr id="0" name=""/>
        <dsp:cNvSpPr/>
      </dsp:nvSpPr>
      <dsp:spPr>
        <a:xfrm>
          <a:off x="7970830" y="1054888"/>
          <a:ext cx="1971960" cy="924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Welsh Health Circular (WHC/2025/037) released</a:t>
          </a:r>
        </a:p>
      </dsp:txBody>
      <dsp:txXfrm>
        <a:off x="7970830" y="1054888"/>
        <a:ext cx="1971960" cy="924978"/>
      </dsp:txXfrm>
    </dsp:sp>
    <dsp:sp modelId="{DD99880D-9485-4A58-8C71-04AABD827B51}">
      <dsp:nvSpPr>
        <dsp:cNvPr id="0" name=""/>
        <dsp:cNvSpPr/>
      </dsp:nvSpPr>
      <dsp:spPr>
        <a:xfrm>
          <a:off x="7970830" y="576451"/>
          <a:ext cx="1971960" cy="478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2025</a:t>
          </a:r>
        </a:p>
      </dsp:txBody>
      <dsp:txXfrm>
        <a:off x="7970830" y="576451"/>
        <a:ext cx="1971960" cy="478437"/>
      </dsp:txXfrm>
    </dsp:sp>
    <dsp:sp modelId="{2009E85E-CA25-4D29-A8CF-5DBAAC642338}">
      <dsp:nvSpPr>
        <dsp:cNvPr id="0" name=""/>
        <dsp:cNvSpPr/>
      </dsp:nvSpPr>
      <dsp:spPr>
        <a:xfrm>
          <a:off x="7698089" y="544555"/>
          <a:ext cx="32087" cy="1562894"/>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16F91999-6280-4E91-B20C-34AC56A59DEE}">
      <dsp:nvSpPr>
        <dsp:cNvPr id="0" name=""/>
        <dsp:cNvSpPr/>
      </dsp:nvSpPr>
      <dsp:spPr>
        <a:xfrm>
          <a:off x="9213508" y="2890412"/>
          <a:ext cx="1971960" cy="768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11200">
            <a:lnSpc>
              <a:spcPct val="90000"/>
            </a:lnSpc>
            <a:spcBef>
              <a:spcPct val="0"/>
            </a:spcBef>
            <a:spcAft>
              <a:spcPct val="35000"/>
            </a:spcAft>
            <a:buNone/>
          </a:pPr>
          <a:r>
            <a:rPr lang="en-GB" sz="1600" b="1" kern="1200" noProof="0" dirty="0"/>
            <a:t>All Wales Gap analysis completed against standards</a:t>
          </a:r>
        </a:p>
      </dsp:txBody>
      <dsp:txXfrm>
        <a:off x="9213508" y="2890412"/>
        <a:ext cx="1971960" cy="768814"/>
      </dsp:txXfrm>
    </dsp:sp>
    <dsp:sp modelId="{C3571E82-0B47-40EE-B396-A1C0C167A833}">
      <dsp:nvSpPr>
        <dsp:cNvPr id="0" name=""/>
        <dsp:cNvSpPr/>
      </dsp:nvSpPr>
      <dsp:spPr>
        <a:xfrm>
          <a:off x="9213508" y="2383322"/>
          <a:ext cx="1971960" cy="507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GB" sz="2000" kern="1200" noProof="0" dirty="0"/>
            <a:t>2026</a:t>
          </a:r>
        </a:p>
      </dsp:txBody>
      <dsp:txXfrm>
        <a:off x="9213508" y="2383322"/>
        <a:ext cx="1971960" cy="507090"/>
      </dsp:txXfrm>
    </dsp:sp>
    <dsp:sp modelId="{C27FF391-A935-4443-880F-9389D1BC4C53}">
      <dsp:nvSpPr>
        <dsp:cNvPr id="0" name=""/>
        <dsp:cNvSpPr/>
      </dsp:nvSpPr>
      <dsp:spPr>
        <a:xfrm>
          <a:off x="8940767" y="2088883"/>
          <a:ext cx="32087" cy="1603059"/>
        </a:xfrm>
        <a:prstGeom prst="rect">
          <a:avLst/>
        </a:prstGeom>
        <a:solidFill>
          <a:schemeClr val="accent1">
            <a:shade val="80000"/>
            <a:hueOff val="0"/>
            <a:satOff val="0"/>
            <a:lumOff val="0"/>
            <a:alphaOff val="0"/>
          </a:schemeClr>
        </a:soli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1">
          <a:scrgbClr r="0" g="0" b="0"/>
        </a:fillRef>
        <a:effectRef idx="3">
          <a:scrgbClr r="0" g="0" b="0"/>
        </a:effectRef>
        <a:fontRef idx="minor"/>
      </dsp:style>
    </dsp:sp>
    <dsp:sp modelId="{289797A3-288A-4EA4-B1EF-1EB56FF864FC}">
      <dsp:nvSpPr>
        <dsp:cNvPr id="0" name=""/>
        <dsp:cNvSpPr/>
      </dsp:nvSpPr>
      <dsp:spPr>
        <a:xfrm>
          <a:off x="7630705" y="461626"/>
          <a:ext cx="166853" cy="165858"/>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8D2AFC34-0EC4-42B6-B8C5-1EBC8B574C23}">
      <dsp:nvSpPr>
        <dsp:cNvPr id="0" name=""/>
        <dsp:cNvSpPr/>
      </dsp:nvSpPr>
      <dsp:spPr>
        <a:xfrm>
          <a:off x="8873384" y="3608515"/>
          <a:ext cx="166853" cy="166853"/>
        </a:xfrm>
        <a:prstGeom prst="ellips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4A320A-2BAD-4109-A2C7-6375EFB5AF20}">
      <dsp:nvSpPr>
        <dsp:cNvPr id="0" name=""/>
        <dsp:cNvSpPr/>
      </dsp:nvSpPr>
      <dsp:spPr>
        <a:xfrm>
          <a:off x="818617" y="957374"/>
          <a:ext cx="2088384" cy="2088384"/>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1" kern="1200" noProof="0" dirty="0"/>
            <a:t>TRG membership</a:t>
          </a:r>
        </a:p>
      </dsp:txBody>
      <dsp:txXfrm>
        <a:off x="1124454" y="1263211"/>
        <a:ext cx="1476710" cy="1476710"/>
      </dsp:txXfrm>
    </dsp:sp>
    <dsp:sp modelId="{DAA373B0-F0F7-4F97-9A60-6005BAD3C781}">
      <dsp:nvSpPr>
        <dsp:cNvPr id="0" name=""/>
        <dsp:cNvSpPr/>
      </dsp:nvSpPr>
      <dsp:spPr>
        <a:xfrm>
          <a:off x="1340713" y="118363"/>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TLM</a:t>
          </a:r>
        </a:p>
      </dsp:txBody>
      <dsp:txXfrm>
        <a:off x="1493631" y="271281"/>
        <a:ext cx="738356" cy="738356"/>
      </dsp:txXfrm>
    </dsp:sp>
    <dsp:sp modelId="{96F2D71E-949D-4775-8466-5EE88F654F2B}">
      <dsp:nvSpPr>
        <dsp:cNvPr id="0" name=""/>
        <dsp:cNvSpPr/>
      </dsp:nvSpPr>
      <dsp:spPr>
        <a:xfrm>
          <a:off x="2215615" y="436802"/>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TP</a:t>
          </a:r>
        </a:p>
      </dsp:txBody>
      <dsp:txXfrm>
        <a:off x="2368533" y="589720"/>
        <a:ext cx="738356" cy="738356"/>
      </dsp:txXfrm>
    </dsp:sp>
    <dsp:sp modelId="{DFC54C84-B466-4B93-B7F0-221338D3EE5A}">
      <dsp:nvSpPr>
        <dsp:cNvPr id="0" name=""/>
        <dsp:cNvSpPr/>
      </dsp:nvSpPr>
      <dsp:spPr>
        <a:xfrm>
          <a:off x="2681141" y="1243116"/>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PSQR</a:t>
          </a:r>
        </a:p>
      </dsp:txBody>
      <dsp:txXfrm>
        <a:off x="2834059" y="1396034"/>
        <a:ext cx="738356" cy="738356"/>
      </dsp:txXfrm>
    </dsp:sp>
    <dsp:sp modelId="{A4A7DC10-FCD4-4B0D-A560-A28A30A7FBDD}">
      <dsp:nvSpPr>
        <dsp:cNvPr id="0" name=""/>
        <dsp:cNvSpPr/>
      </dsp:nvSpPr>
      <dsp:spPr>
        <a:xfrm>
          <a:off x="2519466" y="2160023"/>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Welsh Risk Pool</a:t>
          </a:r>
        </a:p>
      </dsp:txBody>
      <dsp:txXfrm>
        <a:off x="2672384" y="2312941"/>
        <a:ext cx="738356" cy="738356"/>
      </dsp:txXfrm>
    </dsp:sp>
    <dsp:sp modelId="{1B3C7D5F-3BA2-43A3-9C2B-AF560DBA6911}">
      <dsp:nvSpPr>
        <dsp:cNvPr id="0" name=""/>
        <dsp:cNvSpPr/>
      </dsp:nvSpPr>
      <dsp:spPr>
        <a:xfrm>
          <a:off x="1806239" y="2758492"/>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BHT</a:t>
          </a:r>
        </a:p>
      </dsp:txBody>
      <dsp:txXfrm>
        <a:off x="1959157" y="2911410"/>
        <a:ext cx="738356" cy="738356"/>
      </dsp:txXfrm>
    </dsp:sp>
    <dsp:sp modelId="{A0E4DA90-577E-4BE3-8DBF-06A6E9C4C3E0}">
      <dsp:nvSpPr>
        <dsp:cNvPr id="0" name=""/>
        <dsp:cNvSpPr/>
      </dsp:nvSpPr>
      <dsp:spPr>
        <a:xfrm>
          <a:off x="875187" y="2758492"/>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Quality leads</a:t>
          </a:r>
        </a:p>
      </dsp:txBody>
      <dsp:txXfrm>
        <a:off x="1028105" y="2911410"/>
        <a:ext cx="738356" cy="738356"/>
      </dsp:txXfrm>
    </dsp:sp>
    <dsp:sp modelId="{572D0D4A-460B-4238-B504-4F24F82627ED}">
      <dsp:nvSpPr>
        <dsp:cNvPr id="0" name=""/>
        <dsp:cNvSpPr/>
      </dsp:nvSpPr>
      <dsp:spPr>
        <a:xfrm>
          <a:off x="161960" y="2160023"/>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SHOT</a:t>
          </a:r>
        </a:p>
      </dsp:txBody>
      <dsp:txXfrm>
        <a:off x="314878" y="2312941"/>
        <a:ext cx="738356" cy="738356"/>
      </dsp:txXfrm>
    </dsp:sp>
    <dsp:sp modelId="{78706AAA-91B4-4268-95EB-A0393424FB0F}">
      <dsp:nvSpPr>
        <dsp:cNvPr id="0" name=""/>
        <dsp:cNvSpPr/>
      </dsp:nvSpPr>
      <dsp:spPr>
        <a:xfrm>
          <a:off x="285" y="1243116"/>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WBS</a:t>
          </a:r>
        </a:p>
      </dsp:txBody>
      <dsp:txXfrm>
        <a:off x="153203" y="1396034"/>
        <a:ext cx="738356" cy="738356"/>
      </dsp:txXfrm>
    </dsp:sp>
    <dsp:sp modelId="{945CB216-89FC-4250-8601-2A64C97AAE80}">
      <dsp:nvSpPr>
        <dsp:cNvPr id="0" name=""/>
        <dsp:cNvSpPr/>
      </dsp:nvSpPr>
      <dsp:spPr>
        <a:xfrm>
          <a:off x="465811" y="436802"/>
          <a:ext cx="1044192" cy="1044192"/>
        </a:xfrm>
        <a:prstGeom prst="ellipse">
          <a:avLst/>
        </a:prstGeom>
        <a:solidFill>
          <a:schemeClr val="accent1">
            <a:alpha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noProof="0" dirty="0"/>
            <a:t>SCRIPT</a:t>
          </a:r>
        </a:p>
      </dsp:txBody>
      <dsp:txXfrm>
        <a:off x="618729" y="589720"/>
        <a:ext cx="738356" cy="7383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C5772A-797A-4856-B697-F369D88BC9FE}">
      <dsp:nvSpPr>
        <dsp:cNvPr id="0" name=""/>
        <dsp:cNvSpPr/>
      </dsp:nvSpPr>
      <dsp:spPr>
        <a:xfrm>
          <a:off x="1906830" y="457515"/>
          <a:ext cx="1510523" cy="15105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946705F-F475-4510-9FA4-AC6E45F6D584}">
      <dsp:nvSpPr>
        <dsp:cNvPr id="0" name=""/>
        <dsp:cNvSpPr/>
      </dsp:nvSpPr>
      <dsp:spPr>
        <a:xfrm>
          <a:off x="470064" y="2155582"/>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GB" sz="3600" b="1" kern="1200" noProof="0" dirty="0"/>
            <a:t>Strategic Aims:</a:t>
          </a:r>
          <a:endParaRPr lang="en-GB" sz="3600" kern="1200" noProof="0" dirty="0"/>
        </a:p>
      </dsp:txBody>
      <dsp:txXfrm>
        <a:off x="470064" y="2155582"/>
        <a:ext cx="4315781" cy="647367"/>
      </dsp:txXfrm>
    </dsp:sp>
    <dsp:sp modelId="{7AB4A8B7-4E89-4712-80B0-3124FD85162E}">
      <dsp:nvSpPr>
        <dsp:cNvPr id="0" name=""/>
        <dsp:cNvSpPr/>
      </dsp:nvSpPr>
      <dsp:spPr>
        <a:xfrm>
          <a:off x="504201" y="2840223"/>
          <a:ext cx="4315781" cy="1183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GB" sz="1600" b="1" kern="1200" noProof="0" dirty="0">
              <a:solidFill>
                <a:schemeClr val="accent1">
                  <a:lumMod val="75000"/>
                </a:schemeClr>
              </a:solidFill>
            </a:rPr>
            <a:t>- Provide national oversight of transfusion-related risk across Wales</a:t>
          </a:r>
          <a:endParaRPr lang="en-GB" sz="1600" b="1" kern="1200" noProof="0" dirty="0">
            <a:solidFill>
              <a:schemeClr val="accent1">
                <a:lumMod val="75000"/>
              </a:schemeClr>
            </a:solidFill>
            <a:latin typeface="Calibri" panose="020F0502020204030204"/>
            <a:ea typeface="+mn-ea"/>
            <a:cs typeface="+mn-cs"/>
          </a:endParaRPr>
        </a:p>
        <a:p>
          <a:pPr marL="0" lvl="0" indent="0" algn="ctr" defTabSz="800100">
            <a:lnSpc>
              <a:spcPct val="100000"/>
            </a:lnSpc>
            <a:spcBef>
              <a:spcPct val="0"/>
            </a:spcBef>
            <a:spcAft>
              <a:spcPct val="35000"/>
            </a:spcAft>
            <a:buNone/>
          </a:pPr>
          <a:r>
            <a:rPr lang="en-GB" sz="1800" b="1" kern="1200" noProof="0" dirty="0">
              <a:solidFill>
                <a:prstClr val="black">
                  <a:lumMod val="75000"/>
                  <a:lumOff val="25000"/>
                </a:prstClr>
              </a:solidFill>
              <a:latin typeface="Calibri" panose="020F0502020204030204"/>
              <a:ea typeface="+mn-ea"/>
              <a:cs typeface="+mn-cs"/>
            </a:rPr>
            <a:t>- Promote a more proactive, systems-based approach to improving transfusion safety</a:t>
          </a:r>
        </a:p>
      </dsp:txBody>
      <dsp:txXfrm>
        <a:off x="504201" y="2840223"/>
        <a:ext cx="4315781" cy="1183714"/>
      </dsp:txXfrm>
    </dsp:sp>
    <dsp:sp modelId="{163B83E1-5EC3-43E7-ACB8-6AAD6B30E983}">
      <dsp:nvSpPr>
        <dsp:cNvPr id="0" name=""/>
        <dsp:cNvSpPr/>
      </dsp:nvSpPr>
      <dsp:spPr>
        <a:xfrm>
          <a:off x="7260643" y="457515"/>
          <a:ext cx="1510523" cy="151052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4D3E7C7-2125-4EF7-95AB-E177D399F7C4}">
      <dsp:nvSpPr>
        <dsp:cNvPr id="0" name=""/>
        <dsp:cNvSpPr/>
      </dsp:nvSpPr>
      <dsp:spPr>
        <a:xfrm>
          <a:off x="5858014" y="2121485"/>
          <a:ext cx="4315781" cy="647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100000"/>
            </a:lnSpc>
            <a:spcBef>
              <a:spcPct val="0"/>
            </a:spcBef>
            <a:spcAft>
              <a:spcPct val="35000"/>
            </a:spcAft>
            <a:buNone/>
            <a:defRPr b="1"/>
          </a:pPr>
          <a:r>
            <a:rPr lang="en-GB" sz="3600" b="1" kern="1200" noProof="0" dirty="0"/>
            <a:t>Key Focus: </a:t>
          </a:r>
          <a:endParaRPr lang="en-GB" sz="3600" kern="1200" noProof="0" dirty="0"/>
        </a:p>
      </dsp:txBody>
      <dsp:txXfrm>
        <a:off x="5858014" y="2121485"/>
        <a:ext cx="4315781" cy="647367"/>
      </dsp:txXfrm>
    </dsp:sp>
    <dsp:sp modelId="{9E50EC37-C524-4C87-9136-CD6B036BA554}">
      <dsp:nvSpPr>
        <dsp:cNvPr id="0" name=""/>
        <dsp:cNvSpPr/>
      </dsp:nvSpPr>
      <dsp:spPr>
        <a:xfrm>
          <a:off x="5582668" y="2761624"/>
          <a:ext cx="4881321" cy="1183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noProof="0" dirty="0">
              <a:solidFill>
                <a:schemeClr val="accent1">
                  <a:lumMod val="75000"/>
                </a:schemeClr>
              </a:solidFill>
            </a:rPr>
            <a:t>- Monitor incidents reported across Wales. </a:t>
          </a:r>
        </a:p>
        <a:p>
          <a:pPr marL="0" lvl="0" algn="ctr" defTabSz="711200">
            <a:lnSpc>
              <a:spcPct val="100000"/>
            </a:lnSpc>
            <a:spcBef>
              <a:spcPct val="0"/>
            </a:spcBef>
            <a:spcAft>
              <a:spcPct val="35000"/>
            </a:spcAft>
            <a:buFont typeface="Arial" panose="020B0604020202020204" pitchFamily="34" charset="0"/>
            <a:buNone/>
          </a:pPr>
          <a:r>
            <a:rPr lang="en-GB" sz="1600" b="1" kern="1200" noProof="0" dirty="0">
              <a:solidFill>
                <a:prstClr val="black">
                  <a:lumMod val="75000"/>
                  <a:lumOff val="25000"/>
                </a:prstClr>
              </a:solidFill>
              <a:latin typeface="+mn-lt"/>
              <a:ea typeface="+mn-ea"/>
              <a:cs typeface="+mn-cs"/>
            </a:rPr>
            <a:t>- Enable shared learning, and support the development, mitigation and escalation of actions.</a:t>
          </a:r>
        </a:p>
        <a:p>
          <a:pPr marL="0" lvl="0" algn="ctr" defTabSz="711200">
            <a:lnSpc>
              <a:spcPct val="100000"/>
            </a:lnSpc>
            <a:spcBef>
              <a:spcPct val="0"/>
            </a:spcBef>
            <a:spcAft>
              <a:spcPct val="35000"/>
            </a:spcAft>
            <a:buNone/>
          </a:pPr>
          <a:r>
            <a:rPr lang="en-GB" sz="1600" b="1" noProof="0" dirty="0">
              <a:solidFill>
                <a:schemeClr val="accent1">
                  <a:lumMod val="75000"/>
                </a:schemeClr>
              </a:solidFill>
            </a:rPr>
            <a:t>- Consolidation of compliance to standards.</a:t>
          </a:r>
        </a:p>
      </dsp:txBody>
      <dsp:txXfrm>
        <a:off x="5582668" y="2761624"/>
        <a:ext cx="4881321" cy="118371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6D97E-1289-471A-9777-57FADA519485}">
      <dsp:nvSpPr>
        <dsp:cNvPr id="0" name=""/>
        <dsp:cNvSpPr/>
      </dsp:nvSpPr>
      <dsp:spPr>
        <a:xfrm>
          <a:off x="3942" y="1330932"/>
          <a:ext cx="2134459" cy="29882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949" tIns="330200" rIns="112949" bIns="330200" numCol="1" spcCol="1270" anchor="ctr" anchorCtr="0">
          <a:noAutofit/>
        </a:bodyPr>
        <a:lstStyle/>
        <a:p>
          <a:pPr marL="0" lvl="0" indent="0" algn="ctr" defTabSz="800100">
            <a:lnSpc>
              <a:spcPct val="90000"/>
            </a:lnSpc>
            <a:spcBef>
              <a:spcPct val="0"/>
            </a:spcBef>
            <a:spcAft>
              <a:spcPct val="35000"/>
            </a:spcAft>
            <a:buNone/>
          </a:pPr>
          <a:r>
            <a:rPr lang="en-GB" sz="1800" kern="1200" noProof="0" dirty="0"/>
            <a:t>Establish a governance framework</a:t>
          </a:r>
        </a:p>
      </dsp:txBody>
      <dsp:txXfrm>
        <a:off x="3942" y="2765289"/>
        <a:ext cx="2134459" cy="1553886"/>
      </dsp:txXfrm>
    </dsp:sp>
    <dsp:sp modelId="{7C38EFF6-5C97-4E50-A355-DD07819F4162}">
      <dsp:nvSpPr>
        <dsp:cNvPr id="0" name=""/>
        <dsp:cNvSpPr/>
      </dsp:nvSpPr>
      <dsp:spPr>
        <a:xfrm>
          <a:off x="473523" y="1555050"/>
          <a:ext cx="1195297" cy="1195297"/>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51" tIns="12700" rIns="63251" bIns="12700" numCol="1" spcCol="1270" anchor="ctr" anchorCtr="0">
          <a:noAutofit/>
        </a:bodyPr>
        <a:lstStyle/>
        <a:p>
          <a:pPr marL="0" lvl="0" indent="0" algn="ctr" defTabSz="2133600">
            <a:lnSpc>
              <a:spcPct val="90000"/>
            </a:lnSpc>
            <a:spcBef>
              <a:spcPct val="0"/>
            </a:spcBef>
            <a:spcAft>
              <a:spcPct val="35000"/>
            </a:spcAft>
            <a:buNone/>
          </a:pPr>
          <a:r>
            <a:rPr lang="en-GB" sz="4800" kern="1200" noProof="0"/>
            <a:t>1</a:t>
          </a:r>
          <a:endParaRPr lang="en-GB" sz="4800" kern="1200" noProof="0" dirty="0"/>
        </a:p>
      </dsp:txBody>
      <dsp:txXfrm>
        <a:off x="648570" y="1730097"/>
        <a:ext cx="845203" cy="845203"/>
      </dsp:txXfrm>
    </dsp:sp>
    <dsp:sp modelId="{B1C7B69C-F214-416E-A295-BA267F04BC8F}">
      <dsp:nvSpPr>
        <dsp:cNvPr id="0" name=""/>
        <dsp:cNvSpPr/>
      </dsp:nvSpPr>
      <dsp:spPr>
        <a:xfrm>
          <a:off x="2351848" y="1330932"/>
          <a:ext cx="2134459" cy="29882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949" tIns="330200" rIns="112949" bIns="330200" numCol="1" spcCol="1270" anchor="ctr" anchorCtr="0">
          <a:noAutofit/>
        </a:bodyPr>
        <a:lstStyle/>
        <a:p>
          <a:pPr marL="0" lvl="0" indent="0" algn="ctr" defTabSz="800100">
            <a:lnSpc>
              <a:spcPct val="90000"/>
            </a:lnSpc>
            <a:spcBef>
              <a:spcPct val="0"/>
            </a:spcBef>
            <a:spcAft>
              <a:spcPct val="35000"/>
            </a:spcAft>
            <a:buNone/>
          </a:pPr>
          <a:r>
            <a:rPr lang="en-GB" sz="1800" kern="1200" noProof="0" dirty="0"/>
            <a:t>Appoint an executive director with designated responsibility</a:t>
          </a:r>
        </a:p>
      </dsp:txBody>
      <dsp:txXfrm>
        <a:off x="2351848" y="2765289"/>
        <a:ext cx="2134459" cy="1553886"/>
      </dsp:txXfrm>
    </dsp:sp>
    <dsp:sp modelId="{FC2F080B-E42C-49C4-BEE2-063BCD3272E1}">
      <dsp:nvSpPr>
        <dsp:cNvPr id="0" name=""/>
        <dsp:cNvSpPr/>
      </dsp:nvSpPr>
      <dsp:spPr>
        <a:xfrm>
          <a:off x="2821429" y="1555050"/>
          <a:ext cx="1195297" cy="1195297"/>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51" tIns="12700" rIns="63251" bIns="12700" numCol="1" spcCol="1270" anchor="ctr" anchorCtr="0">
          <a:noAutofit/>
        </a:bodyPr>
        <a:lstStyle/>
        <a:p>
          <a:pPr marL="0" lvl="0" indent="0" algn="ctr" defTabSz="2133600">
            <a:lnSpc>
              <a:spcPct val="90000"/>
            </a:lnSpc>
            <a:spcBef>
              <a:spcPct val="0"/>
            </a:spcBef>
            <a:spcAft>
              <a:spcPct val="35000"/>
            </a:spcAft>
            <a:buNone/>
          </a:pPr>
          <a:r>
            <a:rPr lang="en-GB" sz="4800" kern="1200" noProof="0"/>
            <a:t>2</a:t>
          </a:r>
          <a:endParaRPr lang="en-GB" sz="4800" kern="1200" noProof="0" dirty="0"/>
        </a:p>
      </dsp:txBody>
      <dsp:txXfrm>
        <a:off x="2996476" y="1730097"/>
        <a:ext cx="845203" cy="845203"/>
      </dsp:txXfrm>
    </dsp:sp>
    <dsp:sp modelId="{C37A783C-19C6-4399-A54B-E530109776BD}">
      <dsp:nvSpPr>
        <dsp:cNvPr id="0" name=""/>
        <dsp:cNvSpPr/>
      </dsp:nvSpPr>
      <dsp:spPr>
        <a:xfrm>
          <a:off x="4699754" y="1330932"/>
          <a:ext cx="2134459" cy="29882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949" tIns="330200" rIns="112949" bIns="330200" numCol="1" spcCol="1270" anchor="ctr" anchorCtr="0">
          <a:noAutofit/>
        </a:bodyPr>
        <a:lstStyle/>
        <a:p>
          <a:pPr marL="0" lvl="0" indent="0" algn="ctr" defTabSz="800100">
            <a:lnSpc>
              <a:spcPct val="90000"/>
            </a:lnSpc>
            <a:spcBef>
              <a:spcPct val="0"/>
            </a:spcBef>
            <a:spcAft>
              <a:spcPct val="35000"/>
            </a:spcAft>
            <a:buNone/>
          </a:pPr>
          <a:r>
            <a:rPr lang="en-GB" sz="1800" kern="1200" noProof="0" dirty="0"/>
            <a:t>Undertake a gap analysis</a:t>
          </a:r>
        </a:p>
      </dsp:txBody>
      <dsp:txXfrm>
        <a:off x="4699754" y="2765289"/>
        <a:ext cx="2134459" cy="1553886"/>
      </dsp:txXfrm>
    </dsp:sp>
    <dsp:sp modelId="{AC5171CC-1AD4-4849-BD21-DE4B827E85BD}">
      <dsp:nvSpPr>
        <dsp:cNvPr id="0" name=""/>
        <dsp:cNvSpPr/>
      </dsp:nvSpPr>
      <dsp:spPr>
        <a:xfrm>
          <a:off x="5169335" y="1555050"/>
          <a:ext cx="1195297" cy="1195297"/>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51" tIns="12700" rIns="63251" bIns="12700" numCol="1" spcCol="1270" anchor="ctr" anchorCtr="0">
          <a:noAutofit/>
        </a:bodyPr>
        <a:lstStyle/>
        <a:p>
          <a:pPr marL="0" lvl="0" indent="0" algn="ctr" defTabSz="2133600">
            <a:lnSpc>
              <a:spcPct val="90000"/>
            </a:lnSpc>
            <a:spcBef>
              <a:spcPct val="0"/>
            </a:spcBef>
            <a:spcAft>
              <a:spcPct val="35000"/>
            </a:spcAft>
            <a:buNone/>
          </a:pPr>
          <a:r>
            <a:rPr lang="en-GB" sz="4800" kern="1200" noProof="0"/>
            <a:t>3</a:t>
          </a:r>
          <a:endParaRPr lang="en-GB" sz="4800" kern="1200" noProof="0" dirty="0"/>
        </a:p>
      </dsp:txBody>
      <dsp:txXfrm>
        <a:off x="5344382" y="1730097"/>
        <a:ext cx="845203" cy="845203"/>
      </dsp:txXfrm>
    </dsp:sp>
    <dsp:sp modelId="{426B39D6-8C64-470B-B54C-66403974FBA7}">
      <dsp:nvSpPr>
        <dsp:cNvPr id="0" name=""/>
        <dsp:cNvSpPr/>
      </dsp:nvSpPr>
      <dsp:spPr>
        <a:xfrm>
          <a:off x="7047659" y="1330932"/>
          <a:ext cx="2134459" cy="29882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949" tIns="330200" rIns="112949" bIns="330200" numCol="1" spcCol="1270" anchor="ctr" anchorCtr="0">
          <a:noAutofit/>
        </a:bodyPr>
        <a:lstStyle/>
        <a:p>
          <a:pPr marL="0" lvl="0" indent="0" algn="ctr" defTabSz="800100">
            <a:lnSpc>
              <a:spcPct val="90000"/>
            </a:lnSpc>
            <a:spcBef>
              <a:spcPct val="0"/>
            </a:spcBef>
            <a:spcAft>
              <a:spcPct val="35000"/>
            </a:spcAft>
            <a:buNone/>
          </a:pPr>
          <a:r>
            <a:rPr lang="en-GB" sz="1800" kern="1200" noProof="0" dirty="0"/>
            <a:t>Report findings and proposed actions to TRG</a:t>
          </a:r>
        </a:p>
      </dsp:txBody>
      <dsp:txXfrm>
        <a:off x="7047659" y="2765289"/>
        <a:ext cx="2134459" cy="1553886"/>
      </dsp:txXfrm>
    </dsp:sp>
    <dsp:sp modelId="{7A96DD5D-66F0-4D9D-AEF2-62BBF813D44B}">
      <dsp:nvSpPr>
        <dsp:cNvPr id="0" name=""/>
        <dsp:cNvSpPr/>
      </dsp:nvSpPr>
      <dsp:spPr>
        <a:xfrm>
          <a:off x="7517241" y="1555050"/>
          <a:ext cx="1195297" cy="1195297"/>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51" tIns="12700" rIns="63251" bIns="12700" numCol="1" spcCol="1270" anchor="ctr" anchorCtr="0">
          <a:noAutofit/>
        </a:bodyPr>
        <a:lstStyle/>
        <a:p>
          <a:pPr marL="0" lvl="0" indent="0" algn="ctr" defTabSz="2133600">
            <a:lnSpc>
              <a:spcPct val="90000"/>
            </a:lnSpc>
            <a:spcBef>
              <a:spcPct val="0"/>
            </a:spcBef>
            <a:spcAft>
              <a:spcPct val="35000"/>
            </a:spcAft>
            <a:buNone/>
          </a:pPr>
          <a:r>
            <a:rPr lang="en-GB" sz="4800" kern="1200" noProof="0"/>
            <a:t>4</a:t>
          </a:r>
          <a:endParaRPr lang="en-GB" sz="4800" kern="1200" noProof="0" dirty="0"/>
        </a:p>
      </dsp:txBody>
      <dsp:txXfrm>
        <a:off x="7692288" y="1730097"/>
        <a:ext cx="845203" cy="845203"/>
      </dsp:txXfrm>
    </dsp:sp>
    <dsp:sp modelId="{8133CB15-2CFF-450E-A582-ABFEF8FD0FB2}">
      <dsp:nvSpPr>
        <dsp:cNvPr id="0" name=""/>
        <dsp:cNvSpPr/>
      </dsp:nvSpPr>
      <dsp:spPr>
        <a:xfrm>
          <a:off x="9395565" y="1330932"/>
          <a:ext cx="2134459" cy="298824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949" tIns="330200" rIns="112949" bIns="330200" numCol="1" spcCol="1270" anchor="ctr" anchorCtr="0">
          <a:noAutofit/>
        </a:bodyPr>
        <a:lstStyle/>
        <a:p>
          <a:pPr marL="0" lvl="0" indent="0" algn="ctr" defTabSz="800100">
            <a:lnSpc>
              <a:spcPct val="90000"/>
            </a:lnSpc>
            <a:spcBef>
              <a:spcPct val="0"/>
            </a:spcBef>
            <a:spcAft>
              <a:spcPct val="35000"/>
            </a:spcAft>
            <a:buNone/>
          </a:pPr>
          <a:r>
            <a:rPr lang="en-GB" sz="1800" kern="1200" noProof="0" dirty="0"/>
            <a:t>Regular compliance review</a:t>
          </a:r>
        </a:p>
      </dsp:txBody>
      <dsp:txXfrm>
        <a:off x="9395565" y="2765289"/>
        <a:ext cx="2134459" cy="1553886"/>
      </dsp:txXfrm>
    </dsp:sp>
    <dsp:sp modelId="{3F902924-ADF0-4951-B10A-D01C59781BD7}">
      <dsp:nvSpPr>
        <dsp:cNvPr id="0" name=""/>
        <dsp:cNvSpPr/>
      </dsp:nvSpPr>
      <dsp:spPr>
        <a:xfrm>
          <a:off x="9865147" y="1555050"/>
          <a:ext cx="1195297" cy="1195297"/>
        </a:xfrm>
        <a:prstGeom prst="ellipse">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251" tIns="12700" rIns="63251" bIns="12700" numCol="1" spcCol="1270" anchor="ctr" anchorCtr="0">
          <a:noAutofit/>
        </a:bodyPr>
        <a:lstStyle/>
        <a:p>
          <a:pPr marL="0" lvl="0" indent="0" algn="ctr" defTabSz="2133600">
            <a:lnSpc>
              <a:spcPct val="90000"/>
            </a:lnSpc>
            <a:spcBef>
              <a:spcPct val="0"/>
            </a:spcBef>
            <a:spcAft>
              <a:spcPct val="35000"/>
            </a:spcAft>
            <a:buNone/>
          </a:pPr>
          <a:r>
            <a:rPr lang="en-GB" sz="4800" kern="1200" noProof="0"/>
            <a:t>5</a:t>
          </a:r>
          <a:endParaRPr lang="en-GB" sz="4800" kern="1200" noProof="0" dirty="0"/>
        </a:p>
      </dsp:txBody>
      <dsp:txXfrm>
        <a:off x="10040194" y="1730097"/>
        <a:ext cx="845203" cy="8452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59DDB2-1E6E-42FB-AFE9-E595D7FF90DA}">
      <dsp:nvSpPr>
        <dsp:cNvPr id="0" name=""/>
        <dsp:cNvSpPr/>
      </dsp:nvSpPr>
      <dsp:spPr>
        <a:xfrm>
          <a:off x="799676" y="586278"/>
          <a:ext cx="1470341" cy="14703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5D284B-6D34-45FD-98BA-F7940334D5F9}">
      <dsp:nvSpPr>
        <dsp:cNvPr id="0" name=""/>
        <dsp:cNvSpPr/>
      </dsp:nvSpPr>
      <dsp:spPr>
        <a:xfrm>
          <a:off x="1113028" y="899630"/>
          <a:ext cx="843638" cy="843638"/>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B52C6A6-F2D9-4F42-A0AC-AB3E748521FE}">
      <dsp:nvSpPr>
        <dsp:cNvPr id="0" name=""/>
        <dsp:cNvSpPr/>
      </dsp:nvSpPr>
      <dsp:spPr>
        <a:xfrm>
          <a:off x="329649" y="2514595"/>
          <a:ext cx="2410396"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noProof="0" dirty="0"/>
            <a:t>Local and external (SHOT/MHRA) incidents reported  by Hospital/Health Board</a:t>
          </a:r>
        </a:p>
      </dsp:txBody>
      <dsp:txXfrm>
        <a:off x="329649" y="2514595"/>
        <a:ext cx="2410396" cy="1683281"/>
      </dsp:txXfrm>
    </dsp:sp>
    <dsp:sp modelId="{685B3587-8FC5-4300-9D4F-CD7890710E07}">
      <dsp:nvSpPr>
        <dsp:cNvPr id="0" name=""/>
        <dsp:cNvSpPr/>
      </dsp:nvSpPr>
      <dsp:spPr>
        <a:xfrm>
          <a:off x="3631892" y="586278"/>
          <a:ext cx="1470341" cy="14703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2DBB88-9DF1-466A-B5F6-45DDDEEE5C85}">
      <dsp:nvSpPr>
        <dsp:cNvPr id="0" name=""/>
        <dsp:cNvSpPr/>
      </dsp:nvSpPr>
      <dsp:spPr>
        <a:xfrm>
          <a:off x="3945244" y="899630"/>
          <a:ext cx="843638" cy="843638"/>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216B3CF-C689-4A0A-AAC9-B631213740FB}">
      <dsp:nvSpPr>
        <dsp:cNvPr id="0" name=""/>
        <dsp:cNvSpPr/>
      </dsp:nvSpPr>
      <dsp:spPr>
        <a:xfrm>
          <a:off x="3161865" y="2514595"/>
          <a:ext cx="2410396"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noProof="0" dirty="0">
              <a:solidFill>
                <a:schemeClr val="tx1"/>
              </a:solidFill>
              <a:latin typeface="+mn-lt"/>
              <a:ea typeface="+mn-ea"/>
              <a:cs typeface="+mn-cs"/>
            </a:rPr>
            <a:t>Data collated quarterly, and submitted to BHT; internal, SHOT and MHRA (SABRE)</a:t>
          </a:r>
        </a:p>
      </dsp:txBody>
      <dsp:txXfrm>
        <a:off x="3161865" y="2514595"/>
        <a:ext cx="2410396" cy="1683281"/>
      </dsp:txXfrm>
    </dsp:sp>
    <dsp:sp modelId="{03D5CC97-6DED-4333-9B2C-D952241D9E71}">
      <dsp:nvSpPr>
        <dsp:cNvPr id="0" name=""/>
        <dsp:cNvSpPr/>
      </dsp:nvSpPr>
      <dsp:spPr>
        <a:xfrm>
          <a:off x="6464108" y="586278"/>
          <a:ext cx="1470341" cy="14703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255648-9DAB-444D-96B2-347F5E9B58AF}">
      <dsp:nvSpPr>
        <dsp:cNvPr id="0" name=""/>
        <dsp:cNvSpPr/>
      </dsp:nvSpPr>
      <dsp:spPr>
        <a:xfrm>
          <a:off x="6777460" y="899630"/>
          <a:ext cx="843638" cy="843638"/>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38543D2-121E-4BB2-8619-F51A74A21243}">
      <dsp:nvSpPr>
        <dsp:cNvPr id="0" name=""/>
        <dsp:cNvSpPr/>
      </dsp:nvSpPr>
      <dsp:spPr>
        <a:xfrm>
          <a:off x="5994081" y="2514595"/>
          <a:ext cx="2410396"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noProof="0" dirty="0">
              <a:solidFill>
                <a:schemeClr val="tx1"/>
              </a:solidFill>
              <a:latin typeface="+mn-lt"/>
              <a:ea typeface="+mn-ea"/>
              <a:cs typeface="+mn-cs"/>
            </a:rPr>
            <a:t>Report completed for quarterly meeting and reviewed for trends and transfusion safety risks</a:t>
          </a:r>
        </a:p>
      </dsp:txBody>
      <dsp:txXfrm>
        <a:off x="5994081" y="2514595"/>
        <a:ext cx="2410396" cy="1683281"/>
      </dsp:txXfrm>
    </dsp:sp>
    <dsp:sp modelId="{C6FC0D2F-0728-4713-88F4-FEF67D4594BB}">
      <dsp:nvSpPr>
        <dsp:cNvPr id="0" name=""/>
        <dsp:cNvSpPr/>
      </dsp:nvSpPr>
      <dsp:spPr>
        <a:xfrm>
          <a:off x="9296324" y="586278"/>
          <a:ext cx="1470341" cy="14703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25DA396-A0FE-40E8-975D-E35809C744DE}">
      <dsp:nvSpPr>
        <dsp:cNvPr id="0" name=""/>
        <dsp:cNvSpPr/>
      </dsp:nvSpPr>
      <dsp:spPr>
        <a:xfrm>
          <a:off x="9609675" y="899630"/>
          <a:ext cx="843638" cy="843638"/>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CBF591F-930D-454C-ABD7-8780F629E3D9}">
      <dsp:nvSpPr>
        <dsp:cNvPr id="0" name=""/>
        <dsp:cNvSpPr/>
      </dsp:nvSpPr>
      <dsp:spPr>
        <a:xfrm>
          <a:off x="8826297" y="2514595"/>
          <a:ext cx="2410396" cy="16832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defRPr cap="all"/>
          </a:pPr>
          <a:r>
            <a:rPr lang="en-GB" sz="2000" b="1" kern="1200" cap="none" noProof="0" dirty="0">
              <a:solidFill>
                <a:prstClr val="white"/>
              </a:solidFill>
              <a:latin typeface="Century Gothic" panose="020B0502020202020204"/>
              <a:ea typeface="+mn-ea"/>
              <a:cs typeface="+mn-cs"/>
            </a:rPr>
            <a:t>Trends and actions escalated to BHNOG for oversight and assurance.</a:t>
          </a:r>
        </a:p>
      </dsp:txBody>
      <dsp:txXfrm>
        <a:off x="8826297" y="2514595"/>
        <a:ext cx="2410396" cy="1683281"/>
      </dsp:txXfrm>
    </dsp:sp>
  </dsp:spTree>
</dsp:drawing>
</file>

<file path=ppt/diagrams/layout1.xml><?xml version="1.0" encoding="utf-8"?>
<dgm:layoutDef xmlns:dgm="http://schemas.openxmlformats.org/drawingml/2006/diagram" xmlns:a="http://schemas.openxmlformats.org/drawingml/2006/main" uniqueId="urn:microsoft.com/office/officeart/2024/layout/BulletTimelineInverted">
  <dgm:title val=""/>
  <dgm:desc val=""/>
  <dgm:catLst>
    <dgm:cat type="process" pri="7451"/>
    <dgm:cat type="timeline" pri="101"/>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49"/>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t"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1"/>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49"/>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t"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1"/>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24/layout/NumberedTitleList">
  <dgm:title val=""/>
  <dgm:desc val=""/>
  <dgm:catLst>
    <dgm:cat type="list" pri="8150"/>
  </dgm:catLst>
  <dgm:sampData>
    <dgm:dataModel>
      <dgm:ptLst>
        <dgm:pt modelId="0" type="doc"/>
        <dgm:pt modelId="1">
          <dgm:prSet phldr="1"/>
        </dgm:pt>
        <dgm:pt modelId="2">
          <dgm:prSet phldr="1"/>
        </dgm:pt>
        <dgm:pt modelId="3">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43" srcId="4" destId="41" srcOrd="0" destOrd="0"/>
      </dgm:cxnLst>
      <dgm:bg/>
      <dgm:whole/>
    </dgm:dataModel>
  </dgm:clrData>
  <dgm:layoutNode name="Name0">
    <dgm:varLst>
      <dgm:dir/>
      <dgm:animLvl val="lvl"/>
      <dgm:resizeHandles val="exact"/>
    </dgm:varLst>
    <dgm:choose name="dirChoose">
      <dgm:if name="dirNorm" func="var" arg="dir" op="equ" val="norm">
        <dgm:alg type="lin">
          <dgm:param type="linDir" val="fromL"/>
          <dgm:param type="nodeVertAlign" val="t"/>
        </dgm:alg>
      </dgm:if>
      <dgm:else name="dirRev">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4"/>
          <dgm:constr type="w" for="ch" forName="sibTransNodeCircle" refType="h" refFor="ch" refForName="sibTransNodeCircle"/>
          <dgm:constr type="ctrX" for="ch" forName="sibTransNodeCircle" refType="w" fact="0.5"/>
          <dgm:constr type="ctrY" for="ch" forName="sibTransNodeCircle" refType="h" fact="0.275"/>
          <dgm:constr type="r" for="ch" forName="nodeText" refType="r" refFor="ch" refForName="bgRect"/>
          <dgm:constr type="h" for="ch" forName="nodeText" refType="h" refFor="ch" refForName="bgRect" fact="0.52"/>
          <dgm:constr type="t" for="ch" forName="nodeText" refType="h" refFor="ch" refForName="bgRect" fact="0.48"/>
        </dgm:constrLst>
        <dgm:ruleLst/>
        <dgm:layoutNode name="bgRect" styleLbl="fgAcc1">
          <dgm:alg type="sp"/>
          <dgm:shape xmlns:r="http://schemas.openxmlformats.org/officeDocument/2006/relationships" type="roundRect" r:blip="">
            <dgm:adjLst>
              <dgm:adj idx="1" val="0.1"/>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15"/>
              <dgm:constr type="rMarg" refType="w" fact="0.15"/>
              <dgm:constr type="bMarg" val="1"/>
            </dgm:constrLst>
            <dgm:ruleLst>
              <dgm:rule type="primFontSz" val="14" fact="NaN" max="NaN"/>
            </dgm:ruleLst>
          </dgm:layoutNode>
        </dgm:forEach>
        <dgm:layoutNode name="nodeText" styleLbl="bgAccFollowNode1" moveWith="bgRect">
          <dgm:varLst>
            <dgm:bulletEnabled val="1"/>
          </dgm:varLst>
          <dgm:alg type="tx">
            <dgm:param type="parTxLTRAlign" val="ctr"/>
            <dgm:param type="parTxRTLAlign" val="r"/>
            <dgm:param type="txAnchorVert" val="mid"/>
          </dgm:alg>
          <dgm:shape xmlns:r="http://schemas.openxmlformats.org/officeDocument/2006/relationships" type="rect" r:blip="" zOrderOff="-1" hideGeom="1">
            <dgm:adjLst/>
          </dgm:shape>
          <dgm:presOf axis="desOrSelf" ptType="node"/>
          <dgm:constrLst>
            <dgm:constr type="primFontSz" val="32"/>
            <dgm:constr type="tMarg" val="26"/>
            <dgm:constr type="lMarg" refType="w" fact="0.15"/>
            <dgm:constr type="rMarg" refType="w" fact="0.15"/>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7E2CE0-698B-404D-8766-254BCC377479}" type="datetimeFigureOut">
              <a:rPr lang="en-GB" smtClean="0"/>
              <a:t>22/06/2026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065494-560C-446E-A31E-0B06FC67D3C9}" type="slidenum">
              <a:rPr lang="en-GB" smtClean="0"/>
              <a:t>‹#›</a:t>
            </a:fld>
            <a:endParaRPr lang="en-GB"/>
          </a:p>
        </p:txBody>
      </p:sp>
    </p:spTree>
    <p:extLst>
      <p:ext uri="{BB962C8B-B14F-4D97-AF65-F5344CB8AC3E}">
        <p14:creationId xmlns:p14="http://schemas.microsoft.com/office/powerpoint/2010/main" val="55888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Good morning, my name is Rachel Borrell and I am the blood health team operational manager within the Welsh blood service and I am the chair of the BHNOG transfusion risk group.</a:t>
            </a:r>
          </a:p>
          <a:p>
            <a:endParaRPr lang="en-GB" sz="1200" b="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During this presentation we will go through the development of a National Approach to Transfusion Risk Oversight in Wales, and why this change was required</a:t>
            </a:r>
          </a:p>
          <a:p>
            <a:endParaRPr lang="en-GB" sz="1200" b="1"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1</a:t>
            </a:fld>
            <a:endParaRPr lang="en-GB"/>
          </a:p>
        </p:txBody>
      </p:sp>
    </p:spTree>
    <p:extLst>
      <p:ext uri="{BB962C8B-B14F-4D97-AF65-F5344CB8AC3E}">
        <p14:creationId xmlns:p14="http://schemas.microsoft.com/office/powerpoint/2010/main" val="38992339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rgbClr val="C00000"/>
              </a:buClr>
              <a:buFont typeface="Wingdings" panose="05000000000000000000" pitchFamily="2" charset="2"/>
              <a:buNone/>
            </a:pPr>
            <a:endParaRPr lang="en-GB" sz="1200" dirty="0"/>
          </a:p>
          <a:p>
            <a:r>
              <a:rPr lang="en-GB" dirty="0"/>
              <a:t>Non-compliance gaps in </a:t>
            </a:r>
          </a:p>
          <a:p>
            <a:endParaRPr lang="en-GB" dirty="0"/>
          </a:p>
          <a:p>
            <a:r>
              <a:rPr lang="en-GB" dirty="0"/>
              <a:t>Std 1 – transfusion safety</a:t>
            </a:r>
          </a:p>
          <a:p>
            <a:r>
              <a:rPr lang="en-GB" dirty="0"/>
              <a:t>Std 4 –staff education and training</a:t>
            </a:r>
          </a:p>
          <a:p>
            <a:r>
              <a:rPr lang="en-GB" dirty="0"/>
              <a:t>Std 6 – </a:t>
            </a:r>
            <a:r>
              <a:rPr lang="en-GB" dirty="0" err="1"/>
              <a:t>pateitns</a:t>
            </a:r>
            <a:r>
              <a:rPr lang="en-GB" dirty="0"/>
              <a:t> as safety partners</a:t>
            </a:r>
          </a:p>
          <a:p>
            <a:r>
              <a:rPr lang="en-GB" dirty="0"/>
              <a:t>Std 8 - governance</a:t>
            </a:r>
          </a:p>
          <a:p>
            <a:pPr fontAlgn="t"/>
            <a:endParaRPr lang="en-GB" sz="1200" b="1"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Opportunities to </a:t>
            </a:r>
            <a:r>
              <a:rPr lang="en-GB" sz="1200" b="0" i="0" kern="1200" dirty="0">
                <a:solidFill>
                  <a:schemeClr val="tx1"/>
                </a:solidFill>
                <a:effectLst/>
                <a:latin typeface="+mn-lt"/>
                <a:ea typeface="+mn-ea"/>
                <a:cs typeface="+mn-cs"/>
              </a:rPr>
              <a:t>Shift focus toward:</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Patient partnership (biggest gap)</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Workforce capability and training</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and human factors</a:t>
            </a:r>
          </a:p>
          <a:p>
            <a:pPr fontAlgn="t"/>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Executive governance and ownership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Gap analysis provided insights to key national gaps and collective actions are to be developed to address these issues.</a:t>
            </a:r>
          </a:p>
          <a:p>
            <a:endParaRPr lang="en-GB" b="1" dirty="0"/>
          </a:p>
        </p:txBody>
      </p:sp>
      <p:sp>
        <p:nvSpPr>
          <p:cNvPr id="4" name="Slide Number Placeholder 3"/>
          <p:cNvSpPr>
            <a:spLocks noGrp="1"/>
          </p:cNvSpPr>
          <p:nvPr>
            <p:ph type="sldNum" sz="quarter" idx="5"/>
          </p:nvPr>
        </p:nvSpPr>
        <p:spPr/>
        <p:txBody>
          <a:bodyPr/>
          <a:lstStyle/>
          <a:p>
            <a:fld id="{AD065494-560C-446E-A31E-0B06FC67D3C9}" type="slidenum">
              <a:rPr lang="en-GB" smtClean="0"/>
              <a:t>10</a:t>
            </a:fld>
            <a:endParaRPr lang="en-GB"/>
          </a:p>
        </p:txBody>
      </p:sp>
    </p:spTree>
    <p:extLst>
      <p:ext uri="{BB962C8B-B14F-4D97-AF65-F5344CB8AC3E}">
        <p14:creationId xmlns:p14="http://schemas.microsoft.com/office/powerpoint/2010/main" val="2648579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6E696-5A16-84FF-4367-B9D6BD7BD1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A3A1E-4870-44C1-4647-B40DD3A5D4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229EC-8C84-DBF9-E1D0-AFD07C23DF4A}"/>
              </a:ext>
            </a:extLst>
          </p:cNvPr>
          <p:cNvSpPr>
            <a:spLocks noGrp="1"/>
          </p:cNvSpPr>
          <p:nvPr>
            <p:ph type="body" idx="1"/>
          </p:nvPr>
        </p:nvSpPr>
        <p:spPr/>
        <p:txBody>
          <a:bodyPr/>
          <a:lstStyle/>
          <a:p>
            <a:r>
              <a:rPr lang="en-GB" dirty="0"/>
              <a:t>Some further TRG accomplishments</a:t>
            </a:r>
          </a:p>
          <a:p>
            <a:r>
              <a:rPr lang="en-GB" dirty="0"/>
              <a:t> </a:t>
            </a:r>
          </a:p>
          <a:p>
            <a:pPr marL="266700" indent="-266700" algn="just">
              <a:buClr>
                <a:srgbClr val="FF0000"/>
              </a:buClr>
              <a:buSzPct val="100000"/>
              <a:buFont typeface="Arial" panose="020B0604020202020204" pitchFamily="34" charset="0"/>
              <a:buChar char="•"/>
            </a:pPr>
            <a:r>
              <a:rPr lang="en-GB" sz="2800" noProof="0" dirty="0">
                <a:solidFill>
                  <a:prstClr val="black"/>
                </a:solidFill>
              </a:rPr>
              <a:t>National Incident reporting expansion</a:t>
            </a:r>
          </a:p>
          <a:p>
            <a:pPr marL="666750" lvl="1" indent="-266700" algn="just">
              <a:buClr>
                <a:srgbClr val="FF0000"/>
              </a:buClr>
              <a:buSzPct val="100000"/>
              <a:buFont typeface="Arial" panose="020B0604020202020204" pitchFamily="34" charset="0"/>
              <a:buChar char="•"/>
            </a:pPr>
            <a:r>
              <a:rPr lang="en-GB" sz="2400" noProof="0" dirty="0">
                <a:solidFill>
                  <a:prstClr val="black"/>
                </a:solidFill>
              </a:rPr>
              <a:t>Recently started monitoring all incidents not just externally reportable to SHOT and MHRA</a:t>
            </a:r>
          </a:p>
          <a:p>
            <a:pPr marL="666750" lvl="1" indent="-266700" algn="just">
              <a:buClr>
                <a:srgbClr val="FF0000"/>
              </a:buClr>
              <a:buSzPct val="100000"/>
              <a:buFont typeface="Arial" panose="020B0604020202020204" pitchFamily="34" charset="0"/>
              <a:buChar char="•"/>
            </a:pPr>
            <a:endParaRPr lang="en-GB" sz="2400" noProof="0" dirty="0"/>
          </a:p>
          <a:p>
            <a:pPr marL="266700" indent="-266700" algn="just">
              <a:buClr>
                <a:srgbClr val="FF0000"/>
              </a:buClr>
              <a:buSzPct val="100000"/>
              <a:buFont typeface="Arial" panose="020B0604020202020204" pitchFamily="34" charset="0"/>
              <a:buChar char="•"/>
            </a:pPr>
            <a:r>
              <a:rPr lang="en-GB" sz="2800" noProof="0" dirty="0">
                <a:solidFill>
                  <a:prstClr val="black"/>
                </a:solidFill>
              </a:rPr>
              <a:t>Datix incident transfusion categories revised with NWSSP Welsh Risk Pool</a:t>
            </a:r>
          </a:p>
          <a:p>
            <a:pPr marL="266700" indent="-266700" algn="just">
              <a:buClr>
                <a:srgbClr val="FF0000"/>
              </a:buClr>
              <a:buSzPct val="100000"/>
              <a:buFont typeface="Arial" panose="020B0604020202020204" pitchFamily="34" charset="0"/>
              <a:buChar char="•"/>
            </a:pPr>
            <a:endParaRPr lang="en-GB" sz="2800" noProof="0" dirty="0">
              <a:solidFill>
                <a:prstClr val="black"/>
              </a:solidFill>
            </a:endParaRPr>
          </a:p>
          <a:p>
            <a:pPr marL="266700" indent="-266700" algn="just">
              <a:buClr>
                <a:srgbClr val="FF0000"/>
              </a:buClr>
              <a:buSzPct val="100000"/>
              <a:buFont typeface="Arial" panose="020B0604020202020204" pitchFamily="34" charset="0"/>
              <a:buChar char="•"/>
            </a:pPr>
            <a:r>
              <a:rPr lang="en-GB" sz="2800" noProof="0" dirty="0">
                <a:solidFill>
                  <a:prstClr val="black"/>
                </a:solidFill>
              </a:rPr>
              <a:t>Human factors resource and WBIT investigation tools reviewed and developed</a:t>
            </a:r>
          </a:p>
          <a:p>
            <a:pPr marL="266700" indent="-266700" algn="just">
              <a:buClr>
                <a:srgbClr val="FF0000"/>
              </a:buClr>
              <a:buSzPct val="100000"/>
              <a:buFont typeface="Arial" panose="020B0604020202020204" pitchFamily="34" charset="0"/>
              <a:buChar char="•"/>
            </a:pPr>
            <a:endParaRPr lang="en-GB" sz="2800" noProof="0" dirty="0">
              <a:solidFill>
                <a:prstClr val="black"/>
              </a:solidFill>
            </a:endParaRPr>
          </a:p>
          <a:p>
            <a:r>
              <a:rPr lang="en-GB" dirty="0"/>
              <a:t>HTC survey was completed by all health boards to determine medical speciality representation and governance pathways.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Determined that poor representation across particular specialities and gaps in governance structure - </a:t>
            </a:r>
            <a:r>
              <a:rPr lang="en-GB" sz="1200" noProof="0" dirty="0">
                <a:solidFill>
                  <a:prstClr val="black"/>
                </a:solidFill>
              </a:rPr>
              <a:t>awaiting </a:t>
            </a:r>
            <a:r>
              <a:rPr lang="en-GB" sz="1200" noProof="0" dirty="0"/>
              <a:t>UK framework and review in 1 year</a:t>
            </a:r>
            <a:endParaRPr lang="en-GB" sz="1200" noProof="0" dirty="0">
              <a:solidFill>
                <a:prstClr val="black"/>
              </a:solidFill>
            </a:endParaRPr>
          </a:p>
          <a:p>
            <a:endParaRPr lang="en-GB" dirty="0"/>
          </a:p>
        </p:txBody>
      </p:sp>
      <p:sp>
        <p:nvSpPr>
          <p:cNvPr id="4" name="Slide Number Placeholder 3">
            <a:extLst>
              <a:ext uri="{FF2B5EF4-FFF2-40B4-BE49-F238E27FC236}">
                <a16:creationId xmlns:a16="http://schemas.microsoft.com/office/drawing/2014/main" id="{005AA526-1932-453A-D72A-B640A8D3F9BE}"/>
              </a:ext>
            </a:extLst>
          </p:cNvPr>
          <p:cNvSpPr>
            <a:spLocks noGrp="1"/>
          </p:cNvSpPr>
          <p:nvPr>
            <p:ph type="sldNum" sz="quarter" idx="5"/>
          </p:nvPr>
        </p:nvSpPr>
        <p:spPr/>
        <p:txBody>
          <a:bodyPr/>
          <a:lstStyle/>
          <a:p>
            <a:fld id="{AD065494-560C-446E-A31E-0B06FC67D3C9}" type="slidenum">
              <a:rPr lang="en-GB" smtClean="0"/>
              <a:t>11</a:t>
            </a:fld>
            <a:endParaRPr lang="en-GB"/>
          </a:p>
        </p:txBody>
      </p:sp>
    </p:spTree>
    <p:extLst>
      <p:ext uri="{BB962C8B-B14F-4D97-AF65-F5344CB8AC3E}">
        <p14:creationId xmlns:p14="http://schemas.microsoft.com/office/powerpoint/2010/main" val="2919279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incidents, externally and locally reported by the health boards are submitted quarterly to blood health team. </a:t>
            </a:r>
          </a:p>
          <a:p>
            <a:endParaRPr lang="en-GB" dirty="0"/>
          </a:p>
          <a:p>
            <a:r>
              <a:rPr lang="en-GB" dirty="0"/>
              <a:t>These are reviewed for trends and transfusion safety risks</a:t>
            </a:r>
          </a:p>
          <a:p>
            <a:endParaRPr lang="en-GB" dirty="0"/>
          </a:p>
          <a:p>
            <a:r>
              <a:rPr lang="en-GB" dirty="0"/>
              <a:t> and fed back into the TRG meeting (along with the TLM and TP meetings)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Since Oct 2024, almost a third of the clinical incidents reported to SHOT are WBIT </a:t>
            </a:r>
            <a:r>
              <a:rPr lang="en-GB" dirty="0"/>
              <a:t>– this initiated a deep dive</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noProof="0" dirty="0"/>
              <a:t>This highlighted prevalence across all clinical areas and health care professions and reflects a </a:t>
            </a:r>
            <a:r>
              <a:rPr lang="en-GB" sz="1200" b="1" noProof="0" dirty="0"/>
              <a:t>system-wide failure </a:t>
            </a:r>
            <a:r>
              <a:rPr lang="en-GB" sz="1200" noProof="0" dirty="0"/>
              <a:t>in </a:t>
            </a:r>
            <a:r>
              <a:rPr lang="en-GB" sz="1200" b="1" noProof="0" dirty="0"/>
              <a:t>positive patient identification </a:t>
            </a:r>
            <a:r>
              <a:rPr lang="en-GB" sz="1200" noProof="0" dirty="0"/>
              <a:t>– not just a transfusion related issue.</a:t>
            </a:r>
            <a:r>
              <a:rPr lang="en-GB"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We also have a mechanism to feed </a:t>
            </a:r>
            <a:r>
              <a:rPr lang="en-GB" sz="1200" b="1" dirty="0"/>
              <a:t>education risk </a:t>
            </a:r>
            <a:r>
              <a:rPr lang="en-GB" sz="1200" dirty="0"/>
              <a:t>into Education Strategy group (ESG)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5"/>
          </p:nvPr>
        </p:nvSpPr>
        <p:spPr/>
        <p:txBody>
          <a:bodyPr/>
          <a:lstStyle/>
          <a:p>
            <a:fld id="{AD065494-560C-446E-A31E-0B06FC67D3C9}" type="slidenum">
              <a:rPr lang="en-GB" smtClean="0"/>
              <a:t>12</a:t>
            </a:fld>
            <a:endParaRPr lang="en-GB"/>
          </a:p>
        </p:txBody>
      </p:sp>
    </p:spTree>
    <p:extLst>
      <p:ext uri="{BB962C8B-B14F-4D97-AF65-F5344CB8AC3E}">
        <p14:creationId xmlns:p14="http://schemas.microsoft.com/office/powerpoint/2010/main" val="3176551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FCA72-7ABA-3FAA-ECE3-7E60CEC9C1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1AB55A-DC1D-E703-88F5-BD6E6537CC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F3B513-4053-B9E3-FCB5-32627825B050}"/>
              </a:ext>
            </a:extLst>
          </p:cNvPr>
          <p:cNvSpPr>
            <a:spLocks noGrp="1"/>
          </p:cNvSpPr>
          <p:nvPr>
            <p:ph type="body" idx="1"/>
          </p:nvPr>
        </p:nvSpPr>
        <p:spPr/>
        <p:txBody>
          <a:bodyPr/>
          <a:lstStyle/>
          <a:p>
            <a:pPr>
              <a:buClr>
                <a:schemeClr val="accent1"/>
              </a:buClr>
              <a:buSzPct val="110000"/>
              <a:buFont typeface="Arial" panose="020B0604020202020204" pitchFamily="34" charset="0"/>
              <a:buChar char="•"/>
            </a:pPr>
            <a:r>
              <a:rPr lang="en-GB" dirty="0"/>
              <a:t>Another action of the group, was that it was identified that</a:t>
            </a:r>
          </a:p>
          <a:p>
            <a:pPr>
              <a:buClr>
                <a:schemeClr val="accent1"/>
              </a:buClr>
              <a:buSzPct val="110000"/>
              <a:buFont typeface="Arial" panose="020B0604020202020204" pitchFamily="34" charset="0"/>
              <a:buChar char="•"/>
            </a:pPr>
            <a:endParaRPr lang="en-GB" dirty="0"/>
          </a:p>
          <a:p>
            <a:pPr>
              <a:buClr>
                <a:schemeClr val="accent1"/>
              </a:buClr>
              <a:buSzPct val="110000"/>
              <a:buFont typeface="Arial" panose="020B0604020202020204" pitchFamily="34" charset="0"/>
              <a:buChar char="•"/>
            </a:pPr>
            <a:r>
              <a:rPr lang="en-GB" dirty="0"/>
              <a:t>The existing </a:t>
            </a:r>
            <a:r>
              <a:rPr lang="en-GB" b="1" dirty="0"/>
              <a:t>Datix incident categorisations were not fit for purpose </a:t>
            </a:r>
            <a:r>
              <a:rPr lang="en-GB" dirty="0"/>
              <a:t>for </a:t>
            </a:r>
            <a:r>
              <a:rPr lang="en-GB" b="1" dirty="0"/>
              <a:t>transfusion</a:t>
            </a:r>
          </a:p>
          <a:p>
            <a:pPr>
              <a:buClr>
                <a:schemeClr val="accent1"/>
              </a:buClr>
              <a:buSzPct val="110000"/>
              <a:buFont typeface="Arial" panose="020B0604020202020204" pitchFamily="34" charset="0"/>
              <a:buChar char="•"/>
            </a:pPr>
            <a:endParaRPr lang="en-GB" b="1" dirty="0"/>
          </a:p>
          <a:p>
            <a:pPr>
              <a:buClr>
                <a:schemeClr val="accent1"/>
              </a:buClr>
              <a:buSzPct val="110000"/>
              <a:buFont typeface="Arial" panose="020B0604020202020204" pitchFamily="34" charset="0"/>
              <a:buChar char="•"/>
            </a:pPr>
            <a:r>
              <a:rPr lang="en-GB" b="1" dirty="0"/>
              <a:t>Limited ability </a:t>
            </a:r>
            <a:r>
              <a:rPr lang="en-GB" dirty="0"/>
              <a:t>to effectively </a:t>
            </a:r>
            <a:r>
              <a:rPr lang="en-GB" b="1" dirty="0"/>
              <a:t>monitor trends and assess risks </a:t>
            </a:r>
            <a:r>
              <a:rPr lang="en-GB" dirty="0"/>
              <a:t>across Wales</a:t>
            </a:r>
          </a:p>
          <a:p>
            <a:pPr>
              <a:buClr>
                <a:schemeClr val="accent1"/>
              </a:buClr>
              <a:buSzPct val="110000"/>
              <a:buFont typeface="Arial" panose="020B0604020202020204" pitchFamily="34" charset="0"/>
              <a:buChar char="•"/>
            </a:pPr>
            <a:endParaRPr lang="en-GB" dirty="0"/>
          </a:p>
          <a:p>
            <a:pPr>
              <a:buClr>
                <a:schemeClr val="accent1"/>
              </a:buClr>
              <a:buSzPct val="110000"/>
              <a:buFont typeface="Arial" panose="020B0604020202020204" pitchFamily="34" charset="0"/>
              <a:buChar char="•"/>
            </a:pPr>
            <a:r>
              <a:rPr lang="en-GB" dirty="0"/>
              <a:t>Issue </a:t>
            </a:r>
            <a:r>
              <a:rPr lang="en-GB" b="1" dirty="0"/>
              <a:t>escalated</a:t>
            </a:r>
            <a:r>
              <a:rPr lang="en-GB" dirty="0"/>
              <a:t> within the Transfusion Risk Group (TRG) </a:t>
            </a:r>
            <a:r>
              <a:rPr lang="en-GB" dirty="0" err="1"/>
              <a:t>nand</a:t>
            </a:r>
            <a:r>
              <a:rPr lang="en-GB" dirty="0"/>
              <a:t> as there is </a:t>
            </a:r>
            <a:r>
              <a:rPr lang="en-GB" b="1" dirty="0"/>
              <a:t>National Risk Pool </a:t>
            </a:r>
            <a:r>
              <a:rPr lang="en-GB" dirty="0"/>
              <a:t>representation – suggested that the codes were reviewed by the subject matter experts</a:t>
            </a:r>
          </a:p>
          <a:p>
            <a:pPr>
              <a:buClr>
                <a:schemeClr val="accent1"/>
              </a:buClr>
              <a:buSzPct val="110000"/>
              <a:buFont typeface="Arial" panose="020B0604020202020204" pitchFamily="34" charset="0"/>
              <a:buChar char="•"/>
            </a:pPr>
            <a:endParaRPr lang="en-GB" dirty="0"/>
          </a:p>
          <a:p>
            <a:pPr>
              <a:buClr>
                <a:schemeClr val="accent1"/>
              </a:buClr>
              <a:buSzPct val="110000"/>
              <a:buFont typeface="Arial" panose="020B0604020202020204" pitchFamily="34" charset="0"/>
              <a:buChar char="•"/>
            </a:pPr>
            <a:r>
              <a:rPr lang="en-GB" dirty="0"/>
              <a:t>A </a:t>
            </a:r>
            <a:r>
              <a:rPr lang="en-GB" b="1" dirty="0"/>
              <a:t>task and finish group </a:t>
            </a:r>
            <a:r>
              <a:rPr lang="en-GB" dirty="0"/>
              <a:t>was established to address the gap, including representation from WBS and all HBs  for clinical, and lab</a:t>
            </a:r>
          </a:p>
          <a:p>
            <a:pPr>
              <a:buClr>
                <a:schemeClr val="accent1"/>
              </a:buClr>
              <a:buSzPct val="110000"/>
              <a:buFont typeface="Arial" panose="020B0604020202020204" pitchFamily="34" charset="0"/>
              <a:buChar char="•"/>
            </a:pPr>
            <a:endParaRPr lang="en-GB" dirty="0"/>
          </a:p>
          <a:p>
            <a:pPr>
              <a:buClr>
                <a:schemeClr val="accent1"/>
              </a:buClr>
              <a:buSzPct val="110000"/>
              <a:buFont typeface="Arial" panose="020B0604020202020204" pitchFamily="34" charset="0"/>
              <a:buChar char="•"/>
            </a:pPr>
            <a:r>
              <a:rPr lang="en-GB" b="1" dirty="0"/>
              <a:t>Transfusion-specific reporting categories </a:t>
            </a:r>
            <a:r>
              <a:rPr lang="en-GB" dirty="0"/>
              <a:t>have been reviewed, revised, and formally approved by the Datix coding group</a:t>
            </a:r>
          </a:p>
          <a:p>
            <a:pPr>
              <a:buClr>
                <a:schemeClr val="accent1"/>
              </a:buClr>
              <a:buSzPct val="110000"/>
              <a:buFont typeface="Arial" panose="020B0604020202020204" pitchFamily="34" charset="0"/>
              <a:buChar char="•"/>
            </a:pPr>
            <a:endParaRPr lang="en-GB" dirty="0"/>
          </a:p>
          <a:p>
            <a:pPr>
              <a:buClr>
                <a:schemeClr val="accent1"/>
              </a:buClr>
              <a:buSzPct val="110000"/>
              <a:buFont typeface="Arial" panose="020B0604020202020204" pitchFamily="34" charset="0"/>
              <a:buChar char="•"/>
            </a:pPr>
            <a:r>
              <a:rPr lang="en-GB" dirty="0"/>
              <a:t>This will enable </a:t>
            </a:r>
            <a:r>
              <a:rPr lang="en-GB" b="1" dirty="0"/>
              <a:t>improved consistency of reporting </a:t>
            </a:r>
            <a:r>
              <a:rPr lang="en-GB" dirty="0"/>
              <a:t>across Wales</a:t>
            </a:r>
          </a:p>
          <a:p>
            <a:pPr>
              <a:buClr>
                <a:schemeClr val="accent1"/>
              </a:buClr>
              <a:buSzPct val="110000"/>
              <a:buFont typeface="Arial" panose="020B0604020202020204" pitchFamily="34" charset="0"/>
              <a:buChar char="•"/>
            </a:pPr>
            <a:endParaRPr lang="en-GB" dirty="0"/>
          </a:p>
          <a:p>
            <a:pPr>
              <a:buClr>
                <a:schemeClr val="accent1"/>
              </a:buClr>
              <a:buSzPct val="110000"/>
              <a:buFont typeface="Arial" panose="020B0604020202020204" pitchFamily="34" charset="0"/>
              <a:buChar char="•"/>
            </a:pPr>
            <a:r>
              <a:rPr lang="en-GB" dirty="0"/>
              <a:t>And Support enhanced </a:t>
            </a:r>
            <a:r>
              <a:rPr lang="en-GB" b="1" dirty="0"/>
              <a:t>trend analysis and risk identification</a:t>
            </a:r>
          </a:p>
          <a:p>
            <a:pPr>
              <a:buClr>
                <a:schemeClr val="accent1"/>
              </a:buClr>
              <a:buSzPct val="110000"/>
              <a:buFont typeface="Arial" panose="020B0604020202020204" pitchFamily="34" charset="0"/>
              <a:buChar char="•"/>
            </a:pPr>
            <a:endParaRPr lang="en-GB" b="1" dirty="0"/>
          </a:p>
          <a:p>
            <a:endParaRPr lang="en-GB" dirty="0"/>
          </a:p>
        </p:txBody>
      </p:sp>
      <p:sp>
        <p:nvSpPr>
          <p:cNvPr id="4" name="Slide Number Placeholder 3">
            <a:extLst>
              <a:ext uri="{FF2B5EF4-FFF2-40B4-BE49-F238E27FC236}">
                <a16:creationId xmlns:a16="http://schemas.microsoft.com/office/drawing/2014/main" id="{FE164C7E-6361-1F70-876D-CE7F342A9B3D}"/>
              </a:ext>
            </a:extLst>
          </p:cNvPr>
          <p:cNvSpPr>
            <a:spLocks noGrp="1"/>
          </p:cNvSpPr>
          <p:nvPr>
            <p:ph type="sldNum" sz="quarter" idx="5"/>
          </p:nvPr>
        </p:nvSpPr>
        <p:spPr/>
        <p:txBody>
          <a:bodyPr/>
          <a:lstStyle/>
          <a:p>
            <a:fld id="{AD065494-560C-446E-A31E-0B06FC67D3C9}" type="slidenum">
              <a:rPr lang="en-GB" smtClean="0"/>
              <a:t>13</a:t>
            </a:fld>
            <a:endParaRPr lang="en-GB"/>
          </a:p>
        </p:txBody>
      </p:sp>
    </p:spTree>
    <p:extLst>
      <p:ext uri="{BB962C8B-B14F-4D97-AF65-F5344CB8AC3E}">
        <p14:creationId xmlns:p14="http://schemas.microsoft.com/office/powerpoint/2010/main" val="1689644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in summary; </a:t>
            </a:r>
          </a:p>
          <a:p>
            <a:endParaRPr lang="en-GB" dirty="0"/>
          </a:p>
          <a:p>
            <a:pPr>
              <a:buClr>
                <a:schemeClr val="accent1"/>
              </a:buClr>
              <a:buSzPct val="110000"/>
              <a:buFont typeface="Arial" panose="020B0604020202020204" pitchFamily="34" charset="0"/>
              <a:buChar char="•"/>
            </a:pPr>
            <a:r>
              <a:rPr lang="en-GB" sz="1200" dirty="0"/>
              <a:t>TRG was established to strengthen </a:t>
            </a:r>
            <a:r>
              <a:rPr lang="en-GB" sz="1200" b="1" dirty="0"/>
              <a:t>national transfusion risk oversight</a:t>
            </a:r>
            <a:r>
              <a:rPr lang="en-GB" sz="1200" dirty="0"/>
              <a:t> </a:t>
            </a:r>
          </a:p>
          <a:p>
            <a:pPr>
              <a:buClr>
                <a:schemeClr val="accent1"/>
              </a:buClr>
              <a:buSzPct val="110000"/>
              <a:buFont typeface="Arial" panose="020B0604020202020204" pitchFamily="34" charset="0"/>
              <a:buChar char="•"/>
            </a:pPr>
            <a:endParaRPr lang="en-GB" sz="1200" dirty="0"/>
          </a:p>
          <a:p>
            <a:pPr>
              <a:buClr>
                <a:schemeClr val="accent1"/>
              </a:buClr>
              <a:buSzPct val="110000"/>
              <a:buFont typeface="Arial" panose="020B0604020202020204" pitchFamily="34" charset="0"/>
              <a:buChar char="•"/>
            </a:pPr>
            <a:r>
              <a:rPr lang="en-GB" sz="1200" b="1" dirty="0"/>
              <a:t>The remit was e</a:t>
            </a:r>
            <a:r>
              <a:rPr lang="en-GB" sz="1200" dirty="0"/>
              <a:t>xpanded</a:t>
            </a:r>
            <a:r>
              <a:rPr lang="en-GB" sz="1200" b="1" dirty="0"/>
              <a:t>, and there is national collaboration</a:t>
            </a:r>
          </a:p>
          <a:p>
            <a:pPr>
              <a:buClr>
                <a:schemeClr val="accent1"/>
              </a:buClr>
              <a:buSzPct val="110000"/>
              <a:buFont typeface="Arial" panose="020B0604020202020204" pitchFamily="34" charset="0"/>
              <a:buChar char="•"/>
            </a:pPr>
            <a:endParaRPr lang="en-GB" sz="1200" dirty="0"/>
          </a:p>
          <a:p>
            <a:pPr>
              <a:buClr>
                <a:schemeClr val="accent1"/>
              </a:buClr>
              <a:buSzPct val="110000"/>
              <a:buFont typeface="Arial" panose="020B0604020202020204" pitchFamily="34" charset="0"/>
              <a:buChar char="•"/>
            </a:pPr>
            <a:r>
              <a:rPr lang="en-GB" sz="1200" b="1" dirty="0"/>
              <a:t>national oversight and governance </a:t>
            </a:r>
            <a:r>
              <a:rPr lang="en-GB" sz="1200" dirty="0"/>
              <a:t> </a:t>
            </a:r>
            <a:r>
              <a:rPr lang="en-GB" sz="1200" b="1" dirty="0"/>
              <a:t>is strengthening</a:t>
            </a:r>
          </a:p>
          <a:p>
            <a:pPr>
              <a:buClr>
                <a:schemeClr val="accent1"/>
              </a:buClr>
              <a:buSzPct val="110000"/>
              <a:buFont typeface="Arial" panose="020B0604020202020204" pitchFamily="34" charset="0"/>
              <a:buChar char="•"/>
            </a:pPr>
            <a:endParaRPr lang="en-GB" sz="1200" dirty="0"/>
          </a:p>
          <a:p>
            <a:pPr>
              <a:buClr>
                <a:schemeClr val="accent1"/>
              </a:buClr>
              <a:buSzPct val="110000"/>
              <a:buFont typeface="Arial" panose="020B0604020202020204" pitchFamily="34" charset="0"/>
              <a:buChar char="•"/>
            </a:pPr>
            <a:r>
              <a:rPr lang="en-GB" sz="1200" dirty="0"/>
              <a:t>We have delivered </a:t>
            </a:r>
            <a:r>
              <a:rPr lang="en-GB" sz="1200" b="1" dirty="0"/>
              <a:t>All-Wales insight on compliance and risk</a:t>
            </a:r>
            <a:r>
              <a:rPr lang="en-GB" sz="1200" dirty="0"/>
              <a:t> </a:t>
            </a:r>
          </a:p>
          <a:p>
            <a:pPr>
              <a:buClr>
                <a:schemeClr val="accent1"/>
              </a:buClr>
              <a:buSzPct val="110000"/>
              <a:buFont typeface="Arial" panose="020B0604020202020204" pitchFamily="34" charset="0"/>
              <a:buChar char="•"/>
            </a:pPr>
            <a:endParaRPr lang="en-GB" sz="1200" dirty="0"/>
          </a:p>
          <a:p>
            <a:pPr>
              <a:buClr>
                <a:schemeClr val="accent1"/>
              </a:buClr>
              <a:buSzPct val="110000"/>
              <a:buFont typeface="Arial" panose="020B0604020202020204" pitchFamily="34" charset="0"/>
              <a:buChar char="•"/>
            </a:pPr>
            <a:r>
              <a:rPr lang="en-GB" sz="1200" dirty="0"/>
              <a:t>We are addressing key risks: such as </a:t>
            </a:r>
            <a:r>
              <a:rPr lang="en-GB" sz="1200" b="1" dirty="0"/>
              <a:t>WBIT &amp; patient ID failures</a:t>
            </a:r>
            <a:r>
              <a:rPr lang="en-GB" sz="1200" dirty="0"/>
              <a:t> </a:t>
            </a:r>
          </a:p>
          <a:p>
            <a:pPr>
              <a:buClr>
                <a:schemeClr val="accent1"/>
              </a:buClr>
              <a:buSzPct val="110000"/>
              <a:buFont typeface="Arial" panose="020B0604020202020204" pitchFamily="34" charset="0"/>
              <a:buChar char="•"/>
            </a:pPr>
            <a:endParaRPr lang="en-GB" sz="1200" dirty="0"/>
          </a:p>
          <a:p>
            <a:pPr>
              <a:buClr>
                <a:schemeClr val="accent1"/>
              </a:buClr>
              <a:buSzPct val="110000"/>
              <a:buFont typeface="Arial" panose="020B0604020202020204" pitchFamily="34" charset="0"/>
              <a:buChar char="•"/>
            </a:pPr>
            <a:r>
              <a:rPr lang="en-GB" sz="1200" dirty="0"/>
              <a:t>Improved </a:t>
            </a:r>
            <a:r>
              <a:rPr lang="en-GB" sz="1200" b="1" dirty="0"/>
              <a:t>incident reporting and data visibility</a:t>
            </a:r>
            <a:r>
              <a:rPr lang="en-GB" sz="1200" dirty="0"/>
              <a:t> </a:t>
            </a:r>
          </a:p>
          <a:p>
            <a:pPr>
              <a:buClr>
                <a:schemeClr val="accent1"/>
              </a:buClr>
              <a:buSzPct val="110000"/>
              <a:buFont typeface="Arial" panose="020B0604020202020204" pitchFamily="34" charset="0"/>
              <a:buChar char="•"/>
            </a:pPr>
            <a:endParaRPr lang="en-GB" sz="1200" dirty="0"/>
          </a:p>
          <a:p>
            <a:pPr>
              <a:buClr>
                <a:schemeClr val="accent1"/>
              </a:buClr>
              <a:buSzPct val="110000"/>
              <a:buFont typeface="Arial" panose="020B0604020202020204" pitchFamily="34" charset="0"/>
              <a:buChar char="•"/>
            </a:pPr>
            <a:r>
              <a:rPr lang="en-GB" sz="1200" dirty="0"/>
              <a:t>Driving </a:t>
            </a:r>
            <a:r>
              <a:rPr lang="en-GB" sz="1200" b="1" dirty="0"/>
              <a:t>standardisation, learning, and safety improvement</a:t>
            </a:r>
          </a:p>
          <a:p>
            <a:pPr>
              <a:buClr>
                <a:schemeClr val="accent1"/>
              </a:buClr>
              <a:buSzPct val="110000"/>
              <a:buFont typeface="Arial" panose="020B0604020202020204" pitchFamily="34" charset="0"/>
              <a:buChar char="•"/>
            </a:pPr>
            <a:endParaRPr lang="en-GB" sz="1200" b="1" dirty="0"/>
          </a:p>
          <a:p>
            <a:pPr marL="0" marR="0" lvl="0" indent="0" algn="l" defTabSz="914400" rtl="0" eaLnBrk="1" fontAlgn="auto" latinLnBrk="0" hangingPunct="1">
              <a:lnSpc>
                <a:spcPct val="100000"/>
              </a:lnSpc>
              <a:spcBef>
                <a:spcPts val="0"/>
              </a:spcBef>
              <a:spcAft>
                <a:spcPts val="0"/>
              </a:spcAft>
              <a:buClr>
                <a:schemeClr val="accent1"/>
              </a:buClr>
              <a:buSzPct val="110000"/>
              <a:buFont typeface="Arial" panose="020B0604020202020204" pitchFamily="34" charset="0"/>
              <a:buChar char="•"/>
              <a:tabLst/>
              <a:defRPr/>
            </a:pPr>
            <a:r>
              <a:rPr lang="en-GB" sz="1600" b="1" i="0" kern="1200" dirty="0">
                <a:solidFill>
                  <a:schemeClr val="tx1"/>
                </a:solidFill>
                <a:effectLst/>
                <a:latin typeface="+mn-lt"/>
                <a:ea typeface="+mn-ea"/>
                <a:cs typeface="+mn-cs"/>
              </a:rPr>
              <a:t>The real opportunity now is how we translate this national insight into consistent improvement across </a:t>
            </a:r>
            <a:r>
              <a:rPr lang="en-GB" sz="1600" b="1" i="0" kern="1200" dirty="0" err="1">
                <a:solidFill>
                  <a:schemeClr val="tx1"/>
                </a:solidFill>
                <a:effectLst/>
                <a:latin typeface="+mn-lt"/>
                <a:ea typeface="+mn-ea"/>
                <a:cs typeface="+mn-cs"/>
              </a:rPr>
              <a:t>wales</a:t>
            </a:r>
            <a:endParaRPr lang="en-GB" sz="1600" b="1" i="0" kern="1200" dirty="0">
              <a:solidFill>
                <a:schemeClr val="tx1"/>
              </a:solidFill>
              <a:effectLst/>
              <a:latin typeface="+mn-lt"/>
              <a:ea typeface="+mn-ea"/>
              <a:cs typeface="+mn-cs"/>
            </a:endParaRPr>
          </a:p>
          <a:p>
            <a:pPr>
              <a:buClr>
                <a:schemeClr val="accent1"/>
              </a:buClr>
              <a:buSzPct val="110000"/>
              <a:buFont typeface="Arial" panose="020B0604020202020204" pitchFamily="34" charset="0"/>
              <a:buChar char="•"/>
            </a:pPr>
            <a:endParaRPr lang="en-GB" sz="1200" dirty="0"/>
          </a:p>
          <a:p>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14</a:t>
            </a:fld>
            <a:endParaRPr lang="en-GB"/>
          </a:p>
        </p:txBody>
      </p:sp>
    </p:spTree>
    <p:extLst>
      <p:ext uri="{BB962C8B-B14F-4D97-AF65-F5344CB8AC3E}">
        <p14:creationId xmlns:p14="http://schemas.microsoft.com/office/powerpoint/2010/main" val="2568703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15</a:t>
            </a:fld>
            <a:endParaRPr lang="en-GB"/>
          </a:p>
        </p:txBody>
      </p:sp>
    </p:spTree>
    <p:extLst>
      <p:ext uri="{BB962C8B-B14F-4D97-AF65-F5344CB8AC3E}">
        <p14:creationId xmlns:p14="http://schemas.microsoft.com/office/powerpoint/2010/main" val="368948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CA23D-B8FB-9AAC-7D6B-6063134ABE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BE280E-52C3-4598-CCB7-CC26B67E66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B1440-408D-B1E0-5A40-2EF630881D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We’ll go through the ‘why’, ‘what changed’, and the ‘impact’ so far, in alignment with national drivers such as SHOT and IBI</a:t>
            </a:r>
          </a:p>
          <a:p>
            <a:endParaRPr lang="en-GB" dirty="0"/>
          </a:p>
        </p:txBody>
      </p:sp>
      <p:sp>
        <p:nvSpPr>
          <p:cNvPr id="4" name="Slide Number Placeholder 3">
            <a:extLst>
              <a:ext uri="{FF2B5EF4-FFF2-40B4-BE49-F238E27FC236}">
                <a16:creationId xmlns:a16="http://schemas.microsoft.com/office/drawing/2014/main" id="{404684E0-E561-1F50-8D43-9D31E51D98CD}"/>
              </a:ext>
            </a:extLst>
          </p:cNvPr>
          <p:cNvSpPr>
            <a:spLocks noGrp="1"/>
          </p:cNvSpPr>
          <p:nvPr>
            <p:ph type="sldNum" sz="quarter" idx="5"/>
          </p:nvPr>
        </p:nvSpPr>
        <p:spPr/>
        <p:txBody>
          <a:bodyPr/>
          <a:lstStyle/>
          <a:p>
            <a:fld id="{AD065494-560C-446E-A31E-0B06FC67D3C9}" type="slidenum">
              <a:rPr lang="en-GB" smtClean="0"/>
              <a:t>2</a:t>
            </a:fld>
            <a:endParaRPr lang="en-GB"/>
          </a:p>
        </p:txBody>
      </p:sp>
    </p:spTree>
    <p:extLst>
      <p:ext uri="{BB962C8B-B14F-4D97-AF65-F5344CB8AC3E}">
        <p14:creationId xmlns:p14="http://schemas.microsoft.com/office/powerpoint/2010/main" val="4246804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GB" sz="1200" b="0" i="0" kern="1200" dirty="0">
                <a:solidFill>
                  <a:schemeClr val="tx1"/>
                </a:solidFill>
                <a:effectLst/>
                <a:latin typeface="+mn-lt"/>
                <a:ea typeface="+mn-ea"/>
                <a:cs typeface="+mn-cs"/>
              </a:rPr>
              <a:t>This slide outlines the journey of the Transfusion Risk Group, showing how the key drivers have shaped its development and progress, which will be expanded on as we move through the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3</a:t>
            </a:fld>
            <a:endParaRPr lang="en-GB"/>
          </a:p>
        </p:txBody>
      </p:sp>
    </p:spTree>
    <p:extLst>
      <p:ext uri="{BB962C8B-B14F-4D97-AF65-F5344CB8AC3E}">
        <p14:creationId xmlns:p14="http://schemas.microsoft.com/office/powerpoint/2010/main" val="3204493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2445E-1243-6474-936F-91CA80AEFF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1C17A7-178B-025D-A6BC-DBEE330CD9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768E5C-4A9B-CF63-597F-7EFE79505A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Blood Health National Oversight group (BHNOG) was established in late 2017, to oversee the implementation of the blood health plan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BHNOG created the SHOT working group in 2021, this was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266700" indent="-266700" algn="just">
              <a:buClr>
                <a:srgbClr val="FF0000"/>
              </a:buClr>
              <a:buSzPct val="100000"/>
              <a:buFont typeface="Arial" panose="020B0604020202020204" pitchFamily="34" charset="0"/>
              <a:buChar char="•"/>
            </a:pPr>
            <a:r>
              <a:rPr lang="en-US" sz="1200" b="1" dirty="0">
                <a:solidFill>
                  <a:prstClr val="black"/>
                </a:solidFill>
              </a:rPr>
              <a:t>to support implementation of SHOT recommendations and focus on externally reportable incidents and human factors</a:t>
            </a:r>
          </a:p>
          <a:p>
            <a:pPr marL="266700" indent="-266700" algn="just">
              <a:buClr>
                <a:srgbClr val="FF0000"/>
              </a:buClr>
              <a:buSzPct val="100000"/>
              <a:buFont typeface="Arial" panose="020B0604020202020204" pitchFamily="34" charset="0"/>
              <a:buChar char="•"/>
            </a:pPr>
            <a:r>
              <a:rPr lang="en-US" sz="1200" dirty="0"/>
              <a:t>Meetings are held q</a:t>
            </a:r>
            <a:r>
              <a:rPr lang="en-US" sz="1200" dirty="0">
                <a:solidFill>
                  <a:prstClr val="black"/>
                </a:solidFill>
              </a:rPr>
              <a:t>uarterly</a:t>
            </a:r>
            <a:r>
              <a:rPr lang="en-US" sz="1200" dirty="0"/>
              <a:t> with representation across Wales </a:t>
            </a:r>
          </a:p>
          <a:p>
            <a:pPr marL="266700" indent="-266700" algn="just">
              <a:buClr>
                <a:srgbClr val="FF0000"/>
              </a:buClr>
              <a:buSzPct val="100000"/>
              <a:buFont typeface="Arial" panose="020B0604020202020204" pitchFamily="34" charset="0"/>
              <a:buChar char="•"/>
            </a:pPr>
            <a:r>
              <a:rPr lang="en-US" sz="1200" dirty="0"/>
              <a:t>A highlight report is taken to the BHNOG meeting to discuss current priorities and concerns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Then in May 2024 the infected blood inquiry report was released – particularly relevant to this group is </a:t>
            </a:r>
            <a:r>
              <a:rPr lang="en-GB" b="1" dirty="0"/>
              <a:t>recommendation</a:t>
            </a:r>
            <a:r>
              <a:rPr lang="en-GB" sz="1200" b="1" kern="1200" dirty="0">
                <a:solidFill>
                  <a:schemeClr val="tx1"/>
                </a:solidFill>
                <a:effectLst/>
                <a:latin typeface="+mn-lt"/>
                <a:ea typeface="+mn-ea"/>
                <a:cs typeface="+mn-cs"/>
              </a:rPr>
              <a:t> 7e, this highlights the importance of embedded reporting for transfusion incidents and implementation of SHOT recommendations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also recognised by BHNOG of the broader transfusion risk, </a:t>
            </a:r>
            <a:r>
              <a:rPr lang="en-GB" sz="1200" b="1"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What risks might we be missing if we only focus on externally reportable incidents?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737DF50C-638C-780B-F3DE-EF216650276B}"/>
              </a:ext>
            </a:extLst>
          </p:cNvPr>
          <p:cNvSpPr>
            <a:spLocks noGrp="1"/>
          </p:cNvSpPr>
          <p:nvPr>
            <p:ph type="sldNum" sz="quarter" idx="5"/>
          </p:nvPr>
        </p:nvSpPr>
        <p:spPr/>
        <p:txBody>
          <a:bodyPr/>
          <a:lstStyle/>
          <a:p>
            <a:fld id="{AD065494-560C-446E-A31E-0B06FC67D3C9}" type="slidenum">
              <a:rPr lang="en-GB" smtClean="0"/>
              <a:t>4</a:t>
            </a:fld>
            <a:endParaRPr lang="en-GB"/>
          </a:p>
        </p:txBody>
      </p:sp>
    </p:spTree>
    <p:extLst>
      <p:ext uri="{BB962C8B-B14F-4D97-AF65-F5344CB8AC3E}">
        <p14:creationId xmlns:p14="http://schemas.microsoft.com/office/powerpoint/2010/main" val="2228227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address this, the </a:t>
            </a:r>
            <a:r>
              <a:rPr lang="en-GB" sz="1200" b="1" kern="1200" dirty="0">
                <a:solidFill>
                  <a:schemeClr val="tx1"/>
                </a:solidFill>
                <a:effectLst/>
                <a:latin typeface="+mn-lt"/>
                <a:ea typeface="+mn-ea"/>
                <a:cs typeface="+mn-cs"/>
              </a:rPr>
              <a:t>BHNOG proposed a revisit of the group </a:t>
            </a:r>
            <a:r>
              <a:rPr lang="en-GB" sz="1200" kern="1200" dirty="0">
                <a:solidFill>
                  <a:schemeClr val="tx1"/>
                </a:solidFill>
                <a:effectLst/>
                <a:latin typeface="+mn-lt"/>
                <a:ea typeface="+mn-ea"/>
                <a:cs typeface="+mn-cs"/>
              </a:rPr>
              <a:t>to meet the requirements of the IBI recommendations through </a:t>
            </a:r>
            <a:r>
              <a:rPr lang="en-GB" sz="1200" b="1" kern="1200" dirty="0">
                <a:solidFill>
                  <a:schemeClr val="tx1"/>
                </a:solidFill>
                <a:effectLst/>
                <a:latin typeface="+mn-lt"/>
                <a:ea typeface="+mn-ea"/>
                <a:cs typeface="+mn-cs"/>
              </a:rPr>
              <a:t>development of a broader approach to transfusion risk oversight and improve safety governance across NHS Wales</a:t>
            </a:r>
            <a:r>
              <a:rPr lang="en-GB" sz="1200" kern="1200" dirty="0">
                <a:solidFill>
                  <a:schemeClr val="tx1"/>
                </a:solidFill>
                <a:effectLst/>
                <a:latin typeface="+mn-lt"/>
                <a:ea typeface="+mn-ea"/>
                <a:cs typeface="+mn-cs"/>
              </a:rPr>
              <a:t>.</a:t>
            </a:r>
          </a:p>
          <a:p>
            <a:endParaRPr lang="en-GB" dirty="0"/>
          </a:p>
          <a:p>
            <a:r>
              <a:rPr lang="en-GB" sz="1200" kern="1200" dirty="0">
                <a:solidFill>
                  <a:schemeClr val="tx1"/>
                </a:solidFill>
                <a:effectLst/>
                <a:latin typeface="+mn-lt"/>
                <a:ea typeface="+mn-ea"/>
                <a:cs typeface="+mn-cs"/>
              </a:rPr>
              <a:t>The terms of reference were revised and the remit and scope have been expanded examples are inclusion of locally reported incidents and using a RAID log to capture and address transfusion risk within Wales and develop mechanisms to drive improvements and defined governance pathways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membership increased for additional representation from broader subject matter experts including </a:t>
            </a:r>
            <a:r>
              <a:rPr lang="en-GB" sz="1200" b="1" kern="1200" dirty="0">
                <a:solidFill>
                  <a:schemeClr val="tx1"/>
                </a:solidFill>
                <a:effectLst/>
                <a:latin typeface="+mn-lt"/>
                <a:ea typeface="+mn-ea"/>
                <a:cs typeface="+mn-cs"/>
              </a:rPr>
              <a:t>Patient Safety and Quality (PSQ), Welsh Risk Pool, SHOT and quality leads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has </a:t>
            </a:r>
            <a:r>
              <a:rPr lang="en-GB" sz="1200" b="1" kern="1200" dirty="0">
                <a:solidFill>
                  <a:schemeClr val="tx1"/>
                </a:solidFill>
                <a:effectLst/>
                <a:latin typeface="+mn-lt"/>
                <a:ea typeface="+mn-ea"/>
                <a:cs typeface="+mn-cs"/>
              </a:rPr>
              <a:t>opened greater system opportunities and collaboration</a:t>
            </a:r>
            <a:r>
              <a:rPr lang="en-GB" sz="1200"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the SHOT working group transformed into the BHNOG transfusion risk group (TRG) to acknowledge this expansion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5</a:t>
            </a:fld>
            <a:endParaRPr lang="en-GB"/>
          </a:p>
        </p:txBody>
      </p:sp>
    </p:spTree>
    <p:extLst>
      <p:ext uri="{BB962C8B-B14F-4D97-AF65-F5344CB8AC3E}">
        <p14:creationId xmlns:p14="http://schemas.microsoft.com/office/powerpoint/2010/main" val="471639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noProof="0" dirty="0"/>
              <a:t>Strategic Aims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noProof="0" dirty="0">
                <a:solidFill>
                  <a:schemeClr val="accent1">
                    <a:lumMod val="75000"/>
                  </a:schemeClr>
                </a:solidFill>
              </a:rPr>
              <a:t>- Provide national oversight of transfusion-related risk across Wales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noProof="0" dirty="0">
                <a:solidFill>
                  <a:prstClr val="black">
                    <a:lumMod val="75000"/>
                    <a:lumOff val="25000"/>
                  </a:prstClr>
                </a:solidFill>
                <a:latin typeface="Calibri" panose="020F0502020204030204"/>
                <a:ea typeface="+mn-ea"/>
                <a:cs typeface="+mn-cs"/>
              </a:rPr>
              <a:t>- Promote a more proactive, systems-based approach to improving transfusion safety</a:t>
            </a: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noProof="0" dirty="0"/>
              <a:t>Key Focus</a:t>
            </a:r>
            <a:endParaRPr lang="en-GB" dirty="0"/>
          </a:p>
          <a:p>
            <a:pPr marL="0" lvl="0">
              <a:lnSpc>
                <a:spcPct val="100000"/>
              </a:lnSpc>
            </a:pPr>
            <a:r>
              <a:rPr lang="en-GB" sz="1200" b="1" noProof="0" dirty="0">
                <a:solidFill>
                  <a:schemeClr val="accent1">
                    <a:lumMod val="75000"/>
                  </a:schemeClr>
                </a:solidFill>
              </a:rPr>
              <a:t>- Monitor incidents reported across Wales. </a:t>
            </a:r>
          </a:p>
          <a:p>
            <a:pPr marL="0" lvl="0">
              <a:lnSpc>
                <a:spcPct val="100000"/>
              </a:lnSpc>
            </a:pPr>
            <a:r>
              <a:rPr lang="en-GB" sz="1200" b="1" kern="1200" noProof="0" dirty="0">
                <a:solidFill>
                  <a:prstClr val="black">
                    <a:lumMod val="75000"/>
                    <a:lumOff val="25000"/>
                  </a:prstClr>
                </a:solidFill>
                <a:latin typeface="+mn-lt"/>
                <a:ea typeface="+mn-ea"/>
                <a:cs typeface="+mn-cs"/>
              </a:rPr>
              <a:t>- Enable shared learning, and support the development, mitigation and escalation of actions.</a:t>
            </a:r>
          </a:p>
          <a:p>
            <a:pPr marL="0" lvl="0">
              <a:lnSpc>
                <a:spcPct val="100000"/>
              </a:lnSpc>
            </a:pPr>
            <a:r>
              <a:rPr lang="en-GB" sz="1200" b="1" noProof="0" dirty="0">
                <a:solidFill>
                  <a:schemeClr val="accent1">
                    <a:lumMod val="75000"/>
                  </a:schemeClr>
                </a:solidFill>
              </a:rPr>
              <a:t>- Consolidation of compliance to standards.</a:t>
            </a:r>
          </a:p>
          <a:p>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6</a:t>
            </a:fld>
            <a:endParaRPr lang="en-GB"/>
          </a:p>
        </p:txBody>
      </p:sp>
    </p:spTree>
    <p:extLst>
      <p:ext uri="{BB962C8B-B14F-4D97-AF65-F5344CB8AC3E}">
        <p14:creationId xmlns:p14="http://schemas.microsoft.com/office/powerpoint/2010/main" val="755267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July 2025 the SHOT rec were replaced by the SHOT Transfusion safety standards, this was </a:t>
            </a:r>
            <a:r>
              <a:rPr lang="en-GB" sz="1200" b="1" kern="1200" dirty="0">
                <a:solidFill>
                  <a:schemeClr val="tx1"/>
                </a:solidFill>
                <a:effectLst/>
                <a:latin typeface="+mn-lt"/>
                <a:ea typeface="+mn-ea"/>
                <a:cs typeface="+mn-cs"/>
              </a:rPr>
              <a:t>to address recurring trends and embed a proactive approach to enhance safety.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The SHOT recommendations and standards are produced from </a:t>
            </a:r>
            <a:r>
              <a:rPr lang="en-GB" sz="1200" b="1" kern="1200" dirty="0" err="1">
                <a:solidFill>
                  <a:schemeClr val="tx1"/>
                </a:solidFill>
                <a:effectLst/>
                <a:latin typeface="+mn-lt"/>
                <a:ea typeface="+mn-ea"/>
                <a:cs typeface="+mn-cs"/>
              </a:rPr>
              <a:t>haemovigilance</a:t>
            </a:r>
            <a:r>
              <a:rPr lang="en-GB" sz="1200" b="1" kern="1200" dirty="0">
                <a:solidFill>
                  <a:schemeClr val="tx1"/>
                </a:solidFill>
                <a:effectLst/>
                <a:latin typeface="+mn-lt"/>
                <a:ea typeface="+mn-ea"/>
                <a:cs typeface="+mn-cs"/>
              </a:rPr>
              <a:t> reporting and learning from these incidents to improve patient safety.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These eight standards cover all aspects of the SHOT 10 steps of the clinical and laboratory transfusion pathway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SHOT also developed a base line tool for the gap analysis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One of the roles of TRG is to support the implementation of these standards along with coordination of the gap analysis and benchmarking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has long been recognised that </a:t>
            </a:r>
            <a:r>
              <a:rPr lang="en-GB" sz="1200" b="0" i="0" kern="1200" dirty="0">
                <a:solidFill>
                  <a:schemeClr val="tx1"/>
                </a:solidFill>
                <a:effectLst/>
                <a:latin typeface="+mn-lt"/>
                <a:ea typeface="+mn-ea"/>
                <a:cs typeface="+mn-cs"/>
              </a:rPr>
              <a:t>responsibility for compliance often falls to the operational Hospital Transfusion Team and or committee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Strengthened governance and board level oversight is required by incorporating into the health boards’ patient quality and safety governance reporting structures and framework</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7</a:t>
            </a:fld>
            <a:endParaRPr lang="en-GB"/>
          </a:p>
        </p:txBody>
      </p:sp>
    </p:spTree>
    <p:extLst>
      <p:ext uri="{BB962C8B-B14F-4D97-AF65-F5344CB8AC3E}">
        <p14:creationId xmlns:p14="http://schemas.microsoft.com/office/powerpoint/2010/main" val="4226319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To help transfusion teams obtain this governance structure a Welsh health circular was released in Sept 25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Actions included establishing a governance framework and appointing an executive director with designated responsibility</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strengthened expectations for patient safety and quality to support the Transfusion Teams and committees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expectation is to support completion of the gap analysis to the SHOT standards and support development of improvement action plans for compliance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also reiterated the governance route through the  TRG for benchmarking and identification of national gaps and the escalation route through BHNOG and </a:t>
            </a:r>
            <a:r>
              <a:rPr lang="en-GB" sz="1200" kern="1200" dirty="0" err="1">
                <a:solidFill>
                  <a:schemeClr val="tx1"/>
                </a:solidFill>
                <a:effectLst/>
                <a:latin typeface="+mn-lt"/>
                <a:ea typeface="+mn-ea"/>
                <a:cs typeface="+mn-cs"/>
              </a:rPr>
              <a:t>welsh</a:t>
            </a:r>
            <a:r>
              <a:rPr lang="en-GB" sz="1200" kern="1200" dirty="0">
                <a:solidFill>
                  <a:schemeClr val="tx1"/>
                </a:solidFill>
                <a:effectLst/>
                <a:latin typeface="+mn-lt"/>
                <a:ea typeface="+mn-ea"/>
                <a:cs typeface="+mn-cs"/>
              </a:rPr>
              <a:t> government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AD065494-560C-446E-A31E-0B06FC67D3C9}" type="slidenum">
              <a:rPr lang="en-GB" smtClean="0"/>
              <a:t>8</a:t>
            </a:fld>
            <a:endParaRPr lang="en-GB"/>
          </a:p>
        </p:txBody>
      </p:sp>
    </p:spTree>
    <p:extLst>
      <p:ext uri="{BB962C8B-B14F-4D97-AF65-F5344CB8AC3E}">
        <p14:creationId xmlns:p14="http://schemas.microsoft.com/office/powerpoint/2010/main" val="3268442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39A18-71BB-DA71-17F0-A796E04EC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C2C03-6266-65E3-9FBB-56F531EC5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0774E6-3DAA-A62C-11D6-ACF51ECF830A}"/>
              </a:ext>
            </a:extLst>
          </p:cNvPr>
          <p:cNvSpPr>
            <a:spLocks noGrp="1"/>
          </p:cNvSpPr>
          <p:nvPr>
            <p:ph type="body" idx="1"/>
          </p:nvPr>
        </p:nvSpPr>
        <p:spPr/>
        <p:txBody>
          <a:bodyPr/>
          <a:lstStyle/>
          <a:p>
            <a:pPr marL="0" indent="0">
              <a:buClr>
                <a:srgbClr val="C00000"/>
              </a:buClr>
              <a:buFont typeface="Wingdings" panose="05000000000000000000" pitchFamily="2" charset="2"/>
              <a:buNone/>
            </a:pPr>
            <a:r>
              <a:rPr lang="en-GB" sz="2000" dirty="0">
                <a:latin typeface="+mn-lt"/>
              </a:rPr>
              <a:t>Gap analysis completed by all Health boards in Wales</a:t>
            </a:r>
          </a:p>
          <a:p>
            <a:pPr marL="457200" indent="-457200">
              <a:buClr>
                <a:srgbClr val="C00000"/>
              </a:buClr>
              <a:buFont typeface="Wingdings" panose="05000000000000000000" pitchFamily="2" charset="2"/>
              <a:buChar char="S"/>
            </a:pPr>
            <a:endParaRPr lang="en-GB" altLang="en-US" sz="800" dirty="0">
              <a:latin typeface="+mn-lt"/>
              <a:ea typeface="Calibri" panose="020F0502020204030204" pitchFamily="34" charset="0"/>
              <a:cs typeface="Calibri" panose="020F0502020204030204" pitchFamily="34" charset="0"/>
            </a:endParaRPr>
          </a:p>
          <a:p>
            <a:pPr marL="0" indent="0">
              <a:buClr>
                <a:srgbClr val="C00000"/>
              </a:buClr>
              <a:buFont typeface="Wingdings" panose="05000000000000000000" pitchFamily="2" charset="2"/>
              <a:buNone/>
            </a:pPr>
            <a:r>
              <a:rPr lang="en-GB" sz="2000" dirty="0">
                <a:latin typeface="+mn-lt"/>
              </a:rPr>
              <a:t>And Submitted to TRG and compliance mapped</a:t>
            </a:r>
          </a:p>
          <a:p>
            <a:endParaRPr lang="en-GB" dirty="0"/>
          </a:p>
          <a:p>
            <a:pPr fontAlgn="t"/>
            <a:r>
              <a:rPr lang="en-GB" sz="1200" b="1" i="0" kern="1200" dirty="0">
                <a:solidFill>
                  <a:schemeClr val="tx1"/>
                </a:solidFill>
                <a:effectLst/>
                <a:latin typeface="+mn-lt"/>
                <a:ea typeface="+mn-ea"/>
                <a:cs typeface="+mn-cs"/>
              </a:rPr>
              <a:t>Overall the Strengths:</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Standard 7 </a:t>
            </a:r>
            <a:r>
              <a:rPr lang="en-GB" sz="1200" b="0" i="0" kern="1200" dirty="0" err="1">
                <a:solidFill>
                  <a:schemeClr val="tx1"/>
                </a:solidFill>
                <a:effectLst/>
                <a:latin typeface="+mn-lt"/>
                <a:ea typeface="+mn-ea"/>
                <a:cs typeface="+mn-cs"/>
              </a:rPr>
              <a:t>haemovigilance</a:t>
            </a:r>
            <a:r>
              <a:rPr lang="en-GB" sz="1200" b="0" i="0" kern="1200" dirty="0">
                <a:solidFill>
                  <a:schemeClr val="tx1"/>
                </a:solidFill>
                <a:effectLst/>
                <a:latin typeface="+mn-lt"/>
                <a:ea typeface="+mn-ea"/>
                <a:cs typeface="+mn-cs"/>
              </a:rPr>
              <a:t> and risk management</a:t>
            </a:r>
          </a:p>
          <a:p>
            <a:pPr fontAlgn="t"/>
            <a:r>
              <a:rPr lang="en-GB" sz="1200" b="0" i="0" kern="1200" dirty="0">
                <a:solidFill>
                  <a:schemeClr val="tx1"/>
                </a:solidFill>
                <a:effectLst/>
                <a:latin typeface="+mn-lt"/>
                <a:ea typeface="+mn-ea"/>
                <a:cs typeface="+mn-cs"/>
              </a:rPr>
              <a:t>Standard 2 transfusion IT and equipment </a:t>
            </a:r>
          </a:p>
          <a:p>
            <a:pPr fontAlgn="t"/>
            <a:r>
              <a:rPr lang="en-GB" sz="1200" b="0" i="0" kern="1200" dirty="0">
                <a:solidFill>
                  <a:schemeClr val="tx1"/>
                </a:solidFill>
                <a:effectLst/>
                <a:latin typeface="+mn-lt"/>
                <a:ea typeface="+mn-ea"/>
                <a:cs typeface="+mn-cs"/>
              </a:rPr>
              <a:t>Standard 5 safety culture</a:t>
            </a:r>
          </a:p>
          <a:p>
            <a:pPr fontAlgn="t"/>
            <a:r>
              <a:rPr lang="en-GB" sz="1200" b="0" i="0" kern="1200" dirty="0">
                <a:solidFill>
                  <a:schemeClr val="tx1"/>
                </a:solidFill>
                <a:effectLst/>
                <a:latin typeface="+mn-lt"/>
                <a:ea typeface="+mn-ea"/>
                <a:cs typeface="+mn-cs"/>
              </a:rPr>
              <a:t>Std 3 supporting staff to work safely</a:t>
            </a:r>
          </a:p>
          <a:p>
            <a:pPr fontAlgn="t"/>
            <a:br>
              <a:rPr lang="en-GB" sz="1200" b="0" i="0" kern="1200" dirty="0">
                <a:solidFill>
                  <a:schemeClr val="tx1"/>
                </a:solidFill>
                <a:effectLst/>
                <a:latin typeface="+mn-lt"/>
                <a:ea typeface="+mn-ea"/>
                <a:cs typeface="+mn-cs"/>
              </a:rPr>
            </a:br>
            <a:r>
              <a:rPr lang="en-GB" sz="1200" b="1" i="0" kern="1200" dirty="0">
                <a:solidFill>
                  <a:schemeClr val="tx1"/>
                </a:solidFill>
                <a:effectLst/>
                <a:latin typeface="+mn-lt"/>
                <a:ea typeface="+mn-ea"/>
                <a:cs typeface="+mn-cs"/>
              </a:rPr>
              <a:t>Strong national consistency in incident reporting and investigation indicating an embedded safety and regulatory systems in place which indicates a good safety culture</a:t>
            </a:r>
          </a:p>
          <a:p>
            <a:endParaRPr lang="en-GB" dirty="0"/>
          </a:p>
        </p:txBody>
      </p:sp>
      <p:sp>
        <p:nvSpPr>
          <p:cNvPr id="4" name="Slide Number Placeholder 3">
            <a:extLst>
              <a:ext uri="{FF2B5EF4-FFF2-40B4-BE49-F238E27FC236}">
                <a16:creationId xmlns:a16="http://schemas.microsoft.com/office/drawing/2014/main" id="{83FC8262-22C0-4F05-D3C0-63A7C4B140EC}"/>
              </a:ext>
            </a:extLst>
          </p:cNvPr>
          <p:cNvSpPr>
            <a:spLocks noGrp="1"/>
          </p:cNvSpPr>
          <p:nvPr>
            <p:ph type="sldNum" sz="quarter" idx="5"/>
          </p:nvPr>
        </p:nvSpPr>
        <p:spPr/>
        <p:txBody>
          <a:bodyPr/>
          <a:lstStyle/>
          <a:p>
            <a:fld id="{AD065494-560C-446E-A31E-0B06FC67D3C9}" type="slidenum">
              <a:rPr lang="en-GB" smtClean="0"/>
              <a:t>9</a:t>
            </a:fld>
            <a:endParaRPr lang="en-GB"/>
          </a:p>
        </p:txBody>
      </p:sp>
    </p:spTree>
    <p:extLst>
      <p:ext uri="{BB962C8B-B14F-4D97-AF65-F5344CB8AC3E}">
        <p14:creationId xmlns:p14="http://schemas.microsoft.com/office/powerpoint/2010/main" val="2670919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2045716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158FB6-9C37-4AE6-B86F-408AC5B7D978}" type="datetimeFigureOut">
              <a:rPr lang="en-GB" smtClean="0"/>
              <a:t>22/06/2026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3641485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1936557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238848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2206157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3421570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1293399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1477211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274475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142500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3244241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6158FB6-9C37-4AE6-B86F-408AC5B7D978}" type="datetimeFigureOut">
              <a:rPr lang="en-GB" smtClean="0"/>
              <a:t>22/06/2026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242446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6158FB6-9C37-4AE6-B86F-408AC5B7D978}" type="datetimeFigureOut">
              <a:rPr lang="en-GB" smtClean="0"/>
              <a:t>22/06/2026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2345403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2690561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2644137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36158FB6-9C37-4AE6-B86F-408AC5B7D978}" type="datetimeFigureOut">
              <a:rPr lang="en-GB" smtClean="0"/>
              <a:t>22/06/2026</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107238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6158FB6-9C37-4AE6-B86F-408AC5B7D978}" type="datetimeFigureOut">
              <a:rPr lang="en-GB" smtClean="0"/>
              <a:t>22/06/2026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CB356F-0EFF-4031-A280-1B6422D60CC5}" type="slidenum">
              <a:rPr lang="en-GB" smtClean="0"/>
              <a:t>‹#›</a:t>
            </a:fld>
            <a:endParaRPr lang="en-GB"/>
          </a:p>
        </p:txBody>
      </p:sp>
    </p:spTree>
    <p:extLst>
      <p:ext uri="{BB962C8B-B14F-4D97-AF65-F5344CB8AC3E}">
        <p14:creationId xmlns:p14="http://schemas.microsoft.com/office/powerpoint/2010/main" val="4280641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6158FB6-9C37-4AE6-B86F-408AC5B7D978}" type="datetimeFigureOut">
              <a:rPr lang="en-GB" smtClean="0"/>
              <a:t>22/06/2026</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8CB356F-0EFF-4031-A280-1B6422D60CC5}" type="slidenum">
              <a:rPr lang="en-GB" smtClean="0"/>
              <a:t>‹#›</a:t>
            </a:fld>
            <a:endParaRPr lang="en-GB"/>
          </a:p>
        </p:txBody>
      </p:sp>
    </p:spTree>
    <p:extLst>
      <p:ext uri="{BB962C8B-B14F-4D97-AF65-F5344CB8AC3E}">
        <p14:creationId xmlns:p14="http://schemas.microsoft.com/office/powerpoint/2010/main" val="24942167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9.png"/><Relationship Id="rId7" Type="http://schemas.openxmlformats.org/officeDocument/2006/relationships/diagramQuickStyle" Target="../diagrams/quickStyle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image" Target="../media/image14.png"/><Relationship Id="rId5" Type="http://schemas.openxmlformats.org/officeDocument/2006/relationships/diagramData" Target="../diagrams/data2.xml"/><Relationship Id="rId10" Type="http://schemas.openxmlformats.org/officeDocument/2006/relationships/image" Target="../media/image13.png"/><Relationship Id="rId4" Type="http://schemas.openxmlformats.org/officeDocument/2006/relationships/image" Target="../media/image7.png"/><Relationship Id="rId9" Type="http://schemas.microsoft.com/office/2007/relationships/diagramDrawing" Target="../diagrams/drawing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21.emf"/><Relationship Id="rId4" Type="http://schemas.openxmlformats.org/officeDocument/2006/relationships/diagramLayout" Target="../diagrams/layout4.xml"/><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28D0172-F2E0-4763-9C35-F022664959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
            <a:ext cx="12191695" cy="473074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Freeform 16">
            <a:extLst>
              <a:ext uri="{FF2B5EF4-FFF2-40B4-BE49-F238E27FC236}">
                <a16:creationId xmlns:a16="http://schemas.microsoft.com/office/drawing/2014/main" id="{9F2851FB-E841-4509-8A6D-A416376EA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3753695"/>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1">
              <a:alpha val="20000"/>
            </a:schemeClr>
          </a:solidFill>
          <a:ln>
            <a:noFill/>
          </a:ln>
        </p:spPr>
        <p:txBody>
          <a:bodyPr rtlCol="0" anchor="ctr"/>
          <a:lstStyle/>
          <a:p>
            <a:pPr algn="ctr"/>
            <a:endParaRPr lang="en-GB" noProof="0" dirty="0">
              <a:solidFill>
                <a:schemeClr val="tx1"/>
              </a:solidFill>
            </a:endParaRPr>
          </a:p>
        </p:txBody>
      </p:sp>
      <p:sp>
        <p:nvSpPr>
          <p:cNvPr id="12" name="Freeform: Shape 11">
            <a:extLst>
              <a:ext uri="{FF2B5EF4-FFF2-40B4-BE49-F238E27FC236}">
                <a16:creationId xmlns:a16="http://schemas.microsoft.com/office/drawing/2014/main" id="{DF6FB2B2-CE21-407F-B22E-302DADC2C3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GB" noProof="0" dirty="0"/>
          </a:p>
        </p:txBody>
      </p:sp>
      <p:sp>
        <p:nvSpPr>
          <p:cNvPr id="2" name="Title 1">
            <a:extLst>
              <a:ext uri="{FF2B5EF4-FFF2-40B4-BE49-F238E27FC236}">
                <a16:creationId xmlns:a16="http://schemas.microsoft.com/office/drawing/2014/main" id="{CECADBEA-ED78-0D45-EB4C-0F46550FDFBB}"/>
              </a:ext>
            </a:extLst>
          </p:cNvPr>
          <p:cNvSpPr>
            <a:spLocks noGrp="1"/>
          </p:cNvSpPr>
          <p:nvPr>
            <p:ph type="ctrTitle"/>
          </p:nvPr>
        </p:nvSpPr>
        <p:spPr>
          <a:xfrm>
            <a:off x="914147" y="1300518"/>
            <a:ext cx="10260990" cy="2515447"/>
          </a:xfrm>
        </p:spPr>
        <p:txBody>
          <a:bodyPr>
            <a:noAutofit/>
          </a:bodyPr>
          <a:lstStyle/>
          <a:p>
            <a:pPr algn="ctr"/>
            <a:r>
              <a:rPr lang="en-GB" sz="6000" b="1" noProof="0" dirty="0">
                <a:solidFill>
                  <a:srgbClr val="EBEBEB"/>
                </a:solidFill>
              </a:rPr>
              <a:t>Evolution of Transfusion Risk in Wales</a:t>
            </a:r>
            <a:endParaRPr lang="en-GB" sz="6000" noProof="0" dirty="0"/>
          </a:p>
        </p:txBody>
      </p:sp>
      <p:pic>
        <p:nvPicPr>
          <p:cNvPr id="5" name="Picture 4">
            <a:extLst>
              <a:ext uri="{FF2B5EF4-FFF2-40B4-BE49-F238E27FC236}">
                <a16:creationId xmlns:a16="http://schemas.microsoft.com/office/drawing/2014/main" id="{60AD6F4A-F1DE-1533-B6AB-1939BCF0CAAD}"/>
              </a:ext>
            </a:extLst>
          </p:cNvPr>
          <p:cNvPicPr>
            <a:picLocks noChangeAspect="1"/>
          </p:cNvPicPr>
          <p:nvPr/>
        </p:nvPicPr>
        <p:blipFill>
          <a:blip r:embed="rId4"/>
          <a:stretch>
            <a:fillRect/>
          </a:stretch>
        </p:blipFill>
        <p:spPr>
          <a:xfrm>
            <a:off x="0" y="2954231"/>
            <a:ext cx="5927945" cy="3903769"/>
          </a:xfrm>
          <a:prstGeom prst="rect">
            <a:avLst/>
          </a:prstGeom>
        </p:spPr>
      </p:pic>
      <p:pic>
        <p:nvPicPr>
          <p:cNvPr id="9" name="Picture 8">
            <a:extLst>
              <a:ext uri="{FF2B5EF4-FFF2-40B4-BE49-F238E27FC236}">
                <a16:creationId xmlns:a16="http://schemas.microsoft.com/office/drawing/2014/main" id="{028B1556-0776-0FC6-4F70-2394634F4A7D}"/>
              </a:ext>
            </a:extLst>
          </p:cNvPr>
          <p:cNvPicPr>
            <a:picLocks noChangeAspect="1"/>
          </p:cNvPicPr>
          <p:nvPr/>
        </p:nvPicPr>
        <p:blipFill>
          <a:blip r:embed="rId5"/>
          <a:stretch>
            <a:fillRect/>
          </a:stretch>
        </p:blipFill>
        <p:spPr>
          <a:xfrm>
            <a:off x="10217982" y="5443250"/>
            <a:ext cx="1914310" cy="1274174"/>
          </a:xfrm>
          <a:prstGeom prst="rect">
            <a:avLst/>
          </a:prstGeom>
        </p:spPr>
      </p:pic>
      <p:pic>
        <p:nvPicPr>
          <p:cNvPr id="13" name="Picture 12" descr="Logo&#10;&#10;Description automatically generated">
            <a:extLst>
              <a:ext uri="{FF2B5EF4-FFF2-40B4-BE49-F238E27FC236}">
                <a16:creationId xmlns:a16="http://schemas.microsoft.com/office/drawing/2014/main" id="{364991DA-D1D9-A7CD-10E4-24DCDE9C2AD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7741129" y="-391896"/>
            <a:ext cx="4558820" cy="2558247"/>
          </a:xfrm>
          <a:prstGeom prst="rect">
            <a:avLst/>
          </a:prstGeom>
        </p:spPr>
      </p:pic>
      <p:sp>
        <p:nvSpPr>
          <p:cNvPr id="14" name="TextBox 13">
            <a:extLst>
              <a:ext uri="{FF2B5EF4-FFF2-40B4-BE49-F238E27FC236}">
                <a16:creationId xmlns:a16="http://schemas.microsoft.com/office/drawing/2014/main" id="{7E19616C-E288-1876-3F58-CEF22425A31B}"/>
              </a:ext>
            </a:extLst>
          </p:cNvPr>
          <p:cNvSpPr txBox="1"/>
          <p:nvPr/>
        </p:nvSpPr>
        <p:spPr>
          <a:xfrm>
            <a:off x="4150895" y="5194205"/>
            <a:ext cx="5249111" cy="1200329"/>
          </a:xfrm>
          <a:prstGeom prst="rect">
            <a:avLst/>
          </a:prstGeom>
          <a:noFill/>
        </p:spPr>
        <p:txBody>
          <a:bodyPr wrap="square" rtlCol="0">
            <a:spAutoFit/>
          </a:bodyPr>
          <a:lstStyle/>
          <a:p>
            <a:pPr algn="ctr"/>
            <a:r>
              <a:rPr lang="en-GB" noProof="0" dirty="0">
                <a:solidFill>
                  <a:schemeClr val="accent1">
                    <a:lumMod val="75000"/>
                  </a:schemeClr>
                </a:solidFill>
              </a:rPr>
              <a:t>Rachel Borrell</a:t>
            </a:r>
          </a:p>
          <a:p>
            <a:pPr algn="ctr"/>
            <a:r>
              <a:rPr lang="en-GB" dirty="0">
                <a:solidFill>
                  <a:schemeClr val="accent1">
                    <a:lumMod val="75000"/>
                  </a:schemeClr>
                </a:solidFill>
              </a:rPr>
              <a:t>Chair of BHNOG Transfusion Risk Group</a:t>
            </a:r>
            <a:endParaRPr lang="en-GB" noProof="0" dirty="0">
              <a:solidFill>
                <a:schemeClr val="accent1">
                  <a:lumMod val="75000"/>
                </a:schemeClr>
              </a:solidFill>
            </a:endParaRPr>
          </a:p>
          <a:p>
            <a:pPr algn="ctr"/>
            <a:r>
              <a:rPr lang="en-GB" noProof="0" dirty="0">
                <a:solidFill>
                  <a:schemeClr val="accent1">
                    <a:lumMod val="75000"/>
                  </a:schemeClr>
                </a:solidFill>
              </a:rPr>
              <a:t>Blood Health Team Operational Manager</a:t>
            </a:r>
          </a:p>
          <a:p>
            <a:pPr algn="ctr"/>
            <a:r>
              <a:rPr lang="en-GB" noProof="0" dirty="0">
                <a:solidFill>
                  <a:schemeClr val="accent1">
                    <a:lumMod val="75000"/>
                  </a:schemeClr>
                </a:solidFill>
              </a:rPr>
              <a:t>Welsh Blood Service</a:t>
            </a:r>
          </a:p>
        </p:txBody>
      </p:sp>
    </p:spTree>
    <p:extLst>
      <p:ext uri="{BB962C8B-B14F-4D97-AF65-F5344CB8AC3E}">
        <p14:creationId xmlns:p14="http://schemas.microsoft.com/office/powerpoint/2010/main" val="2699766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7976C53-F70F-419C-162B-5725EEFFC40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0CCD18F-1F8B-1124-1AF7-C403A36F2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0D06ABD3-5560-9A45-6EBA-F8ADFDB0F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D7CAD384-A9A6-2138-C5E7-7131262BF4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09A92916-0E6E-935E-C2A8-C40EBFAF3F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A018F48B-921D-04CD-42C2-159D655FEE09}"/>
              </a:ext>
            </a:extLst>
          </p:cNvPr>
          <p:cNvSpPr>
            <a:spLocks noGrp="1"/>
          </p:cNvSpPr>
          <p:nvPr>
            <p:ph type="title"/>
          </p:nvPr>
        </p:nvSpPr>
        <p:spPr>
          <a:xfrm>
            <a:off x="449432" y="562367"/>
            <a:ext cx="6853732" cy="1400530"/>
          </a:xfrm>
        </p:spPr>
        <p:txBody>
          <a:bodyPr anchor="ctr">
            <a:normAutofit fontScale="90000"/>
          </a:bodyPr>
          <a:lstStyle/>
          <a:p>
            <a:r>
              <a:rPr lang="en-GB" sz="4400" b="1" noProof="0" dirty="0">
                <a:solidFill>
                  <a:schemeClr val="bg1"/>
                </a:solidFill>
                <a:latin typeface="Aptos"/>
                <a:ea typeface="Aptos"/>
                <a:cs typeface="Times New Roman" panose="02020603050405020304" pitchFamily="18" charset="0"/>
              </a:rPr>
              <a:t>All Wales SHOT Standards Gap Analysis </a:t>
            </a:r>
            <a:br>
              <a:rPr lang="en-GB" sz="4400" b="1" noProof="0" dirty="0">
                <a:solidFill>
                  <a:schemeClr val="bg1"/>
                </a:solidFill>
                <a:latin typeface="Aptos"/>
                <a:ea typeface="Aptos"/>
                <a:cs typeface="Times New Roman" panose="02020603050405020304" pitchFamily="18" charset="0"/>
              </a:rPr>
            </a:br>
            <a:r>
              <a:rPr lang="en-GB" sz="4400" b="1" noProof="0" dirty="0">
                <a:solidFill>
                  <a:schemeClr val="bg1"/>
                </a:solidFill>
                <a:latin typeface="Aptos"/>
                <a:ea typeface="Aptos"/>
                <a:cs typeface="Times New Roman" panose="02020603050405020304" pitchFamily="18" charset="0"/>
              </a:rPr>
              <a:t>Non-Compliance Summary</a:t>
            </a:r>
            <a:br>
              <a:rPr lang="en-GB" noProof="0" dirty="0"/>
            </a:br>
            <a:endParaRPr lang="en-GB" noProof="0" dirty="0">
              <a:solidFill>
                <a:srgbClr val="FFFFFF"/>
              </a:solidFill>
            </a:endParaRPr>
          </a:p>
        </p:txBody>
      </p:sp>
      <p:pic>
        <p:nvPicPr>
          <p:cNvPr id="9" name="Content Placeholder 8">
            <a:extLst>
              <a:ext uri="{FF2B5EF4-FFF2-40B4-BE49-F238E27FC236}">
                <a16:creationId xmlns:a16="http://schemas.microsoft.com/office/drawing/2014/main" id="{5279B786-0BF5-ED91-5C14-181890833F9C}"/>
              </a:ext>
            </a:extLst>
          </p:cNvPr>
          <p:cNvPicPr>
            <a:picLocks noGrp="1" noChangeAspect="1"/>
          </p:cNvPicPr>
          <p:nvPr>
            <p:ph idx="1"/>
          </p:nvPr>
        </p:nvPicPr>
        <p:blipFill>
          <a:blip r:embed="rId3"/>
          <a:stretch>
            <a:fillRect/>
          </a:stretch>
        </p:blipFill>
        <p:spPr>
          <a:xfrm>
            <a:off x="581653" y="1762067"/>
            <a:ext cx="11028694" cy="4888893"/>
          </a:xfrm>
          <a:prstGeom prst="rect">
            <a:avLst/>
          </a:prstGeom>
        </p:spPr>
      </p:pic>
      <p:pic>
        <p:nvPicPr>
          <p:cNvPr id="16" name="Picture 15">
            <a:extLst>
              <a:ext uri="{FF2B5EF4-FFF2-40B4-BE49-F238E27FC236}">
                <a16:creationId xmlns:a16="http://schemas.microsoft.com/office/drawing/2014/main" id="{1EC21583-8001-7B6A-EFFF-DAB6944A67BF}"/>
              </a:ext>
            </a:extLst>
          </p:cNvPr>
          <p:cNvPicPr>
            <a:picLocks noChangeAspect="1"/>
          </p:cNvPicPr>
          <p:nvPr/>
        </p:nvPicPr>
        <p:blipFill>
          <a:blip r:embed="rId4"/>
          <a:stretch>
            <a:fillRect/>
          </a:stretch>
        </p:blipFill>
        <p:spPr>
          <a:xfrm>
            <a:off x="7810474" y="0"/>
            <a:ext cx="4381525" cy="1253190"/>
          </a:xfrm>
          <a:prstGeom prst="rect">
            <a:avLst/>
          </a:prstGeom>
        </p:spPr>
      </p:pic>
    </p:spTree>
    <p:extLst>
      <p:ext uri="{BB962C8B-B14F-4D97-AF65-F5344CB8AC3E}">
        <p14:creationId xmlns:p14="http://schemas.microsoft.com/office/powerpoint/2010/main" val="106388770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2E9DE2-FBB6-7C2D-93F5-9414759C25A0}"/>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8E97CEA-155A-1053-B7D1-31271C1E9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A049D2D4-8051-29AF-3635-738022503F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EDEC0C74-587A-81C7-3F22-1E9FBB3F67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36928634-E3C3-2650-0A57-446159B6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C06B4812-9934-FF6A-8E9D-3D7EDE75AD2E}"/>
              </a:ext>
            </a:extLst>
          </p:cNvPr>
          <p:cNvSpPr>
            <a:spLocks noGrp="1"/>
          </p:cNvSpPr>
          <p:nvPr>
            <p:ph type="title"/>
          </p:nvPr>
        </p:nvSpPr>
        <p:spPr>
          <a:xfrm>
            <a:off x="732946" y="335597"/>
            <a:ext cx="9316908" cy="1400530"/>
          </a:xfrm>
        </p:spPr>
        <p:txBody>
          <a:bodyPr anchor="ctr">
            <a:normAutofit/>
          </a:bodyPr>
          <a:lstStyle/>
          <a:p>
            <a:r>
              <a:rPr lang="en-GB" sz="4400" b="1" noProof="0" dirty="0">
                <a:solidFill>
                  <a:srgbClr val="FFFFFF"/>
                </a:solidFill>
              </a:rPr>
              <a:t>TRG accomplishments</a:t>
            </a:r>
            <a:endParaRPr lang="en-GB" noProof="0" dirty="0">
              <a:solidFill>
                <a:srgbClr val="FFFFFF"/>
              </a:solidFill>
            </a:endParaRPr>
          </a:p>
        </p:txBody>
      </p:sp>
      <p:sp>
        <p:nvSpPr>
          <p:cNvPr id="3" name="Content Placeholder 2">
            <a:extLst>
              <a:ext uri="{FF2B5EF4-FFF2-40B4-BE49-F238E27FC236}">
                <a16:creationId xmlns:a16="http://schemas.microsoft.com/office/drawing/2014/main" id="{76A57E53-B3A4-E753-067E-AF8F00F1950B}"/>
              </a:ext>
            </a:extLst>
          </p:cNvPr>
          <p:cNvSpPr>
            <a:spLocks noGrp="1"/>
          </p:cNvSpPr>
          <p:nvPr>
            <p:ph idx="1"/>
          </p:nvPr>
        </p:nvSpPr>
        <p:spPr>
          <a:xfrm>
            <a:off x="398786" y="2466930"/>
            <a:ext cx="9252284" cy="4210301"/>
          </a:xfrm>
        </p:spPr>
        <p:txBody>
          <a:bodyPr>
            <a:normAutofit/>
          </a:bodyPr>
          <a:lstStyle/>
          <a:p>
            <a:pPr marL="266700" indent="-266700" algn="just">
              <a:buClr>
                <a:srgbClr val="FF0000"/>
              </a:buClr>
              <a:buSzPct val="100000"/>
              <a:buFont typeface="Arial" panose="020B0604020202020204" pitchFamily="34" charset="0"/>
              <a:buChar char="•"/>
            </a:pPr>
            <a:r>
              <a:rPr lang="en-GB" sz="3200" noProof="0" dirty="0">
                <a:solidFill>
                  <a:prstClr val="black"/>
                </a:solidFill>
              </a:rPr>
              <a:t>National Incident reporting expansion</a:t>
            </a:r>
          </a:p>
          <a:p>
            <a:pPr marL="266700" indent="-266700" algn="just">
              <a:buClr>
                <a:srgbClr val="FF0000"/>
              </a:buClr>
              <a:buSzPct val="100000"/>
              <a:buFont typeface="Arial" panose="020B0604020202020204" pitchFamily="34" charset="0"/>
              <a:buChar char="•"/>
            </a:pPr>
            <a:r>
              <a:rPr lang="en-GB" sz="3200" noProof="0" dirty="0">
                <a:solidFill>
                  <a:prstClr val="black"/>
                </a:solidFill>
              </a:rPr>
              <a:t>Datix incident transfusion categories revised</a:t>
            </a:r>
          </a:p>
          <a:p>
            <a:pPr marL="266700" indent="-266700" algn="just">
              <a:buClr>
                <a:srgbClr val="FF0000"/>
              </a:buClr>
              <a:buSzPct val="100000"/>
              <a:buFont typeface="Arial" panose="020B0604020202020204" pitchFamily="34" charset="0"/>
              <a:buChar char="•"/>
            </a:pPr>
            <a:r>
              <a:rPr lang="en-GB" sz="3200" noProof="0" dirty="0">
                <a:solidFill>
                  <a:prstClr val="black"/>
                </a:solidFill>
              </a:rPr>
              <a:t>Human factors resource and Wrong blood in tube (WBIT) investigation tools reviewed</a:t>
            </a:r>
          </a:p>
          <a:p>
            <a:pPr marL="266700" indent="-266700" algn="just">
              <a:buClr>
                <a:srgbClr val="FF0000"/>
              </a:buClr>
              <a:buSzPct val="100000"/>
              <a:buFont typeface="Arial" panose="020B0604020202020204" pitchFamily="34" charset="0"/>
              <a:buChar char="•"/>
            </a:pPr>
            <a:r>
              <a:rPr lang="en-GB" sz="3200" noProof="0" dirty="0">
                <a:solidFill>
                  <a:prstClr val="black"/>
                </a:solidFill>
              </a:rPr>
              <a:t>Hospital Transfusion Committee (HTC) survey completed</a:t>
            </a:r>
          </a:p>
        </p:txBody>
      </p:sp>
      <p:pic>
        <p:nvPicPr>
          <p:cNvPr id="4" name="Picture 3">
            <a:extLst>
              <a:ext uri="{FF2B5EF4-FFF2-40B4-BE49-F238E27FC236}">
                <a16:creationId xmlns:a16="http://schemas.microsoft.com/office/drawing/2014/main" id="{8B2DB7FE-4FE0-5747-38DF-D47FA367C59A}"/>
              </a:ext>
            </a:extLst>
          </p:cNvPr>
          <p:cNvPicPr>
            <a:picLocks noChangeAspect="1"/>
          </p:cNvPicPr>
          <p:nvPr/>
        </p:nvPicPr>
        <p:blipFill>
          <a:blip r:embed="rId3"/>
          <a:stretch>
            <a:fillRect/>
          </a:stretch>
        </p:blipFill>
        <p:spPr>
          <a:xfrm>
            <a:off x="10049854" y="2814047"/>
            <a:ext cx="2037478" cy="2991972"/>
          </a:xfrm>
          <a:prstGeom prst="rect">
            <a:avLst/>
          </a:prstGeom>
        </p:spPr>
      </p:pic>
      <p:pic>
        <p:nvPicPr>
          <p:cNvPr id="6" name="Picture 5">
            <a:extLst>
              <a:ext uri="{FF2B5EF4-FFF2-40B4-BE49-F238E27FC236}">
                <a16:creationId xmlns:a16="http://schemas.microsoft.com/office/drawing/2014/main" id="{AAFEA340-B0E1-BFBA-696F-C58A4F8704A5}"/>
              </a:ext>
            </a:extLst>
          </p:cNvPr>
          <p:cNvPicPr>
            <a:picLocks noChangeAspect="1"/>
          </p:cNvPicPr>
          <p:nvPr/>
        </p:nvPicPr>
        <p:blipFill>
          <a:blip r:embed="rId4"/>
          <a:stretch>
            <a:fillRect/>
          </a:stretch>
        </p:blipFill>
        <p:spPr>
          <a:xfrm>
            <a:off x="8085451" y="-303214"/>
            <a:ext cx="2499577" cy="1402202"/>
          </a:xfrm>
          <a:prstGeom prst="rect">
            <a:avLst/>
          </a:prstGeom>
        </p:spPr>
      </p:pic>
    </p:spTree>
    <p:extLst>
      <p:ext uri="{BB962C8B-B14F-4D97-AF65-F5344CB8AC3E}">
        <p14:creationId xmlns:p14="http://schemas.microsoft.com/office/powerpoint/2010/main" val="392574497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BC7CE-3B1F-70F8-B17B-7B3FE52D375E}"/>
              </a:ext>
            </a:extLst>
          </p:cNvPr>
          <p:cNvSpPr>
            <a:spLocks noGrp="1"/>
          </p:cNvSpPr>
          <p:nvPr>
            <p:ph type="title"/>
          </p:nvPr>
        </p:nvSpPr>
        <p:spPr>
          <a:xfrm>
            <a:off x="622048" y="324853"/>
            <a:ext cx="10627478" cy="1400530"/>
          </a:xfrm>
        </p:spPr>
        <p:txBody>
          <a:bodyPr/>
          <a:lstStyle/>
          <a:p>
            <a:r>
              <a:rPr lang="en-GB" sz="4400" b="1" noProof="0" dirty="0">
                <a:solidFill>
                  <a:schemeClr val="tx1"/>
                </a:solidFill>
              </a:rPr>
              <a:t>Incident reporting</a:t>
            </a:r>
            <a:endParaRPr lang="en-GB" noProof="0" dirty="0">
              <a:solidFill>
                <a:schemeClr val="tx1"/>
              </a:solidFill>
            </a:endParaRPr>
          </a:p>
        </p:txBody>
      </p:sp>
      <p:graphicFrame>
        <p:nvGraphicFramePr>
          <p:cNvPr id="8" name="Rectangle 1">
            <a:extLst>
              <a:ext uri="{FF2B5EF4-FFF2-40B4-BE49-F238E27FC236}">
                <a16:creationId xmlns:a16="http://schemas.microsoft.com/office/drawing/2014/main" id="{DBA3AED9-41C8-7CD8-9CC8-B18D151DC8A1}"/>
              </a:ext>
            </a:extLst>
          </p:cNvPr>
          <p:cNvGraphicFramePr/>
          <p:nvPr>
            <p:extLst>
              <p:ext uri="{D42A27DB-BD31-4B8C-83A1-F6EECF244321}">
                <p14:modId xmlns:p14="http://schemas.microsoft.com/office/powerpoint/2010/main" val="4148354152"/>
              </p:ext>
            </p:extLst>
          </p:nvPr>
        </p:nvGraphicFramePr>
        <p:xfrm>
          <a:off x="312828" y="892543"/>
          <a:ext cx="11566343" cy="4784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E515734B-D6BC-EB8F-ABA1-E4E5FA63775C}"/>
              </a:ext>
            </a:extLst>
          </p:cNvPr>
          <p:cNvPicPr>
            <a:picLocks noChangeAspect="1"/>
          </p:cNvPicPr>
          <p:nvPr/>
        </p:nvPicPr>
        <p:blipFill>
          <a:blip r:embed="rId8"/>
          <a:stretch>
            <a:fillRect/>
          </a:stretch>
        </p:blipFill>
        <p:spPr>
          <a:xfrm>
            <a:off x="8106769" y="-220901"/>
            <a:ext cx="2499577" cy="1402202"/>
          </a:xfrm>
          <a:prstGeom prst="rect">
            <a:avLst/>
          </a:prstGeom>
        </p:spPr>
      </p:pic>
      <p:sp>
        <p:nvSpPr>
          <p:cNvPr id="5" name="TextBox 4">
            <a:extLst>
              <a:ext uri="{FF2B5EF4-FFF2-40B4-BE49-F238E27FC236}">
                <a16:creationId xmlns:a16="http://schemas.microsoft.com/office/drawing/2014/main" id="{38BDFD6A-8D54-DC7A-62DD-70EDFF4EF571}"/>
              </a:ext>
            </a:extLst>
          </p:cNvPr>
          <p:cNvSpPr txBox="1"/>
          <p:nvPr/>
        </p:nvSpPr>
        <p:spPr>
          <a:xfrm>
            <a:off x="575927" y="5303737"/>
            <a:ext cx="11154862" cy="1631216"/>
          </a:xfrm>
          <a:prstGeom prst="rect">
            <a:avLst/>
          </a:prstGeom>
          <a:noFill/>
        </p:spPr>
        <p:txBody>
          <a:bodyPr wrap="square" rtlCol="0">
            <a:spAutoFit/>
          </a:bodyPr>
          <a:lstStyle/>
          <a:p>
            <a:pPr algn="just" fontAlgn="t"/>
            <a:r>
              <a:rPr lang="en-GB" sz="2000" b="1" noProof="0" dirty="0"/>
              <a:t>Wrong Blood in Tube (WBIT)</a:t>
            </a:r>
            <a:r>
              <a:rPr lang="en-GB" sz="2000" noProof="0" dirty="0"/>
              <a:t> remains the </a:t>
            </a:r>
            <a:r>
              <a:rPr lang="en-GB" sz="2000" b="1" noProof="0" dirty="0"/>
              <a:t>most frequently reported SHOT incident across Wales. Deep dive </a:t>
            </a:r>
            <a:r>
              <a:rPr lang="en-GB" sz="2000" noProof="0" dirty="0"/>
              <a:t>highlighted prevalence across all clinical areas and health care professions which reflects a </a:t>
            </a:r>
            <a:r>
              <a:rPr lang="en-GB" sz="2000" b="1" noProof="0" dirty="0"/>
              <a:t>system-wide failure </a:t>
            </a:r>
            <a:r>
              <a:rPr lang="en-GB" sz="2000" noProof="0" dirty="0"/>
              <a:t>in </a:t>
            </a:r>
            <a:r>
              <a:rPr lang="en-GB" sz="2000" b="1" noProof="0" dirty="0"/>
              <a:t>positive patient identification </a:t>
            </a:r>
            <a:r>
              <a:rPr lang="en-GB" sz="2000" noProof="0" dirty="0"/>
              <a:t>– not just a transfusion related issue.</a:t>
            </a:r>
            <a:r>
              <a:rPr lang="en-GB" sz="2000" dirty="0"/>
              <a:t> Feeding </a:t>
            </a:r>
            <a:r>
              <a:rPr lang="en-GB" sz="2000" b="1" dirty="0"/>
              <a:t>education risk </a:t>
            </a:r>
            <a:r>
              <a:rPr lang="en-GB" sz="2000" dirty="0"/>
              <a:t>into Education Strategy group (ESG).</a:t>
            </a:r>
          </a:p>
          <a:p>
            <a:pPr algn="just" fontAlgn="t"/>
            <a:endParaRPr lang="en-GB" sz="2000" noProof="0" dirty="0"/>
          </a:p>
        </p:txBody>
      </p:sp>
    </p:spTree>
    <p:extLst>
      <p:ext uri="{BB962C8B-B14F-4D97-AF65-F5344CB8AC3E}">
        <p14:creationId xmlns:p14="http://schemas.microsoft.com/office/powerpoint/2010/main" val="1844163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0488ED-540E-E25F-C7D4-B1B32ADDC3A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9C92B4E-548C-B524-74D8-68EBBADE23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B6421641-CABA-B0A2-5C73-4FFA404E0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65B2A393-976C-A98D-DE57-2D5E361736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F3837E0C-8DBB-1D9E-EED2-A67E22D6AB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93EE1DD9-38FB-9CF7-5BDF-8998EA00D210}"/>
              </a:ext>
            </a:extLst>
          </p:cNvPr>
          <p:cNvSpPr>
            <a:spLocks noGrp="1"/>
          </p:cNvSpPr>
          <p:nvPr>
            <p:ph type="title"/>
          </p:nvPr>
        </p:nvSpPr>
        <p:spPr>
          <a:xfrm>
            <a:off x="732946" y="335597"/>
            <a:ext cx="9316908" cy="1400530"/>
          </a:xfrm>
        </p:spPr>
        <p:txBody>
          <a:bodyPr anchor="ctr">
            <a:normAutofit/>
          </a:bodyPr>
          <a:lstStyle/>
          <a:p>
            <a:r>
              <a:rPr lang="en-GB" sz="4400" b="1" noProof="0" dirty="0">
                <a:solidFill>
                  <a:srgbClr val="FFFFFF"/>
                </a:solidFill>
              </a:rPr>
              <a:t>Datix Incident reporting </a:t>
            </a:r>
            <a:endParaRPr lang="en-GB" noProof="0" dirty="0">
              <a:solidFill>
                <a:srgbClr val="FFFFFF"/>
              </a:solidFill>
            </a:endParaRPr>
          </a:p>
        </p:txBody>
      </p:sp>
      <p:sp>
        <p:nvSpPr>
          <p:cNvPr id="3" name="Content Placeholder 2">
            <a:extLst>
              <a:ext uri="{FF2B5EF4-FFF2-40B4-BE49-F238E27FC236}">
                <a16:creationId xmlns:a16="http://schemas.microsoft.com/office/drawing/2014/main" id="{F1C2AF76-78EF-676F-E601-23AF8744B720}"/>
              </a:ext>
            </a:extLst>
          </p:cNvPr>
          <p:cNvSpPr>
            <a:spLocks noGrp="1"/>
          </p:cNvSpPr>
          <p:nvPr>
            <p:ph idx="1"/>
          </p:nvPr>
        </p:nvSpPr>
        <p:spPr>
          <a:xfrm>
            <a:off x="372979" y="2485539"/>
            <a:ext cx="11456163" cy="4372461"/>
          </a:xfrm>
        </p:spPr>
        <p:txBody>
          <a:bodyPr>
            <a:normAutofit fontScale="85000" lnSpcReduction="20000"/>
          </a:bodyPr>
          <a:lstStyle/>
          <a:p>
            <a:pPr>
              <a:buClr>
                <a:schemeClr val="accent1"/>
              </a:buClr>
              <a:buSzPct val="110000"/>
              <a:buFont typeface="Arial" panose="020B0604020202020204" pitchFamily="34" charset="0"/>
              <a:buChar char="•"/>
            </a:pPr>
            <a:r>
              <a:rPr lang="en-GB" sz="2400" dirty="0"/>
              <a:t>Identified that existing </a:t>
            </a:r>
            <a:r>
              <a:rPr lang="en-GB" sz="2400" b="1" dirty="0"/>
              <a:t>Datix incident categorisations were not fit for purpose </a:t>
            </a:r>
            <a:r>
              <a:rPr lang="en-GB" sz="2400" dirty="0"/>
              <a:t>for </a:t>
            </a:r>
            <a:r>
              <a:rPr lang="en-GB" sz="2400" b="1" dirty="0"/>
              <a:t>transfusion</a:t>
            </a:r>
          </a:p>
          <a:p>
            <a:pPr>
              <a:buClr>
                <a:schemeClr val="accent1"/>
              </a:buClr>
              <a:buSzPct val="110000"/>
              <a:buFont typeface="Arial" panose="020B0604020202020204" pitchFamily="34" charset="0"/>
              <a:buChar char="•"/>
            </a:pPr>
            <a:endParaRPr lang="en-GB" sz="900" b="1" dirty="0"/>
          </a:p>
          <a:p>
            <a:pPr>
              <a:buClr>
                <a:schemeClr val="accent1"/>
              </a:buClr>
              <a:buSzPct val="110000"/>
              <a:buFont typeface="Arial" panose="020B0604020202020204" pitchFamily="34" charset="0"/>
              <a:buChar char="•"/>
            </a:pPr>
            <a:r>
              <a:rPr lang="en-GB" sz="2400" b="1" dirty="0"/>
              <a:t>Limited ability </a:t>
            </a:r>
            <a:r>
              <a:rPr lang="en-GB" sz="2400" dirty="0"/>
              <a:t>to effectively </a:t>
            </a:r>
            <a:r>
              <a:rPr lang="en-GB" sz="2400" b="1" dirty="0"/>
              <a:t>monitor trends and assess risks </a:t>
            </a:r>
            <a:r>
              <a:rPr lang="en-GB" sz="2400" dirty="0"/>
              <a:t>across Wales</a:t>
            </a:r>
          </a:p>
          <a:p>
            <a:pPr>
              <a:buClr>
                <a:schemeClr val="accent1"/>
              </a:buClr>
              <a:buSzPct val="110000"/>
              <a:buFont typeface="Arial" panose="020B0604020202020204" pitchFamily="34" charset="0"/>
              <a:buChar char="•"/>
            </a:pPr>
            <a:endParaRPr lang="en-GB" sz="900" dirty="0"/>
          </a:p>
          <a:p>
            <a:pPr>
              <a:buClr>
                <a:schemeClr val="accent1"/>
              </a:buClr>
              <a:buSzPct val="110000"/>
              <a:buFont typeface="Arial" panose="020B0604020202020204" pitchFamily="34" charset="0"/>
              <a:buChar char="•"/>
            </a:pPr>
            <a:r>
              <a:rPr lang="en-GB" sz="2400" dirty="0"/>
              <a:t>Issue </a:t>
            </a:r>
            <a:r>
              <a:rPr lang="en-GB" sz="2400" b="1" dirty="0"/>
              <a:t>escalated</a:t>
            </a:r>
            <a:r>
              <a:rPr lang="en-GB" sz="2400" dirty="0"/>
              <a:t> within the Transfusion Risk Group (TRG) - </a:t>
            </a:r>
            <a:r>
              <a:rPr lang="en-GB" sz="2400" b="1" dirty="0"/>
              <a:t>National Risk Pool </a:t>
            </a:r>
            <a:r>
              <a:rPr lang="en-GB" sz="2400" dirty="0"/>
              <a:t>representation</a:t>
            </a:r>
          </a:p>
          <a:p>
            <a:pPr>
              <a:buClr>
                <a:schemeClr val="accent1"/>
              </a:buClr>
              <a:buSzPct val="110000"/>
              <a:buFont typeface="Arial" panose="020B0604020202020204" pitchFamily="34" charset="0"/>
              <a:buChar char="•"/>
            </a:pPr>
            <a:endParaRPr lang="en-GB" sz="900" dirty="0"/>
          </a:p>
          <a:p>
            <a:pPr>
              <a:buClr>
                <a:schemeClr val="accent1"/>
              </a:buClr>
              <a:buSzPct val="110000"/>
              <a:buFont typeface="Arial" panose="020B0604020202020204" pitchFamily="34" charset="0"/>
              <a:buChar char="•"/>
            </a:pPr>
            <a:r>
              <a:rPr lang="en-GB" sz="2400" dirty="0"/>
              <a:t>A </a:t>
            </a:r>
            <a:r>
              <a:rPr lang="en-GB" sz="2400" b="1" dirty="0"/>
              <a:t>task and finish group </a:t>
            </a:r>
            <a:r>
              <a:rPr lang="en-GB" sz="2400" dirty="0"/>
              <a:t>was established to address the gap</a:t>
            </a:r>
          </a:p>
          <a:p>
            <a:pPr>
              <a:buClr>
                <a:schemeClr val="accent1"/>
              </a:buClr>
              <a:buSzPct val="110000"/>
              <a:buFont typeface="Arial" panose="020B0604020202020204" pitchFamily="34" charset="0"/>
              <a:buChar char="•"/>
            </a:pPr>
            <a:endParaRPr lang="en-GB" sz="700" dirty="0"/>
          </a:p>
          <a:p>
            <a:pPr>
              <a:buClr>
                <a:schemeClr val="accent1"/>
              </a:buClr>
              <a:buSzPct val="110000"/>
              <a:buFont typeface="Arial" panose="020B0604020202020204" pitchFamily="34" charset="0"/>
              <a:buChar char="•"/>
            </a:pPr>
            <a:r>
              <a:rPr lang="en-GB" sz="2400" b="1" dirty="0"/>
              <a:t>Transfusion-specific reporting categories </a:t>
            </a:r>
            <a:r>
              <a:rPr lang="en-GB" sz="2400" dirty="0"/>
              <a:t>have been reviewed, revised, and formally approved</a:t>
            </a:r>
          </a:p>
          <a:p>
            <a:pPr>
              <a:buClr>
                <a:schemeClr val="accent1"/>
              </a:buClr>
              <a:buSzPct val="110000"/>
              <a:buFont typeface="Arial" panose="020B0604020202020204" pitchFamily="34" charset="0"/>
              <a:buChar char="•"/>
            </a:pPr>
            <a:endParaRPr lang="en-GB" sz="800" dirty="0"/>
          </a:p>
          <a:p>
            <a:pPr>
              <a:buClr>
                <a:schemeClr val="accent1"/>
              </a:buClr>
              <a:buSzPct val="110000"/>
              <a:buFont typeface="Arial" panose="020B0604020202020204" pitchFamily="34" charset="0"/>
              <a:buChar char="•"/>
            </a:pPr>
            <a:r>
              <a:rPr lang="en-GB" sz="2400" dirty="0"/>
              <a:t>Will enable </a:t>
            </a:r>
            <a:r>
              <a:rPr lang="en-GB" sz="2400" b="1" dirty="0"/>
              <a:t>improved consistency of reporting </a:t>
            </a:r>
            <a:r>
              <a:rPr lang="en-GB" sz="2400" dirty="0"/>
              <a:t>across Wales</a:t>
            </a:r>
          </a:p>
          <a:p>
            <a:pPr>
              <a:buClr>
                <a:schemeClr val="accent1"/>
              </a:buClr>
              <a:buSzPct val="110000"/>
              <a:buFont typeface="Arial" panose="020B0604020202020204" pitchFamily="34" charset="0"/>
              <a:buChar char="•"/>
            </a:pPr>
            <a:endParaRPr lang="en-GB" sz="800" dirty="0"/>
          </a:p>
          <a:p>
            <a:pPr>
              <a:buClr>
                <a:schemeClr val="accent1"/>
              </a:buClr>
              <a:buSzPct val="110000"/>
              <a:buFont typeface="Arial" panose="020B0604020202020204" pitchFamily="34" charset="0"/>
              <a:buChar char="•"/>
            </a:pPr>
            <a:r>
              <a:rPr lang="en-GB" sz="2400" dirty="0"/>
              <a:t>Support enhanced </a:t>
            </a:r>
            <a:r>
              <a:rPr lang="en-GB" sz="2400" b="1" dirty="0"/>
              <a:t>trend analysis and risk identification</a:t>
            </a:r>
          </a:p>
        </p:txBody>
      </p:sp>
      <p:pic>
        <p:nvPicPr>
          <p:cNvPr id="6" name="Picture 5">
            <a:extLst>
              <a:ext uri="{FF2B5EF4-FFF2-40B4-BE49-F238E27FC236}">
                <a16:creationId xmlns:a16="http://schemas.microsoft.com/office/drawing/2014/main" id="{67625467-0B39-AC7F-B3A6-79147F8DC837}"/>
              </a:ext>
            </a:extLst>
          </p:cNvPr>
          <p:cNvPicPr>
            <a:picLocks noChangeAspect="1"/>
          </p:cNvPicPr>
          <p:nvPr/>
        </p:nvPicPr>
        <p:blipFill>
          <a:blip r:embed="rId3"/>
          <a:stretch>
            <a:fillRect/>
          </a:stretch>
        </p:blipFill>
        <p:spPr>
          <a:xfrm>
            <a:off x="8119635" y="-199377"/>
            <a:ext cx="2499577" cy="1402202"/>
          </a:xfrm>
          <a:prstGeom prst="rect">
            <a:avLst/>
          </a:prstGeom>
        </p:spPr>
      </p:pic>
    </p:spTree>
    <p:extLst>
      <p:ext uri="{BB962C8B-B14F-4D97-AF65-F5344CB8AC3E}">
        <p14:creationId xmlns:p14="http://schemas.microsoft.com/office/powerpoint/2010/main" val="633600704"/>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B67E37-B9FB-F495-5E78-822CA46490F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2F55E7D-FC36-7AB8-0D32-6429FD4DA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FE1F6DA1-0A22-57A8-377A-940442857C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B1659FD4-72A8-7750-65A9-BFF075DC8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B8953F81-5966-640B-3313-EA2017078F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3" name="Content Placeholder 2">
            <a:extLst>
              <a:ext uri="{FF2B5EF4-FFF2-40B4-BE49-F238E27FC236}">
                <a16:creationId xmlns:a16="http://schemas.microsoft.com/office/drawing/2014/main" id="{CC61ABEA-1909-DBD1-A89E-79CE11B3B77B}"/>
              </a:ext>
            </a:extLst>
          </p:cNvPr>
          <p:cNvSpPr>
            <a:spLocks noGrp="1"/>
          </p:cNvSpPr>
          <p:nvPr>
            <p:ph idx="1"/>
          </p:nvPr>
        </p:nvSpPr>
        <p:spPr>
          <a:xfrm>
            <a:off x="625642" y="2563334"/>
            <a:ext cx="10756231" cy="3782305"/>
          </a:xfrm>
        </p:spPr>
        <p:txBody>
          <a:bodyPr>
            <a:normAutofit fontScale="92500"/>
          </a:bodyPr>
          <a:lstStyle/>
          <a:p>
            <a:pPr>
              <a:buClr>
                <a:schemeClr val="accent1"/>
              </a:buClr>
              <a:buSzPct val="110000"/>
              <a:buFont typeface="Arial" panose="020B0604020202020204" pitchFamily="34" charset="0"/>
              <a:buChar char="•"/>
            </a:pPr>
            <a:r>
              <a:rPr lang="en-GB" sz="2800" dirty="0"/>
              <a:t>TRG established to strengthen </a:t>
            </a:r>
            <a:r>
              <a:rPr lang="en-GB" sz="2800" b="1" dirty="0"/>
              <a:t>national transfusion risk oversight</a:t>
            </a:r>
            <a:r>
              <a:rPr lang="en-GB" sz="2800" dirty="0"/>
              <a:t> </a:t>
            </a:r>
          </a:p>
          <a:p>
            <a:pPr>
              <a:buClr>
                <a:schemeClr val="accent1"/>
              </a:buClr>
              <a:buSzPct val="110000"/>
              <a:buFont typeface="Arial" panose="020B0604020202020204" pitchFamily="34" charset="0"/>
              <a:buChar char="•"/>
            </a:pPr>
            <a:r>
              <a:rPr lang="en-GB" sz="2800" dirty="0"/>
              <a:t>Expanded </a:t>
            </a:r>
            <a:r>
              <a:rPr lang="en-GB" sz="2800" b="1" dirty="0"/>
              <a:t>remit, and national collaboration</a:t>
            </a:r>
            <a:endParaRPr lang="en-GB" sz="2800" dirty="0"/>
          </a:p>
          <a:p>
            <a:pPr>
              <a:buClr>
                <a:schemeClr val="accent1"/>
              </a:buClr>
              <a:buSzPct val="110000"/>
              <a:buFont typeface="Arial" panose="020B0604020202020204" pitchFamily="34" charset="0"/>
              <a:buChar char="•"/>
            </a:pPr>
            <a:r>
              <a:rPr lang="en-GB" sz="2800" dirty="0"/>
              <a:t>Strengthened </a:t>
            </a:r>
            <a:r>
              <a:rPr lang="en-GB" sz="2800" b="1" dirty="0"/>
              <a:t>national oversight and governance </a:t>
            </a:r>
            <a:r>
              <a:rPr lang="en-GB" sz="2800" dirty="0"/>
              <a:t> </a:t>
            </a:r>
          </a:p>
          <a:p>
            <a:pPr>
              <a:buClr>
                <a:schemeClr val="accent1"/>
              </a:buClr>
              <a:buSzPct val="110000"/>
              <a:buFont typeface="Arial" panose="020B0604020202020204" pitchFamily="34" charset="0"/>
              <a:buChar char="•"/>
            </a:pPr>
            <a:r>
              <a:rPr lang="en-GB" sz="2800" dirty="0"/>
              <a:t>Delivered </a:t>
            </a:r>
            <a:r>
              <a:rPr lang="en-GB" sz="2800" b="1" dirty="0"/>
              <a:t>All-Wales insight on compliance and risk</a:t>
            </a:r>
            <a:r>
              <a:rPr lang="en-GB" sz="2800" dirty="0"/>
              <a:t> </a:t>
            </a:r>
          </a:p>
          <a:p>
            <a:pPr>
              <a:buClr>
                <a:schemeClr val="accent1"/>
              </a:buClr>
              <a:buSzPct val="110000"/>
              <a:buFont typeface="Arial" panose="020B0604020202020204" pitchFamily="34" charset="0"/>
              <a:buChar char="•"/>
            </a:pPr>
            <a:r>
              <a:rPr lang="en-GB" sz="2800" dirty="0"/>
              <a:t>Addressing key risks: </a:t>
            </a:r>
            <a:r>
              <a:rPr lang="en-GB" sz="2800" b="1" dirty="0"/>
              <a:t>WBIT &amp; patient ID failures</a:t>
            </a:r>
            <a:r>
              <a:rPr lang="en-GB" sz="2800" dirty="0"/>
              <a:t> </a:t>
            </a:r>
          </a:p>
          <a:p>
            <a:pPr>
              <a:buClr>
                <a:schemeClr val="accent1"/>
              </a:buClr>
              <a:buSzPct val="110000"/>
              <a:buFont typeface="Arial" panose="020B0604020202020204" pitchFamily="34" charset="0"/>
              <a:buChar char="•"/>
            </a:pPr>
            <a:r>
              <a:rPr lang="en-GB" sz="2800" dirty="0"/>
              <a:t>Improved </a:t>
            </a:r>
            <a:r>
              <a:rPr lang="en-GB" sz="2800" b="1" dirty="0"/>
              <a:t>incident reporting and data visibility</a:t>
            </a:r>
            <a:r>
              <a:rPr lang="en-GB" sz="2800" dirty="0"/>
              <a:t> </a:t>
            </a:r>
          </a:p>
          <a:p>
            <a:pPr>
              <a:buClr>
                <a:schemeClr val="accent1"/>
              </a:buClr>
              <a:buSzPct val="110000"/>
              <a:buFont typeface="Arial" panose="020B0604020202020204" pitchFamily="34" charset="0"/>
              <a:buChar char="•"/>
            </a:pPr>
            <a:r>
              <a:rPr lang="en-GB" sz="2800" dirty="0"/>
              <a:t>Driving </a:t>
            </a:r>
            <a:r>
              <a:rPr lang="en-GB" sz="2800" b="1" dirty="0"/>
              <a:t>standardisation, learning, and safety improvement</a:t>
            </a:r>
            <a:endParaRPr lang="en-GB" sz="2800" dirty="0"/>
          </a:p>
        </p:txBody>
      </p:sp>
      <p:pic>
        <p:nvPicPr>
          <p:cNvPr id="4" name="Picture 3">
            <a:extLst>
              <a:ext uri="{FF2B5EF4-FFF2-40B4-BE49-F238E27FC236}">
                <a16:creationId xmlns:a16="http://schemas.microsoft.com/office/drawing/2014/main" id="{720BC394-8A59-779D-A167-925B56E7E378}"/>
              </a:ext>
            </a:extLst>
          </p:cNvPr>
          <p:cNvPicPr>
            <a:picLocks noChangeAspect="1"/>
          </p:cNvPicPr>
          <p:nvPr/>
        </p:nvPicPr>
        <p:blipFill>
          <a:blip r:embed="rId3"/>
          <a:stretch>
            <a:fillRect/>
          </a:stretch>
        </p:blipFill>
        <p:spPr>
          <a:xfrm>
            <a:off x="7148045" y="-431424"/>
            <a:ext cx="3632667" cy="2034876"/>
          </a:xfrm>
          <a:prstGeom prst="rect">
            <a:avLst/>
          </a:prstGeom>
        </p:spPr>
      </p:pic>
      <p:sp>
        <p:nvSpPr>
          <p:cNvPr id="2" name="TextBox 1">
            <a:extLst>
              <a:ext uri="{FF2B5EF4-FFF2-40B4-BE49-F238E27FC236}">
                <a16:creationId xmlns:a16="http://schemas.microsoft.com/office/drawing/2014/main" id="{93993AC0-8F36-46C4-84F9-D65CC70A0C91}"/>
              </a:ext>
            </a:extLst>
          </p:cNvPr>
          <p:cNvSpPr txBox="1"/>
          <p:nvPr/>
        </p:nvSpPr>
        <p:spPr>
          <a:xfrm>
            <a:off x="1215189" y="469232"/>
            <a:ext cx="6093462" cy="1015663"/>
          </a:xfrm>
          <a:prstGeom prst="rect">
            <a:avLst/>
          </a:prstGeom>
          <a:noFill/>
        </p:spPr>
        <p:txBody>
          <a:bodyPr wrap="square" rtlCol="0">
            <a:spAutoFit/>
          </a:bodyPr>
          <a:lstStyle/>
          <a:p>
            <a:r>
              <a:rPr lang="en-GB" sz="6000" b="1" noProof="0" dirty="0">
                <a:solidFill>
                  <a:schemeClr val="bg1"/>
                </a:solidFill>
              </a:rPr>
              <a:t>Summary</a:t>
            </a:r>
          </a:p>
        </p:txBody>
      </p:sp>
    </p:spTree>
    <p:extLst>
      <p:ext uri="{BB962C8B-B14F-4D97-AF65-F5344CB8AC3E}">
        <p14:creationId xmlns:p14="http://schemas.microsoft.com/office/powerpoint/2010/main" val="449032144"/>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EA31083-2D7E-8318-B535-DA400D4FA446}"/>
              </a:ext>
            </a:extLst>
          </p:cNvPr>
          <p:cNvSpPr>
            <a:spLocks noGrp="1"/>
          </p:cNvSpPr>
          <p:nvPr>
            <p:ph idx="1"/>
          </p:nvPr>
        </p:nvSpPr>
        <p:spPr>
          <a:xfrm>
            <a:off x="3389838" y="1992760"/>
            <a:ext cx="8946541" cy="4195481"/>
          </a:xfrm>
        </p:spPr>
        <p:txBody>
          <a:bodyPr/>
          <a:lstStyle/>
          <a:p>
            <a:pPr marL="0" indent="0">
              <a:buNone/>
            </a:pPr>
            <a:endParaRPr lang="en-GB" sz="5400" dirty="0"/>
          </a:p>
          <a:p>
            <a:pPr marL="0" indent="0">
              <a:buNone/>
            </a:pPr>
            <a:endParaRPr lang="en-GB" dirty="0"/>
          </a:p>
          <a:p>
            <a:pPr marL="0" indent="0" algn="ctr">
              <a:buNone/>
            </a:pPr>
            <a:r>
              <a:rPr lang="en-GB" sz="5400" dirty="0"/>
              <a:t>Thank you for listening</a:t>
            </a:r>
          </a:p>
          <a:p>
            <a:endParaRPr lang="en-GB" dirty="0"/>
          </a:p>
        </p:txBody>
      </p:sp>
      <p:pic>
        <p:nvPicPr>
          <p:cNvPr id="5" name="Picture 4">
            <a:extLst>
              <a:ext uri="{FF2B5EF4-FFF2-40B4-BE49-F238E27FC236}">
                <a16:creationId xmlns:a16="http://schemas.microsoft.com/office/drawing/2014/main" id="{19973D0B-BAE8-B01D-101D-74B7FE98CF1F}"/>
              </a:ext>
            </a:extLst>
          </p:cNvPr>
          <p:cNvPicPr>
            <a:picLocks noChangeAspect="1"/>
          </p:cNvPicPr>
          <p:nvPr/>
        </p:nvPicPr>
        <p:blipFill>
          <a:blip r:embed="rId3"/>
          <a:stretch>
            <a:fillRect/>
          </a:stretch>
        </p:blipFill>
        <p:spPr>
          <a:xfrm>
            <a:off x="5185611" y="-479552"/>
            <a:ext cx="5607134" cy="3140894"/>
          </a:xfrm>
          <a:prstGeom prst="rect">
            <a:avLst/>
          </a:prstGeom>
        </p:spPr>
      </p:pic>
      <p:pic>
        <p:nvPicPr>
          <p:cNvPr id="7" name="Picture 6">
            <a:extLst>
              <a:ext uri="{FF2B5EF4-FFF2-40B4-BE49-F238E27FC236}">
                <a16:creationId xmlns:a16="http://schemas.microsoft.com/office/drawing/2014/main" id="{997F759C-0D0F-AC28-D7BA-E7427A5A7014}"/>
              </a:ext>
            </a:extLst>
          </p:cNvPr>
          <p:cNvPicPr>
            <a:picLocks noChangeAspect="1"/>
          </p:cNvPicPr>
          <p:nvPr/>
        </p:nvPicPr>
        <p:blipFill>
          <a:blip r:embed="rId4"/>
          <a:stretch>
            <a:fillRect/>
          </a:stretch>
        </p:blipFill>
        <p:spPr>
          <a:xfrm>
            <a:off x="0" y="2661342"/>
            <a:ext cx="5925826" cy="3901778"/>
          </a:xfrm>
          <a:prstGeom prst="rect">
            <a:avLst/>
          </a:prstGeom>
        </p:spPr>
      </p:pic>
    </p:spTree>
    <p:extLst>
      <p:ext uri="{BB962C8B-B14F-4D97-AF65-F5344CB8AC3E}">
        <p14:creationId xmlns:p14="http://schemas.microsoft.com/office/powerpoint/2010/main" val="4014723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4393F7-C857-7887-B206-0F58C336605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DE629DC-A5C9-2583-CE0B-C1530264A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53D75885-D182-F135-A6F2-63190AE09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21189B75-0E86-09C7-855A-A98E3194E1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77FF7E37-E7D4-5A33-C04D-EBF06E39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B1E553ED-C503-C7C7-D553-FA921B2E6EF0}"/>
              </a:ext>
            </a:extLst>
          </p:cNvPr>
          <p:cNvSpPr>
            <a:spLocks noGrp="1"/>
          </p:cNvSpPr>
          <p:nvPr>
            <p:ph type="title"/>
          </p:nvPr>
        </p:nvSpPr>
        <p:spPr>
          <a:xfrm>
            <a:off x="1103312" y="452718"/>
            <a:ext cx="8947522" cy="1400530"/>
          </a:xfrm>
        </p:spPr>
        <p:txBody>
          <a:bodyPr anchor="ctr">
            <a:normAutofit/>
          </a:bodyPr>
          <a:lstStyle/>
          <a:p>
            <a:r>
              <a:rPr lang="en-GB" sz="7200" b="1" noProof="0" dirty="0">
                <a:solidFill>
                  <a:schemeClr val="bg1"/>
                </a:solidFill>
                <a:ea typeface="Calibri" panose="020F0502020204030204" pitchFamily="34" charset="0"/>
                <a:cs typeface="Calibri" panose="020F0502020204030204" pitchFamily="34" charset="0"/>
              </a:rPr>
              <a:t>Content</a:t>
            </a:r>
            <a:endParaRPr lang="en-GB" sz="6600" noProof="0" dirty="0">
              <a:solidFill>
                <a:srgbClr val="FFFFFF"/>
              </a:solidFill>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DDD64470-19CC-D983-CBCE-1DD11E611C4D}"/>
              </a:ext>
            </a:extLst>
          </p:cNvPr>
          <p:cNvSpPr>
            <a:spLocks noGrp="1"/>
          </p:cNvSpPr>
          <p:nvPr>
            <p:ph idx="1"/>
          </p:nvPr>
        </p:nvSpPr>
        <p:spPr>
          <a:xfrm>
            <a:off x="505326" y="2444777"/>
            <a:ext cx="11020927" cy="4105459"/>
          </a:xfrm>
        </p:spPr>
        <p:txBody>
          <a:bodyPr>
            <a:normAutofit fontScale="92500" lnSpcReduction="10000"/>
          </a:bodyPr>
          <a:lstStyle/>
          <a:p>
            <a:pPr marL="457200" indent="-457200">
              <a:buClr>
                <a:srgbClr val="C00000"/>
              </a:buClr>
              <a:buFont typeface="Wingdings" panose="05000000000000000000" pitchFamily="2" charset="2"/>
              <a:buChar char="S"/>
            </a:pPr>
            <a:r>
              <a:rPr lang="en-GB" sz="3200" b="1" noProof="0" dirty="0"/>
              <a:t>Evolution timeline and background of BHNOG Transfusion Risk Group</a:t>
            </a:r>
          </a:p>
          <a:p>
            <a:pPr marL="457200" indent="-457200">
              <a:buClr>
                <a:srgbClr val="C00000"/>
              </a:buClr>
              <a:buFont typeface="Wingdings" panose="05000000000000000000" pitchFamily="2" charset="2"/>
              <a:buChar char="S"/>
            </a:pPr>
            <a:r>
              <a:rPr lang="en-GB" sz="3200" b="1" noProof="0" dirty="0"/>
              <a:t>Infected blood inquiry (IBI) </a:t>
            </a:r>
          </a:p>
          <a:p>
            <a:pPr marL="457200" indent="-457200">
              <a:buClr>
                <a:srgbClr val="C00000"/>
              </a:buClr>
              <a:buFont typeface="Wingdings" panose="05000000000000000000" pitchFamily="2" charset="2"/>
              <a:buChar char="S"/>
            </a:pPr>
            <a:r>
              <a:rPr lang="en-GB" sz="3200" b="1" noProof="0" dirty="0"/>
              <a:t>Transfusion Governance </a:t>
            </a:r>
          </a:p>
          <a:p>
            <a:pPr marL="457200" indent="-457200">
              <a:buClr>
                <a:srgbClr val="C00000"/>
              </a:buClr>
              <a:buFont typeface="Wingdings" panose="05000000000000000000" pitchFamily="2" charset="2"/>
              <a:buChar char="S"/>
            </a:pPr>
            <a:r>
              <a:rPr lang="en-GB" sz="3200" b="1" noProof="0" dirty="0"/>
              <a:t>SHOT recommendations to SHOT transfusion safety standards</a:t>
            </a:r>
          </a:p>
          <a:p>
            <a:pPr marL="457200" indent="-457200">
              <a:buClr>
                <a:srgbClr val="C00000"/>
              </a:buClr>
              <a:buFont typeface="Wingdings" panose="05000000000000000000" pitchFamily="2" charset="2"/>
              <a:buChar char="S"/>
            </a:pPr>
            <a:r>
              <a:rPr lang="en-GB" sz="3200" b="1" noProof="0" dirty="0"/>
              <a:t>Further TRG accomplishments </a:t>
            </a:r>
          </a:p>
          <a:p>
            <a:pPr marL="457200" indent="-457200">
              <a:buClr>
                <a:srgbClr val="C00000"/>
              </a:buClr>
              <a:buFont typeface="Wingdings" panose="05000000000000000000" pitchFamily="2" charset="2"/>
              <a:buChar char="S"/>
            </a:pPr>
            <a:r>
              <a:rPr lang="en-GB" sz="3200" b="1" dirty="0">
                <a:latin typeface="+mn-lt"/>
                <a:ea typeface="Calibri" panose="020F0502020204030204" pitchFamily="34" charset="0"/>
                <a:cs typeface="Calibri" panose="020F0502020204030204" pitchFamily="34" charset="0"/>
              </a:rPr>
              <a:t>Summary</a:t>
            </a:r>
            <a:endParaRPr lang="en-GB" sz="3000" noProof="0" dirty="0">
              <a:latin typeface="+mn-lt"/>
              <a:ea typeface="Calibri" panose="020F0502020204030204" pitchFamily="34" charset="0"/>
              <a:cs typeface="Calibri" panose="020F0502020204030204" pitchFamily="34" charset="0"/>
            </a:endParaRPr>
          </a:p>
          <a:p>
            <a:endParaRPr lang="en-GB" noProof="0" dirty="0"/>
          </a:p>
        </p:txBody>
      </p:sp>
      <p:pic>
        <p:nvPicPr>
          <p:cNvPr id="6" name="Picture 5">
            <a:extLst>
              <a:ext uri="{FF2B5EF4-FFF2-40B4-BE49-F238E27FC236}">
                <a16:creationId xmlns:a16="http://schemas.microsoft.com/office/drawing/2014/main" id="{50BADE44-55FA-5488-2364-3374C336A6DF}"/>
              </a:ext>
            </a:extLst>
          </p:cNvPr>
          <p:cNvPicPr>
            <a:picLocks noChangeAspect="1"/>
          </p:cNvPicPr>
          <p:nvPr/>
        </p:nvPicPr>
        <p:blipFill>
          <a:blip r:embed="rId3"/>
          <a:stretch>
            <a:fillRect/>
          </a:stretch>
        </p:blipFill>
        <p:spPr>
          <a:xfrm>
            <a:off x="7148045" y="-431424"/>
            <a:ext cx="3632667" cy="2034876"/>
          </a:xfrm>
          <a:prstGeom prst="rect">
            <a:avLst/>
          </a:prstGeom>
        </p:spPr>
      </p:pic>
      <p:pic>
        <p:nvPicPr>
          <p:cNvPr id="9" name="Picture 8">
            <a:extLst>
              <a:ext uri="{FF2B5EF4-FFF2-40B4-BE49-F238E27FC236}">
                <a16:creationId xmlns:a16="http://schemas.microsoft.com/office/drawing/2014/main" id="{739C5518-E04B-BA23-2846-F664C8F70B8D}"/>
              </a:ext>
            </a:extLst>
          </p:cNvPr>
          <p:cNvPicPr>
            <a:picLocks noChangeAspect="1"/>
          </p:cNvPicPr>
          <p:nvPr/>
        </p:nvPicPr>
        <p:blipFill>
          <a:blip r:embed="rId4"/>
          <a:stretch>
            <a:fillRect/>
          </a:stretch>
        </p:blipFill>
        <p:spPr>
          <a:xfrm>
            <a:off x="10708104" y="5833526"/>
            <a:ext cx="1424188" cy="947946"/>
          </a:xfrm>
          <a:prstGeom prst="rect">
            <a:avLst/>
          </a:prstGeom>
        </p:spPr>
      </p:pic>
    </p:spTree>
    <p:extLst>
      <p:ext uri="{BB962C8B-B14F-4D97-AF65-F5344CB8AC3E}">
        <p14:creationId xmlns:p14="http://schemas.microsoft.com/office/powerpoint/2010/main" val="2177917958"/>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372F48-BB8E-2DA0-ED89-8758BBAB9B8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B3D5ED2-0A54-78AB-F7A0-DFAB48EA1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A6B30FEB-55C6-D476-F677-B35E37C3E3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907C45EC-EE6E-63EC-60AD-AF0A052D8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4A505BC3-860C-2627-2020-DCA24AAD4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F458AC79-559A-41C3-5C4F-CAF3F6B8F8AE}"/>
              </a:ext>
            </a:extLst>
          </p:cNvPr>
          <p:cNvSpPr>
            <a:spLocks noGrp="1"/>
          </p:cNvSpPr>
          <p:nvPr>
            <p:ph type="title"/>
          </p:nvPr>
        </p:nvSpPr>
        <p:spPr>
          <a:xfrm>
            <a:off x="1068388" y="210619"/>
            <a:ext cx="8947522" cy="1400530"/>
          </a:xfrm>
        </p:spPr>
        <p:txBody>
          <a:bodyPr anchor="ctr">
            <a:normAutofit/>
          </a:bodyPr>
          <a:lstStyle/>
          <a:p>
            <a:r>
              <a:rPr lang="en-GB" sz="7200" b="1" noProof="0" dirty="0">
                <a:solidFill>
                  <a:schemeClr val="bg1"/>
                </a:solidFill>
              </a:rPr>
              <a:t>Timeline</a:t>
            </a:r>
            <a:endParaRPr lang="en-GB" sz="7200" noProof="0" dirty="0">
              <a:solidFill>
                <a:srgbClr val="FFFFFF"/>
              </a:solidFill>
            </a:endParaRPr>
          </a:p>
        </p:txBody>
      </p:sp>
      <p:graphicFrame>
        <p:nvGraphicFramePr>
          <p:cNvPr id="6" name="Content Placeholder 5">
            <a:extLst>
              <a:ext uri="{FF2B5EF4-FFF2-40B4-BE49-F238E27FC236}">
                <a16:creationId xmlns:a16="http://schemas.microsoft.com/office/drawing/2014/main" id="{DA26379A-E57F-2BFE-951B-EA464CF807C8}"/>
              </a:ext>
            </a:extLst>
          </p:cNvPr>
          <p:cNvGraphicFramePr>
            <a:graphicFrameLocks noGrp="1"/>
          </p:cNvGraphicFramePr>
          <p:nvPr>
            <p:ph idx="1"/>
            <p:extLst>
              <p:ext uri="{D42A27DB-BD31-4B8C-83A1-F6EECF244321}">
                <p14:modId xmlns:p14="http://schemas.microsoft.com/office/powerpoint/2010/main" val="3385000379"/>
              </p:ext>
            </p:extLst>
          </p:nvPr>
        </p:nvGraphicFramePr>
        <p:xfrm>
          <a:off x="435670" y="2286162"/>
          <a:ext cx="11186835" cy="4195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Picture 8">
            <a:extLst>
              <a:ext uri="{FF2B5EF4-FFF2-40B4-BE49-F238E27FC236}">
                <a16:creationId xmlns:a16="http://schemas.microsoft.com/office/drawing/2014/main" id="{72AE550E-D939-54F2-972C-18CC1C643CB6}"/>
              </a:ext>
            </a:extLst>
          </p:cNvPr>
          <p:cNvPicPr>
            <a:picLocks noChangeAspect="1"/>
          </p:cNvPicPr>
          <p:nvPr/>
        </p:nvPicPr>
        <p:blipFill>
          <a:blip r:embed="rId8"/>
          <a:stretch>
            <a:fillRect/>
          </a:stretch>
        </p:blipFill>
        <p:spPr>
          <a:xfrm>
            <a:off x="7148045" y="-431424"/>
            <a:ext cx="3632667" cy="2034876"/>
          </a:xfrm>
          <a:prstGeom prst="rect">
            <a:avLst/>
          </a:prstGeom>
        </p:spPr>
      </p:pic>
      <p:pic>
        <p:nvPicPr>
          <p:cNvPr id="13" name="Picture 12">
            <a:extLst>
              <a:ext uri="{FF2B5EF4-FFF2-40B4-BE49-F238E27FC236}">
                <a16:creationId xmlns:a16="http://schemas.microsoft.com/office/drawing/2014/main" id="{452DC14B-254C-188A-2037-091AD7697092}"/>
              </a:ext>
            </a:extLst>
          </p:cNvPr>
          <p:cNvPicPr>
            <a:picLocks noChangeAspect="1"/>
          </p:cNvPicPr>
          <p:nvPr/>
        </p:nvPicPr>
        <p:blipFill>
          <a:blip r:embed="rId9"/>
          <a:stretch>
            <a:fillRect/>
          </a:stretch>
        </p:blipFill>
        <p:spPr>
          <a:xfrm>
            <a:off x="10780712" y="5958382"/>
            <a:ext cx="1351580" cy="899618"/>
          </a:xfrm>
          <a:prstGeom prst="rect">
            <a:avLst/>
          </a:prstGeom>
        </p:spPr>
      </p:pic>
    </p:spTree>
    <p:extLst>
      <p:ext uri="{BB962C8B-B14F-4D97-AF65-F5344CB8AC3E}">
        <p14:creationId xmlns:p14="http://schemas.microsoft.com/office/powerpoint/2010/main" val="174230041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828B04-A300-349C-89A0-D9C0D6AD3FE2}"/>
            </a:ext>
          </a:extLst>
        </p:cNvPr>
        <p:cNvGrpSpPr/>
        <p:nvPr/>
      </p:nvGrpSpPr>
      <p:grpSpPr>
        <a:xfrm>
          <a:off x="0" y="0"/>
          <a:ext cx="0" cy="0"/>
          <a:chOff x="0" y="0"/>
          <a:chExt cx="0" cy="0"/>
        </a:xfrm>
      </p:grpSpPr>
      <p:sp>
        <p:nvSpPr>
          <p:cNvPr id="2055" name="Rectangle 2054">
            <a:extLst>
              <a:ext uri="{FF2B5EF4-FFF2-40B4-BE49-F238E27FC236}">
                <a16:creationId xmlns:a16="http://schemas.microsoft.com/office/drawing/2014/main" id="{12B8C4B3-AAE9-D6C6-D989-504CE1D4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GB" noProof="0" dirty="0"/>
          </a:p>
        </p:txBody>
      </p:sp>
      <p:sp>
        <p:nvSpPr>
          <p:cNvPr id="2" name="Title 1">
            <a:extLst>
              <a:ext uri="{FF2B5EF4-FFF2-40B4-BE49-F238E27FC236}">
                <a16:creationId xmlns:a16="http://schemas.microsoft.com/office/drawing/2014/main" id="{3D865CC6-AE15-2693-00EA-213C1F39B08C}"/>
              </a:ext>
            </a:extLst>
          </p:cNvPr>
          <p:cNvSpPr>
            <a:spLocks noGrp="1"/>
          </p:cNvSpPr>
          <p:nvPr>
            <p:ph type="title"/>
          </p:nvPr>
        </p:nvSpPr>
        <p:spPr>
          <a:xfrm>
            <a:off x="361950" y="629266"/>
            <a:ext cx="4145632" cy="5594554"/>
          </a:xfrm>
        </p:spPr>
        <p:txBody>
          <a:bodyPr anchor="ctr">
            <a:normAutofit/>
          </a:bodyPr>
          <a:lstStyle/>
          <a:p>
            <a:br>
              <a:rPr lang="en-GB" sz="3200" b="1" noProof="0" dirty="0">
                <a:solidFill>
                  <a:srgbClr val="EBEBEB"/>
                </a:solidFill>
              </a:rPr>
            </a:br>
            <a:endParaRPr lang="en-GB" sz="3200" noProof="0" dirty="0">
              <a:solidFill>
                <a:srgbClr val="EBEBEB"/>
              </a:solidFill>
            </a:endParaRPr>
          </a:p>
        </p:txBody>
      </p:sp>
      <p:sp>
        <p:nvSpPr>
          <p:cNvPr id="2057" name="Freeform 7">
            <a:extLst>
              <a:ext uri="{FF2B5EF4-FFF2-40B4-BE49-F238E27FC236}">
                <a16:creationId xmlns:a16="http://schemas.microsoft.com/office/drawing/2014/main" id="{CAFFB4B0-337F-3AD8-F461-3286ACF4B9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GB" noProof="0" dirty="0"/>
          </a:p>
        </p:txBody>
      </p:sp>
      <p:sp useBgFill="1">
        <p:nvSpPr>
          <p:cNvPr id="2059" name="Freeform: Shape 2058">
            <a:extLst>
              <a:ext uri="{FF2B5EF4-FFF2-40B4-BE49-F238E27FC236}">
                <a16:creationId xmlns:a16="http://schemas.microsoft.com/office/drawing/2014/main" id="{052CA48F-94EA-3DC1-7A0C-B1C09595A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dirty="0"/>
          </a:p>
        </p:txBody>
      </p:sp>
      <p:sp>
        <p:nvSpPr>
          <p:cNvPr id="2061" name="Rectangle 2060">
            <a:extLst>
              <a:ext uri="{FF2B5EF4-FFF2-40B4-BE49-F238E27FC236}">
                <a16:creationId xmlns:a16="http://schemas.microsoft.com/office/drawing/2014/main" id="{0CFE2B9C-0F8D-CAFA-09F1-F73564327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3" name="Content Placeholder 2">
            <a:extLst>
              <a:ext uri="{FF2B5EF4-FFF2-40B4-BE49-F238E27FC236}">
                <a16:creationId xmlns:a16="http://schemas.microsoft.com/office/drawing/2014/main" id="{E6FD0E6F-1C6A-EEBC-98D4-F137FD3E8E6C}"/>
              </a:ext>
            </a:extLst>
          </p:cNvPr>
          <p:cNvSpPr>
            <a:spLocks noGrp="1"/>
          </p:cNvSpPr>
          <p:nvPr>
            <p:ph idx="1"/>
          </p:nvPr>
        </p:nvSpPr>
        <p:spPr>
          <a:xfrm>
            <a:off x="4483957" y="1186207"/>
            <a:ext cx="7346093" cy="5315991"/>
          </a:xfrm>
        </p:spPr>
        <p:txBody>
          <a:bodyPr>
            <a:normAutofit fontScale="47500" lnSpcReduction="20000"/>
          </a:bodyPr>
          <a:lstStyle/>
          <a:p>
            <a:pPr marL="457200" indent="-457200">
              <a:buClr>
                <a:srgbClr val="C00000"/>
              </a:buClr>
              <a:buFont typeface="Wingdings" panose="05000000000000000000" pitchFamily="2" charset="2"/>
              <a:buChar char="S"/>
            </a:pPr>
            <a:r>
              <a:rPr lang="en-GB" sz="5100" b="1" dirty="0"/>
              <a:t>Blood Health National Oversight group (BHNOG) </a:t>
            </a:r>
            <a:r>
              <a:rPr lang="en-GB" sz="5100" dirty="0"/>
              <a:t>– key role in strategic leadership of transfusion in Wales - 2017</a:t>
            </a:r>
          </a:p>
          <a:p>
            <a:pPr marL="457200" indent="-457200">
              <a:buClr>
                <a:srgbClr val="C00000"/>
              </a:buClr>
              <a:buFont typeface="Wingdings" panose="05000000000000000000" pitchFamily="2" charset="2"/>
              <a:buChar char="S"/>
            </a:pPr>
            <a:endParaRPr lang="en-GB" sz="1700" dirty="0">
              <a:ea typeface="Calibri" panose="020F0502020204030204" pitchFamily="34" charset="0"/>
              <a:cs typeface="Calibri" panose="020F0502020204030204" pitchFamily="34" charset="0"/>
            </a:endParaRPr>
          </a:p>
          <a:p>
            <a:pPr marL="457200" indent="-457200">
              <a:buClr>
                <a:srgbClr val="C00000"/>
              </a:buClr>
              <a:buFont typeface="Wingdings" panose="05000000000000000000" pitchFamily="2" charset="2"/>
              <a:buChar char="S"/>
            </a:pPr>
            <a:r>
              <a:rPr lang="en-GB" sz="5100" dirty="0"/>
              <a:t>Established the </a:t>
            </a:r>
            <a:r>
              <a:rPr lang="en-GB" sz="5100" b="1" dirty="0"/>
              <a:t>Serious Hazards of Transfusion (SHOT) Working Group </a:t>
            </a:r>
            <a:r>
              <a:rPr lang="en-GB" sz="5100" dirty="0"/>
              <a:t>in 2021</a:t>
            </a:r>
          </a:p>
          <a:p>
            <a:pPr marL="457200" indent="-457200">
              <a:buClr>
                <a:srgbClr val="C00000"/>
              </a:buClr>
              <a:buFont typeface="Wingdings" panose="05000000000000000000" pitchFamily="2" charset="2"/>
              <a:buChar char="S"/>
            </a:pPr>
            <a:endParaRPr lang="en-GB" sz="1700" dirty="0">
              <a:ea typeface="Calibri" panose="020F0502020204030204" pitchFamily="34" charset="0"/>
              <a:cs typeface="Calibri" panose="020F0502020204030204" pitchFamily="34" charset="0"/>
            </a:endParaRPr>
          </a:p>
          <a:p>
            <a:pPr marL="457200" indent="-457200">
              <a:buClr>
                <a:srgbClr val="C00000"/>
              </a:buClr>
              <a:buFont typeface="Wingdings" panose="05000000000000000000" pitchFamily="2" charset="2"/>
              <a:buChar char="S"/>
            </a:pPr>
            <a:r>
              <a:rPr lang="en-GB" sz="5100" b="1" dirty="0"/>
              <a:t>Infected blood inquiry (IBI) report </a:t>
            </a:r>
            <a:r>
              <a:rPr lang="en-GB" sz="5100" dirty="0"/>
              <a:t>released in May 2024.</a:t>
            </a:r>
          </a:p>
          <a:p>
            <a:pPr marL="857250" lvl="1" indent="-457200">
              <a:buClr>
                <a:srgbClr val="C00000"/>
              </a:buClr>
              <a:buFont typeface="Wingdings" panose="05000000000000000000" pitchFamily="2" charset="2"/>
              <a:buChar char="S"/>
            </a:pPr>
            <a:r>
              <a:rPr lang="en-GB" sz="4200" b="1" dirty="0"/>
              <a:t>Recommendation 7e </a:t>
            </a:r>
            <a:r>
              <a:rPr lang="en-GB" sz="4200" dirty="0"/>
              <a:t>- </a:t>
            </a:r>
            <a:r>
              <a:rPr lang="en-GB" sz="3400" i="1" dirty="0"/>
              <a:t>That all NHS organisations across the UK have a mechanism in place for implementing recommendations of SHOT reports, which should be professionally mandated, and for monitoring such implementation.</a:t>
            </a:r>
          </a:p>
          <a:p>
            <a:pPr marL="400050" lvl="1" indent="0">
              <a:buClr>
                <a:srgbClr val="C00000"/>
              </a:buClr>
              <a:buNone/>
            </a:pPr>
            <a:endParaRPr lang="en-GB" sz="1700" dirty="0">
              <a:ea typeface="Calibri" panose="020F0502020204030204" pitchFamily="34" charset="0"/>
              <a:cs typeface="Calibri" panose="020F0502020204030204" pitchFamily="34" charset="0"/>
            </a:endParaRPr>
          </a:p>
          <a:p>
            <a:pPr marL="457200" indent="-457200">
              <a:buClr>
                <a:srgbClr val="C00000"/>
              </a:buClr>
              <a:buFont typeface="Wingdings" panose="05000000000000000000" pitchFamily="2" charset="2"/>
              <a:buChar char="S"/>
            </a:pPr>
            <a:r>
              <a:rPr lang="en-GB" sz="5100" b="1" dirty="0">
                <a:solidFill>
                  <a:prstClr val="black"/>
                </a:solidFill>
              </a:rPr>
              <a:t>Recognition</a:t>
            </a:r>
            <a:r>
              <a:rPr lang="en-GB" sz="5100" dirty="0">
                <a:solidFill>
                  <a:prstClr val="black"/>
                </a:solidFill>
              </a:rPr>
              <a:t> by BHNOG of the </a:t>
            </a:r>
            <a:r>
              <a:rPr lang="en-GB" sz="5100" b="1" dirty="0">
                <a:solidFill>
                  <a:prstClr val="black"/>
                </a:solidFill>
              </a:rPr>
              <a:t>broader transfusion risk</a:t>
            </a:r>
            <a:endParaRPr lang="en-GB" sz="5100" b="1" dirty="0"/>
          </a:p>
        </p:txBody>
      </p:sp>
      <p:pic>
        <p:nvPicPr>
          <p:cNvPr id="6" name="Picture 5">
            <a:extLst>
              <a:ext uri="{FF2B5EF4-FFF2-40B4-BE49-F238E27FC236}">
                <a16:creationId xmlns:a16="http://schemas.microsoft.com/office/drawing/2014/main" id="{3BE2BB2E-B266-019E-59AD-713F604A149F}"/>
              </a:ext>
            </a:extLst>
          </p:cNvPr>
          <p:cNvPicPr>
            <a:picLocks noChangeAspect="1"/>
          </p:cNvPicPr>
          <p:nvPr/>
        </p:nvPicPr>
        <p:blipFill>
          <a:blip r:embed="rId3"/>
          <a:stretch>
            <a:fillRect/>
          </a:stretch>
        </p:blipFill>
        <p:spPr>
          <a:xfrm>
            <a:off x="1566754" y="4774772"/>
            <a:ext cx="1293497" cy="1271356"/>
          </a:xfrm>
          <a:prstGeom prst="rect">
            <a:avLst/>
          </a:prstGeom>
        </p:spPr>
      </p:pic>
      <p:pic>
        <p:nvPicPr>
          <p:cNvPr id="8" name="Picture 7">
            <a:extLst>
              <a:ext uri="{FF2B5EF4-FFF2-40B4-BE49-F238E27FC236}">
                <a16:creationId xmlns:a16="http://schemas.microsoft.com/office/drawing/2014/main" id="{FC751401-F330-332B-B40C-B1EE4454B640}"/>
              </a:ext>
            </a:extLst>
          </p:cNvPr>
          <p:cNvPicPr>
            <a:picLocks noChangeAspect="1"/>
          </p:cNvPicPr>
          <p:nvPr/>
        </p:nvPicPr>
        <p:blipFill>
          <a:blip r:embed="rId4"/>
          <a:stretch>
            <a:fillRect/>
          </a:stretch>
        </p:blipFill>
        <p:spPr>
          <a:xfrm>
            <a:off x="604018" y="6046128"/>
            <a:ext cx="3218967" cy="1005927"/>
          </a:xfrm>
          <a:prstGeom prst="rect">
            <a:avLst/>
          </a:prstGeom>
        </p:spPr>
      </p:pic>
      <p:pic>
        <p:nvPicPr>
          <p:cNvPr id="15" name="Picture 14">
            <a:extLst>
              <a:ext uri="{FF2B5EF4-FFF2-40B4-BE49-F238E27FC236}">
                <a16:creationId xmlns:a16="http://schemas.microsoft.com/office/drawing/2014/main" id="{0C4731F4-F897-794E-B05E-BE0A5A80FCA4}"/>
              </a:ext>
            </a:extLst>
          </p:cNvPr>
          <p:cNvPicPr>
            <a:picLocks noChangeAspect="1"/>
          </p:cNvPicPr>
          <p:nvPr/>
        </p:nvPicPr>
        <p:blipFill>
          <a:blip r:embed="rId5"/>
          <a:stretch>
            <a:fillRect/>
          </a:stretch>
        </p:blipFill>
        <p:spPr>
          <a:xfrm>
            <a:off x="10649669" y="5312174"/>
            <a:ext cx="1467907" cy="1467907"/>
          </a:xfrm>
          <a:prstGeom prst="rect">
            <a:avLst/>
          </a:prstGeom>
        </p:spPr>
      </p:pic>
      <p:sp>
        <p:nvSpPr>
          <p:cNvPr id="5" name="TextBox 4">
            <a:extLst>
              <a:ext uri="{FF2B5EF4-FFF2-40B4-BE49-F238E27FC236}">
                <a16:creationId xmlns:a16="http://schemas.microsoft.com/office/drawing/2014/main" id="{1AB1FC7F-C688-13D7-70A1-EDE281B6AA54}"/>
              </a:ext>
            </a:extLst>
          </p:cNvPr>
          <p:cNvSpPr txBox="1"/>
          <p:nvPr/>
        </p:nvSpPr>
        <p:spPr>
          <a:xfrm>
            <a:off x="-1443" y="2633120"/>
            <a:ext cx="4326700" cy="923330"/>
          </a:xfrm>
          <a:prstGeom prst="rect">
            <a:avLst/>
          </a:prstGeom>
          <a:noFill/>
        </p:spPr>
        <p:txBody>
          <a:bodyPr wrap="square">
            <a:spAutoFit/>
          </a:bodyPr>
          <a:lstStyle/>
          <a:p>
            <a:r>
              <a:rPr lang="en-GB" sz="5400" b="1" noProof="0" dirty="0">
                <a:solidFill>
                  <a:schemeClr val="bg1"/>
                </a:solidFill>
                <a:ea typeface="Calibri" panose="020F0502020204030204" pitchFamily="34" charset="0"/>
                <a:cs typeface="Calibri" panose="020F0502020204030204" pitchFamily="34" charset="0"/>
              </a:rPr>
              <a:t>Background</a:t>
            </a:r>
            <a:endParaRPr lang="en-GB" sz="5400" dirty="0"/>
          </a:p>
        </p:txBody>
      </p:sp>
      <p:pic>
        <p:nvPicPr>
          <p:cNvPr id="9" name="Picture 8">
            <a:extLst>
              <a:ext uri="{FF2B5EF4-FFF2-40B4-BE49-F238E27FC236}">
                <a16:creationId xmlns:a16="http://schemas.microsoft.com/office/drawing/2014/main" id="{3C3D787D-B5BE-827B-A91B-481023D30787}"/>
              </a:ext>
            </a:extLst>
          </p:cNvPr>
          <p:cNvPicPr>
            <a:picLocks noChangeAspect="1"/>
          </p:cNvPicPr>
          <p:nvPr/>
        </p:nvPicPr>
        <p:blipFill>
          <a:blip r:embed="rId6"/>
          <a:stretch>
            <a:fillRect/>
          </a:stretch>
        </p:blipFill>
        <p:spPr>
          <a:xfrm>
            <a:off x="434251" y="-392413"/>
            <a:ext cx="3441559" cy="1927825"/>
          </a:xfrm>
          <a:prstGeom prst="rect">
            <a:avLst/>
          </a:prstGeom>
        </p:spPr>
      </p:pic>
    </p:spTree>
    <p:extLst>
      <p:ext uri="{BB962C8B-B14F-4D97-AF65-F5344CB8AC3E}">
        <p14:creationId xmlns:p14="http://schemas.microsoft.com/office/powerpoint/2010/main" val="346943676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B0FD3CC1-3684-4E72-05EC-0910DB54A939}"/>
              </a:ext>
            </a:extLst>
          </p:cNvPr>
          <p:cNvSpPr>
            <a:spLocks noGrp="1"/>
          </p:cNvSpPr>
          <p:nvPr>
            <p:ph type="title"/>
          </p:nvPr>
        </p:nvSpPr>
        <p:spPr>
          <a:xfrm>
            <a:off x="1103311" y="285007"/>
            <a:ext cx="8947522" cy="1400530"/>
          </a:xfrm>
        </p:spPr>
        <p:txBody>
          <a:bodyPr anchor="ctr">
            <a:normAutofit fontScale="90000"/>
          </a:bodyPr>
          <a:lstStyle/>
          <a:p>
            <a:r>
              <a:rPr lang="en-GB" sz="4800" b="1" noProof="0" dirty="0">
                <a:solidFill>
                  <a:schemeClr val="bg1"/>
                </a:solidFill>
              </a:rPr>
              <a:t>Transformation of the </a:t>
            </a:r>
            <a:br>
              <a:rPr lang="en-GB" sz="4800" b="1" noProof="0" dirty="0">
                <a:solidFill>
                  <a:schemeClr val="bg1"/>
                </a:solidFill>
              </a:rPr>
            </a:br>
            <a:r>
              <a:rPr lang="en-GB" sz="4800" b="1" noProof="0" dirty="0">
                <a:solidFill>
                  <a:schemeClr val="bg1"/>
                </a:solidFill>
              </a:rPr>
              <a:t>SHOT Working Group</a:t>
            </a:r>
            <a:endParaRPr lang="en-GB" sz="4400" b="1" noProof="0" dirty="0">
              <a:solidFill>
                <a:srgbClr val="FFFFFF"/>
              </a:solidFill>
            </a:endParaRPr>
          </a:p>
        </p:txBody>
      </p:sp>
      <p:sp>
        <p:nvSpPr>
          <p:cNvPr id="3" name="Content Placeholder 2">
            <a:extLst>
              <a:ext uri="{FF2B5EF4-FFF2-40B4-BE49-F238E27FC236}">
                <a16:creationId xmlns:a16="http://schemas.microsoft.com/office/drawing/2014/main" id="{523C707E-1A1C-75BE-77EB-8F80907AF334}"/>
              </a:ext>
            </a:extLst>
          </p:cNvPr>
          <p:cNvSpPr>
            <a:spLocks noGrp="1"/>
          </p:cNvSpPr>
          <p:nvPr>
            <p:ph idx="1"/>
          </p:nvPr>
        </p:nvSpPr>
        <p:spPr>
          <a:xfrm>
            <a:off x="352505" y="2561295"/>
            <a:ext cx="8177883" cy="4141796"/>
          </a:xfrm>
        </p:spPr>
        <p:txBody>
          <a:bodyPr>
            <a:normAutofit/>
          </a:bodyPr>
          <a:lstStyle/>
          <a:p>
            <a:pPr marL="457200" indent="-457200">
              <a:buClr>
                <a:srgbClr val="C00000"/>
              </a:buClr>
              <a:buFont typeface="Wingdings" panose="05000000000000000000" pitchFamily="2" charset="2"/>
              <a:buChar char="S"/>
            </a:pPr>
            <a:r>
              <a:rPr lang="en-GB" sz="2800" b="1" noProof="0" dirty="0">
                <a:latin typeface="+mn-lt"/>
                <a:ea typeface="Calibri" panose="020F0502020204030204" pitchFamily="34" charset="0"/>
                <a:cs typeface="Calibri" panose="020F0502020204030204" pitchFamily="34" charset="0"/>
              </a:rPr>
              <a:t>Terms of reference were revised</a:t>
            </a:r>
          </a:p>
          <a:p>
            <a:pPr marL="457200" indent="-457200">
              <a:buClr>
                <a:srgbClr val="C00000"/>
              </a:buClr>
              <a:buFont typeface="Wingdings" panose="05000000000000000000" pitchFamily="2" charset="2"/>
              <a:buChar char="S"/>
            </a:pPr>
            <a:r>
              <a:rPr lang="en-GB" sz="2800" noProof="0" dirty="0">
                <a:latin typeface="+mn-lt"/>
                <a:ea typeface="Calibri" panose="020F0502020204030204" pitchFamily="34" charset="0"/>
                <a:cs typeface="Calibri" panose="020F0502020204030204" pitchFamily="34" charset="0"/>
              </a:rPr>
              <a:t>Expansion of the </a:t>
            </a:r>
            <a:r>
              <a:rPr lang="en-GB" sz="2800" b="1" noProof="0" dirty="0">
                <a:latin typeface="+mn-lt"/>
                <a:ea typeface="Calibri" panose="020F0502020204030204" pitchFamily="34" charset="0"/>
                <a:cs typeface="Calibri" panose="020F0502020204030204" pitchFamily="34" charset="0"/>
              </a:rPr>
              <a:t>remit and scope</a:t>
            </a:r>
          </a:p>
          <a:p>
            <a:pPr marL="457200" indent="-457200">
              <a:buClr>
                <a:srgbClr val="C00000"/>
              </a:buClr>
              <a:buFont typeface="Wingdings" panose="05000000000000000000" pitchFamily="2" charset="2"/>
              <a:buChar char="S"/>
            </a:pPr>
            <a:r>
              <a:rPr lang="en-GB" sz="2800" b="1" noProof="0" dirty="0">
                <a:latin typeface="+mn-lt"/>
                <a:ea typeface="Calibri" panose="020F0502020204030204" pitchFamily="34" charset="0"/>
                <a:cs typeface="Calibri" panose="020F0502020204030204" pitchFamily="34" charset="0"/>
              </a:rPr>
              <a:t>Membership</a:t>
            </a:r>
            <a:r>
              <a:rPr lang="en-GB" sz="2800" noProof="0" dirty="0">
                <a:latin typeface="+mn-lt"/>
                <a:ea typeface="Calibri" panose="020F0502020204030204" pitchFamily="34" charset="0"/>
                <a:cs typeface="Calibri" panose="020F0502020204030204" pitchFamily="34" charset="0"/>
              </a:rPr>
              <a:t> increased – broader subject matter experts</a:t>
            </a:r>
          </a:p>
          <a:p>
            <a:pPr marL="457200" indent="-457200">
              <a:buClr>
                <a:srgbClr val="C00000"/>
              </a:buClr>
              <a:buFont typeface="Wingdings" panose="05000000000000000000" pitchFamily="2" charset="2"/>
              <a:buChar char="S"/>
            </a:pPr>
            <a:r>
              <a:rPr lang="en-GB" sz="2800" b="1" noProof="0" dirty="0">
                <a:latin typeface="+mn-lt"/>
                <a:ea typeface="Calibri" panose="020F0502020204030204" pitchFamily="34" charset="0"/>
                <a:cs typeface="Calibri" panose="020F0502020204030204" pitchFamily="34" charset="0"/>
              </a:rPr>
              <a:t>Governance</a:t>
            </a:r>
            <a:r>
              <a:rPr lang="en-GB" sz="2800" noProof="0" dirty="0">
                <a:latin typeface="+mn-lt"/>
                <a:ea typeface="Calibri" panose="020F0502020204030204" pitchFamily="34" charset="0"/>
                <a:cs typeface="Calibri" panose="020F0502020204030204" pitchFamily="34" charset="0"/>
              </a:rPr>
              <a:t> pathways defined</a:t>
            </a:r>
          </a:p>
          <a:p>
            <a:pPr marL="457200" indent="-457200">
              <a:buClr>
                <a:srgbClr val="C00000"/>
              </a:buClr>
              <a:buFont typeface="Wingdings" panose="05000000000000000000" pitchFamily="2" charset="2"/>
              <a:buChar char="S"/>
            </a:pPr>
            <a:r>
              <a:rPr lang="en-GB" sz="2800" dirty="0">
                <a:latin typeface="+mn-lt"/>
                <a:ea typeface="Calibri" panose="020F0502020204030204" pitchFamily="34" charset="0"/>
                <a:cs typeface="Calibri" panose="020F0502020204030204" pitchFamily="34" charset="0"/>
              </a:rPr>
              <a:t>Transformed into the </a:t>
            </a:r>
            <a:r>
              <a:rPr lang="en-GB" sz="2800" b="1" dirty="0">
                <a:solidFill>
                  <a:schemeClr val="accent1"/>
                </a:solidFill>
                <a:latin typeface="+mn-lt"/>
                <a:ea typeface="Calibri" panose="020F0502020204030204" pitchFamily="34" charset="0"/>
                <a:cs typeface="Calibri" panose="020F0502020204030204" pitchFamily="34" charset="0"/>
              </a:rPr>
              <a:t>BHNOG         Transfusion Risk Group (TRG)</a:t>
            </a:r>
          </a:p>
          <a:p>
            <a:pPr marL="457200" indent="-457200">
              <a:buClr>
                <a:srgbClr val="C00000"/>
              </a:buClr>
              <a:buFont typeface="Wingdings" panose="05000000000000000000" pitchFamily="2" charset="2"/>
              <a:buChar char="S"/>
            </a:pPr>
            <a:endParaRPr lang="en-GB" sz="2800" b="1" noProof="0" dirty="0">
              <a:latin typeface="+mn-lt"/>
              <a:ea typeface="Calibri" panose="020F050202020403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3010C4EF-0CE3-397F-0C0B-D57D29974E2F}"/>
              </a:ext>
            </a:extLst>
          </p:cNvPr>
          <p:cNvPicPr>
            <a:picLocks noChangeAspect="1"/>
          </p:cNvPicPr>
          <p:nvPr/>
        </p:nvPicPr>
        <p:blipFill>
          <a:blip r:embed="rId3"/>
          <a:stretch>
            <a:fillRect/>
          </a:stretch>
        </p:blipFill>
        <p:spPr>
          <a:xfrm>
            <a:off x="7403725" y="-431424"/>
            <a:ext cx="3376987" cy="1891654"/>
          </a:xfrm>
          <a:prstGeom prst="rect">
            <a:avLst/>
          </a:prstGeom>
        </p:spPr>
      </p:pic>
      <p:pic>
        <p:nvPicPr>
          <p:cNvPr id="22" name="Picture 21">
            <a:extLst>
              <a:ext uri="{FF2B5EF4-FFF2-40B4-BE49-F238E27FC236}">
                <a16:creationId xmlns:a16="http://schemas.microsoft.com/office/drawing/2014/main" id="{9529DC82-C450-12A4-7DBF-0142750CB52F}"/>
              </a:ext>
            </a:extLst>
          </p:cNvPr>
          <p:cNvPicPr>
            <a:picLocks noChangeAspect="1"/>
          </p:cNvPicPr>
          <p:nvPr/>
        </p:nvPicPr>
        <p:blipFill>
          <a:blip r:embed="rId4"/>
          <a:stretch>
            <a:fillRect/>
          </a:stretch>
        </p:blipFill>
        <p:spPr>
          <a:xfrm>
            <a:off x="10767811" y="5934067"/>
            <a:ext cx="1424188" cy="947946"/>
          </a:xfrm>
          <a:prstGeom prst="rect">
            <a:avLst/>
          </a:prstGeom>
        </p:spPr>
      </p:pic>
      <p:graphicFrame>
        <p:nvGraphicFramePr>
          <p:cNvPr id="23" name="Content Placeholder 6">
            <a:extLst>
              <a:ext uri="{FF2B5EF4-FFF2-40B4-BE49-F238E27FC236}">
                <a16:creationId xmlns:a16="http://schemas.microsoft.com/office/drawing/2014/main" id="{9412859F-5A72-CE9E-3BE1-82F5BE896318}"/>
              </a:ext>
            </a:extLst>
          </p:cNvPr>
          <p:cNvGraphicFramePr>
            <a:graphicFrameLocks/>
          </p:cNvGraphicFramePr>
          <p:nvPr>
            <p:extLst>
              <p:ext uri="{D42A27DB-BD31-4B8C-83A1-F6EECF244321}">
                <p14:modId xmlns:p14="http://schemas.microsoft.com/office/powerpoint/2010/main" val="3495273216"/>
              </p:ext>
            </p:extLst>
          </p:nvPr>
        </p:nvGraphicFramePr>
        <p:xfrm>
          <a:off x="8188024" y="2178643"/>
          <a:ext cx="3725619" cy="392104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5" name="Picture 4">
            <a:extLst>
              <a:ext uri="{FF2B5EF4-FFF2-40B4-BE49-F238E27FC236}">
                <a16:creationId xmlns:a16="http://schemas.microsoft.com/office/drawing/2014/main" id="{2BEA45F1-D7ED-0CFA-707C-7327D382E79E}"/>
              </a:ext>
            </a:extLst>
          </p:cNvPr>
          <p:cNvPicPr>
            <a:picLocks noChangeAspect="1"/>
          </p:cNvPicPr>
          <p:nvPr/>
        </p:nvPicPr>
        <p:blipFill>
          <a:blip r:embed="rId10"/>
          <a:stretch>
            <a:fillRect/>
          </a:stretch>
        </p:blipFill>
        <p:spPr>
          <a:xfrm>
            <a:off x="6853816" y="5226904"/>
            <a:ext cx="1111542" cy="1156869"/>
          </a:xfrm>
          <a:prstGeom prst="rect">
            <a:avLst/>
          </a:prstGeom>
        </p:spPr>
      </p:pic>
      <p:pic>
        <p:nvPicPr>
          <p:cNvPr id="7" name="Picture 6">
            <a:extLst>
              <a:ext uri="{FF2B5EF4-FFF2-40B4-BE49-F238E27FC236}">
                <a16:creationId xmlns:a16="http://schemas.microsoft.com/office/drawing/2014/main" id="{93442DBD-BD94-5B4E-2AB2-48142845FA57}"/>
              </a:ext>
            </a:extLst>
          </p:cNvPr>
          <p:cNvPicPr>
            <a:picLocks noChangeAspect="1"/>
          </p:cNvPicPr>
          <p:nvPr/>
        </p:nvPicPr>
        <p:blipFill>
          <a:blip r:embed="rId11"/>
          <a:stretch>
            <a:fillRect/>
          </a:stretch>
        </p:blipFill>
        <p:spPr>
          <a:xfrm>
            <a:off x="5520982" y="6408040"/>
            <a:ext cx="3828620" cy="536494"/>
          </a:xfrm>
          <a:prstGeom prst="rect">
            <a:avLst/>
          </a:prstGeom>
        </p:spPr>
      </p:pic>
    </p:spTree>
    <p:extLst>
      <p:ext uri="{BB962C8B-B14F-4D97-AF65-F5344CB8AC3E}">
        <p14:creationId xmlns:p14="http://schemas.microsoft.com/office/powerpoint/2010/main" val="293977616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8E7AFA-8B09-CCE6-B0B4-CC175A900EB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C334285-6994-EB67-7925-07AF9DD9AD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2EA8ECCE-6368-277B-15DF-770FEB67B1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CA2F6BD1-9010-9077-0CFC-33C067256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7A141C97-D2DC-8A09-9835-50163B76F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83215D90-ABAD-52A1-47CA-92A8D9188DFD}"/>
              </a:ext>
            </a:extLst>
          </p:cNvPr>
          <p:cNvSpPr>
            <a:spLocks noGrp="1"/>
          </p:cNvSpPr>
          <p:nvPr>
            <p:ph type="title"/>
          </p:nvPr>
        </p:nvSpPr>
        <p:spPr>
          <a:xfrm>
            <a:off x="433137" y="392342"/>
            <a:ext cx="7943902" cy="1400530"/>
          </a:xfrm>
        </p:spPr>
        <p:txBody>
          <a:bodyPr anchor="ctr">
            <a:normAutofit/>
          </a:bodyPr>
          <a:lstStyle/>
          <a:p>
            <a:r>
              <a:rPr lang="en-GB" b="1" noProof="0" dirty="0">
                <a:solidFill>
                  <a:srgbClr val="FFFFFF"/>
                </a:solidFill>
              </a:rPr>
              <a:t>Transfusion Risk Group (TRG)</a:t>
            </a:r>
          </a:p>
        </p:txBody>
      </p:sp>
      <p:graphicFrame>
        <p:nvGraphicFramePr>
          <p:cNvPr id="11" name="TextBox 2">
            <a:extLst>
              <a:ext uri="{FF2B5EF4-FFF2-40B4-BE49-F238E27FC236}">
                <a16:creationId xmlns:a16="http://schemas.microsoft.com/office/drawing/2014/main" id="{E3934FE8-4DAB-186C-8B82-D1EFD5CABBBC}"/>
              </a:ext>
            </a:extLst>
          </p:cNvPr>
          <p:cNvGraphicFramePr/>
          <p:nvPr>
            <p:extLst>
              <p:ext uri="{D42A27DB-BD31-4B8C-83A1-F6EECF244321}">
                <p14:modId xmlns:p14="http://schemas.microsoft.com/office/powerpoint/2010/main" val="2582853507"/>
              </p:ext>
            </p:extLst>
          </p:nvPr>
        </p:nvGraphicFramePr>
        <p:xfrm>
          <a:off x="615616" y="1873196"/>
          <a:ext cx="10960768" cy="44814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5" name="Picture 14">
            <a:extLst>
              <a:ext uri="{FF2B5EF4-FFF2-40B4-BE49-F238E27FC236}">
                <a16:creationId xmlns:a16="http://schemas.microsoft.com/office/drawing/2014/main" id="{B2FA1E3C-2DF1-DF6F-87A6-7DCA9B10A988}"/>
              </a:ext>
            </a:extLst>
          </p:cNvPr>
          <p:cNvPicPr>
            <a:picLocks noChangeAspect="1"/>
          </p:cNvPicPr>
          <p:nvPr/>
        </p:nvPicPr>
        <p:blipFill>
          <a:blip r:embed="rId8"/>
          <a:stretch>
            <a:fillRect/>
          </a:stretch>
        </p:blipFill>
        <p:spPr>
          <a:xfrm>
            <a:off x="7626850" y="-367687"/>
            <a:ext cx="3153862" cy="1766668"/>
          </a:xfrm>
          <a:prstGeom prst="rect">
            <a:avLst/>
          </a:prstGeom>
        </p:spPr>
      </p:pic>
      <p:pic>
        <p:nvPicPr>
          <p:cNvPr id="17" name="Picture 16">
            <a:extLst>
              <a:ext uri="{FF2B5EF4-FFF2-40B4-BE49-F238E27FC236}">
                <a16:creationId xmlns:a16="http://schemas.microsoft.com/office/drawing/2014/main" id="{A7712446-6664-59D3-0519-0924C42F54A1}"/>
              </a:ext>
            </a:extLst>
          </p:cNvPr>
          <p:cNvPicPr>
            <a:picLocks noChangeAspect="1"/>
          </p:cNvPicPr>
          <p:nvPr/>
        </p:nvPicPr>
        <p:blipFill>
          <a:blip r:embed="rId9"/>
          <a:stretch>
            <a:fillRect/>
          </a:stretch>
        </p:blipFill>
        <p:spPr>
          <a:xfrm>
            <a:off x="10885714" y="5951744"/>
            <a:ext cx="1246578" cy="829728"/>
          </a:xfrm>
          <a:prstGeom prst="rect">
            <a:avLst/>
          </a:prstGeom>
        </p:spPr>
      </p:pic>
    </p:spTree>
    <p:extLst>
      <p:ext uri="{BB962C8B-B14F-4D97-AF65-F5344CB8AC3E}">
        <p14:creationId xmlns:p14="http://schemas.microsoft.com/office/powerpoint/2010/main" val="3231811032"/>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D676B9-4720-2932-2F46-27AC88138FB7}"/>
            </a:ext>
          </a:extLst>
        </p:cNvPr>
        <p:cNvGrpSpPr/>
        <p:nvPr/>
      </p:nvGrpSpPr>
      <p:grpSpPr>
        <a:xfrm>
          <a:off x="0" y="0"/>
          <a:ext cx="0" cy="0"/>
          <a:chOff x="0" y="0"/>
          <a:chExt cx="0" cy="0"/>
        </a:xfrm>
      </p:grpSpPr>
      <p:sp>
        <p:nvSpPr>
          <p:cNvPr id="2055" name="Rectangle 2054">
            <a:extLst>
              <a:ext uri="{FF2B5EF4-FFF2-40B4-BE49-F238E27FC236}">
                <a16:creationId xmlns:a16="http://schemas.microsoft.com/office/drawing/2014/main" id="{144A11D1-6963-485E-86DE-760B07434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GB" noProof="0" dirty="0"/>
          </a:p>
        </p:txBody>
      </p:sp>
      <p:sp>
        <p:nvSpPr>
          <p:cNvPr id="2" name="Title 1">
            <a:extLst>
              <a:ext uri="{FF2B5EF4-FFF2-40B4-BE49-F238E27FC236}">
                <a16:creationId xmlns:a16="http://schemas.microsoft.com/office/drawing/2014/main" id="{A7AD21C1-5B41-6018-7FAE-2C27DADED9F9}"/>
              </a:ext>
            </a:extLst>
          </p:cNvPr>
          <p:cNvSpPr>
            <a:spLocks noGrp="1"/>
          </p:cNvSpPr>
          <p:nvPr>
            <p:ph type="title"/>
          </p:nvPr>
        </p:nvSpPr>
        <p:spPr>
          <a:xfrm>
            <a:off x="361950" y="629266"/>
            <a:ext cx="4145632" cy="5594554"/>
          </a:xfrm>
        </p:spPr>
        <p:txBody>
          <a:bodyPr anchor="ctr">
            <a:normAutofit/>
          </a:bodyPr>
          <a:lstStyle/>
          <a:p>
            <a:r>
              <a:rPr lang="en-GB" sz="4000" b="1" noProof="0" dirty="0">
                <a:solidFill>
                  <a:srgbClr val="EBEBEB"/>
                </a:solidFill>
              </a:rPr>
              <a:t>SHOT</a:t>
            </a:r>
            <a:r>
              <a:rPr lang="en-GB" sz="3200" b="1" noProof="0" dirty="0">
                <a:solidFill>
                  <a:srgbClr val="EBEBEB"/>
                </a:solidFill>
              </a:rPr>
              <a:t> Recommendations</a:t>
            </a:r>
            <a:br>
              <a:rPr lang="en-GB" sz="3200" b="1" noProof="0" dirty="0">
                <a:solidFill>
                  <a:srgbClr val="EBEBEB"/>
                </a:solidFill>
              </a:rPr>
            </a:br>
            <a:endParaRPr lang="en-GB" sz="3200" noProof="0" dirty="0">
              <a:solidFill>
                <a:srgbClr val="EBEBEB"/>
              </a:solidFill>
            </a:endParaRPr>
          </a:p>
        </p:txBody>
      </p:sp>
      <p:sp>
        <p:nvSpPr>
          <p:cNvPr id="2057" name="Freeform 7">
            <a:extLst>
              <a:ext uri="{FF2B5EF4-FFF2-40B4-BE49-F238E27FC236}">
                <a16:creationId xmlns:a16="http://schemas.microsoft.com/office/drawing/2014/main" id="{93BDF132-E4EF-4CB3-9A12-1EB75E159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GB" noProof="0" dirty="0"/>
          </a:p>
        </p:txBody>
      </p:sp>
      <p:sp useBgFill="1">
        <p:nvSpPr>
          <p:cNvPr id="2059" name="Freeform: Shape 2058">
            <a:extLst>
              <a:ext uri="{FF2B5EF4-FFF2-40B4-BE49-F238E27FC236}">
                <a16:creationId xmlns:a16="http://schemas.microsoft.com/office/drawing/2014/main" id="{F8486D32-0A56-4407-A9D1-7AFC16946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noProof="0" dirty="0"/>
          </a:p>
        </p:txBody>
      </p:sp>
      <p:sp>
        <p:nvSpPr>
          <p:cNvPr id="2061" name="Rectangle 2060">
            <a:extLst>
              <a:ext uri="{FF2B5EF4-FFF2-40B4-BE49-F238E27FC236}">
                <a16:creationId xmlns:a16="http://schemas.microsoft.com/office/drawing/2014/main" id="{B73FE0C2-11C7-466D-B4BA-0330484CD5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3" name="Content Placeholder 2">
            <a:extLst>
              <a:ext uri="{FF2B5EF4-FFF2-40B4-BE49-F238E27FC236}">
                <a16:creationId xmlns:a16="http://schemas.microsoft.com/office/drawing/2014/main" id="{9B5E504F-B325-3526-20DC-B48AF048B30B}"/>
              </a:ext>
            </a:extLst>
          </p:cNvPr>
          <p:cNvSpPr>
            <a:spLocks noGrp="1"/>
          </p:cNvSpPr>
          <p:nvPr>
            <p:ph idx="1"/>
          </p:nvPr>
        </p:nvSpPr>
        <p:spPr>
          <a:xfrm>
            <a:off x="4507581" y="2112612"/>
            <a:ext cx="7510247" cy="4315261"/>
          </a:xfrm>
        </p:spPr>
        <p:txBody>
          <a:bodyPr>
            <a:normAutofit/>
          </a:bodyPr>
          <a:lstStyle/>
          <a:p>
            <a:pPr marL="266700" indent="-266700">
              <a:lnSpc>
                <a:spcPct val="90000"/>
              </a:lnSpc>
              <a:buClr>
                <a:srgbClr val="FF0000"/>
              </a:buClr>
              <a:buSzPct val="100000"/>
              <a:buFont typeface="Arial" panose="020B0604020202020204" pitchFamily="34" charset="0"/>
              <a:buChar char="•"/>
            </a:pPr>
            <a:r>
              <a:rPr lang="en-GB" sz="2400" noProof="0" dirty="0"/>
              <a:t>In </a:t>
            </a:r>
            <a:r>
              <a:rPr lang="en-GB" sz="2400" b="1" noProof="0" dirty="0"/>
              <a:t>July 2025</a:t>
            </a:r>
            <a:r>
              <a:rPr lang="en-GB" sz="2400" noProof="0" dirty="0"/>
              <a:t>, the SHOT recommendations were replaced by </a:t>
            </a:r>
            <a:r>
              <a:rPr lang="en-GB" sz="2400" b="1" noProof="0" dirty="0"/>
              <a:t>SHOT Transfusion Safety standards</a:t>
            </a:r>
          </a:p>
          <a:p>
            <a:pPr marL="0" indent="0">
              <a:lnSpc>
                <a:spcPct val="90000"/>
              </a:lnSpc>
              <a:buClr>
                <a:srgbClr val="FF0000"/>
              </a:buClr>
              <a:buSzPct val="100000"/>
              <a:buNone/>
            </a:pPr>
            <a:endParaRPr lang="en-GB" sz="1200" noProof="0" dirty="0"/>
          </a:p>
          <a:p>
            <a:pPr marL="266700" indent="-266700">
              <a:lnSpc>
                <a:spcPct val="90000"/>
              </a:lnSpc>
              <a:buClr>
                <a:srgbClr val="FF0000"/>
              </a:buClr>
              <a:buSzPct val="100000"/>
              <a:buFont typeface="Arial" panose="020B0604020202020204" pitchFamily="34" charset="0"/>
              <a:buChar char="•"/>
            </a:pPr>
            <a:r>
              <a:rPr lang="en-GB" sz="2400" noProof="0" dirty="0"/>
              <a:t>Base line tool created to complete gap analysis</a:t>
            </a:r>
          </a:p>
          <a:p>
            <a:pPr marL="266700" indent="-266700">
              <a:lnSpc>
                <a:spcPct val="90000"/>
              </a:lnSpc>
              <a:buClr>
                <a:srgbClr val="FF0000"/>
              </a:buClr>
              <a:buSzPct val="100000"/>
              <a:buFont typeface="Arial" panose="020B0604020202020204" pitchFamily="34" charset="0"/>
              <a:buChar char="•"/>
            </a:pPr>
            <a:endParaRPr lang="en-GB" sz="1100" noProof="0" dirty="0"/>
          </a:p>
          <a:p>
            <a:pPr marL="266700" indent="-266700">
              <a:lnSpc>
                <a:spcPct val="90000"/>
              </a:lnSpc>
              <a:buClr>
                <a:srgbClr val="FF0000"/>
              </a:buClr>
              <a:buSzPct val="100000"/>
              <a:buFont typeface="Arial" panose="020B0604020202020204" pitchFamily="34" charset="0"/>
              <a:buChar char="•"/>
            </a:pPr>
            <a:r>
              <a:rPr lang="en-GB" sz="2400" noProof="0" dirty="0"/>
              <a:t>Identified that </a:t>
            </a:r>
            <a:r>
              <a:rPr lang="en-GB" sz="2400" b="1" noProof="0" dirty="0"/>
              <a:t>responsibility</a:t>
            </a:r>
            <a:r>
              <a:rPr lang="en-GB" sz="2400" noProof="0" dirty="0"/>
              <a:t> lay with operational </a:t>
            </a:r>
            <a:r>
              <a:rPr lang="en-GB" sz="2400" b="1" noProof="0" dirty="0"/>
              <a:t>Hospital transfusion teams (HTT)/committees (HTC)</a:t>
            </a:r>
          </a:p>
          <a:p>
            <a:pPr marL="266700" indent="-266700">
              <a:lnSpc>
                <a:spcPct val="90000"/>
              </a:lnSpc>
              <a:buClr>
                <a:srgbClr val="FF0000"/>
              </a:buClr>
              <a:buSzPct val="100000"/>
              <a:buFont typeface="Arial" panose="020B0604020202020204" pitchFamily="34" charset="0"/>
              <a:buChar char="•"/>
            </a:pPr>
            <a:endParaRPr lang="en-GB" sz="1100" noProof="0" dirty="0"/>
          </a:p>
          <a:p>
            <a:pPr marL="266700" indent="-266700">
              <a:lnSpc>
                <a:spcPct val="90000"/>
              </a:lnSpc>
              <a:buClr>
                <a:srgbClr val="FF0000"/>
              </a:buClr>
              <a:buSzPct val="100000"/>
              <a:buFont typeface="Arial" panose="020B0604020202020204" pitchFamily="34" charset="0"/>
              <a:buChar char="•"/>
            </a:pPr>
            <a:r>
              <a:rPr lang="en-GB" sz="2400" noProof="0" dirty="0"/>
              <a:t>Recognised that strengthened governance and board level oversight was required</a:t>
            </a:r>
          </a:p>
        </p:txBody>
      </p:sp>
      <p:pic>
        <p:nvPicPr>
          <p:cNvPr id="2050" name="Picture 2">
            <a:extLst>
              <a:ext uri="{FF2B5EF4-FFF2-40B4-BE49-F238E27FC236}">
                <a16:creationId xmlns:a16="http://schemas.microsoft.com/office/drawing/2014/main" id="{2691ABC8-389E-71BD-EEC5-DBFF182937F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41970" y="0"/>
            <a:ext cx="6729943" cy="1682485"/>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00AC6632-AE77-18DF-60F7-B818A1F56E14}"/>
              </a:ext>
            </a:extLst>
          </p:cNvPr>
          <p:cNvPicPr>
            <a:picLocks noChangeAspect="1"/>
          </p:cNvPicPr>
          <p:nvPr/>
        </p:nvPicPr>
        <p:blipFill>
          <a:blip r:embed="rId4"/>
          <a:stretch>
            <a:fillRect/>
          </a:stretch>
        </p:blipFill>
        <p:spPr>
          <a:xfrm>
            <a:off x="0" y="6316592"/>
            <a:ext cx="4230991" cy="536494"/>
          </a:xfrm>
          <a:prstGeom prst="rect">
            <a:avLst/>
          </a:prstGeom>
        </p:spPr>
      </p:pic>
      <p:pic>
        <p:nvPicPr>
          <p:cNvPr id="15" name="Picture 14">
            <a:extLst>
              <a:ext uri="{FF2B5EF4-FFF2-40B4-BE49-F238E27FC236}">
                <a16:creationId xmlns:a16="http://schemas.microsoft.com/office/drawing/2014/main" id="{2351AD8A-0D6E-B1C2-76D1-A2B10BBBDCE0}"/>
              </a:ext>
            </a:extLst>
          </p:cNvPr>
          <p:cNvPicPr>
            <a:picLocks noChangeAspect="1"/>
          </p:cNvPicPr>
          <p:nvPr/>
        </p:nvPicPr>
        <p:blipFill>
          <a:blip r:embed="rId5"/>
          <a:stretch>
            <a:fillRect/>
          </a:stretch>
        </p:blipFill>
        <p:spPr>
          <a:xfrm>
            <a:off x="1414462" y="4984206"/>
            <a:ext cx="1332386" cy="1332386"/>
          </a:xfrm>
          <a:prstGeom prst="rect">
            <a:avLst/>
          </a:prstGeom>
        </p:spPr>
      </p:pic>
    </p:spTree>
    <p:extLst>
      <p:ext uri="{BB962C8B-B14F-4D97-AF65-F5344CB8AC3E}">
        <p14:creationId xmlns:p14="http://schemas.microsoft.com/office/powerpoint/2010/main" val="1089001808"/>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01CC3-4950-8C5B-ACFB-146235EEC7C9}"/>
              </a:ext>
            </a:extLst>
          </p:cNvPr>
          <p:cNvSpPr>
            <a:spLocks noGrp="1"/>
          </p:cNvSpPr>
          <p:nvPr>
            <p:ph type="title"/>
          </p:nvPr>
        </p:nvSpPr>
        <p:spPr>
          <a:xfrm>
            <a:off x="329017" y="496519"/>
            <a:ext cx="9344312" cy="1400530"/>
          </a:xfrm>
        </p:spPr>
        <p:txBody>
          <a:bodyPr/>
          <a:lstStyle/>
          <a:p>
            <a:r>
              <a:rPr lang="en-GB" sz="3600" b="1" noProof="0" dirty="0">
                <a:solidFill>
                  <a:schemeClr val="tx1"/>
                </a:solidFill>
              </a:rPr>
              <a:t>Welsh Health Circular (WHC/2025/037) was released in Sept 2025</a:t>
            </a:r>
            <a:br>
              <a:rPr lang="en-GB" sz="3600" b="1" noProof="0" dirty="0">
                <a:solidFill>
                  <a:schemeClr val="tx1"/>
                </a:solidFill>
              </a:rPr>
            </a:br>
            <a:br>
              <a:rPr lang="en-GB" sz="3600" b="1" noProof="0" dirty="0">
                <a:solidFill>
                  <a:schemeClr val="tx1"/>
                </a:solidFill>
              </a:rPr>
            </a:br>
            <a:r>
              <a:rPr lang="en-GB" sz="3600" b="1" noProof="0" dirty="0">
                <a:solidFill>
                  <a:schemeClr val="tx1"/>
                </a:solidFill>
              </a:rPr>
              <a:t>Actions;</a:t>
            </a:r>
            <a:br>
              <a:rPr lang="en-GB" sz="3600" noProof="0" dirty="0">
                <a:solidFill>
                  <a:schemeClr val="tx1"/>
                </a:solidFill>
              </a:rPr>
            </a:br>
            <a:endParaRPr lang="en-GB" sz="3600" noProof="0" dirty="0">
              <a:solidFill>
                <a:schemeClr val="tx1"/>
              </a:solidFill>
            </a:endParaRPr>
          </a:p>
        </p:txBody>
      </p:sp>
      <p:graphicFrame>
        <p:nvGraphicFramePr>
          <p:cNvPr id="4" name="Content Placeholder 6">
            <a:extLst>
              <a:ext uri="{FF2B5EF4-FFF2-40B4-BE49-F238E27FC236}">
                <a16:creationId xmlns:a16="http://schemas.microsoft.com/office/drawing/2014/main" id="{2A319834-F8E8-2A38-1ABD-214C3A559F6D}"/>
              </a:ext>
            </a:extLst>
          </p:cNvPr>
          <p:cNvGraphicFramePr>
            <a:graphicFrameLocks/>
          </p:cNvGraphicFramePr>
          <p:nvPr>
            <p:extLst>
              <p:ext uri="{D42A27DB-BD31-4B8C-83A1-F6EECF244321}">
                <p14:modId xmlns:p14="http://schemas.microsoft.com/office/powerpoint/2010/main" val="245169443"/>
              </p:ext>
            </p:extLst>
          </p:nvPr>
        </p:nvGraphicFramePr>
        <p:xfrm>
          <a:off x="329016" y="1491410"/>
          <a:ext cx="11533968" cy="5650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A38C3A61-1DF5-37AD-6D61-F1E7CF92AFA3}"/>
              </a:ext>
            </a:extLst>
          </p:cNvPr>
          <p:cNvSpPr txBox="1"/>
          <p:nvPr/>
        </p:nvSpPr>
        <p:spPr>
          <a:xfrm>
            <a:off x="329016" y="6012271"/>
            <a:ext cx="11533968" cy="369332"/>
          </a:xfrm>
          <a:prstGeom prst="rect">
            <a:avLst/>
          </a:prstGeom>
          <a:noFill/>
        </p:spPr>
        <p:txBody>
          <a:bodyPr wrap="square">
            <a:spAutoFit/>
          </a:bodyPr>
          <a:lstStyle/>
          <a:p>
            <a:pPr algn="just">
              <a:buClr>
                <a:srgbClr val="FF0000"/>
              </a:buClr>
              <a:buSzPct val="100000"/>
            </a:pPr>
            <a:r>
              <a:rPr lang="en-GB" b="1" noProof="0" dirty="0"/>
              <a:t>Reporting and monitoring of the compliance is through TRG - report and escalate to BHNOG and WG</a:t>
            </a:r>
            <a:endParaRPr lang="en-GB" sz="1100" b="1" noProof="0" dirty="0"/>
          </a:p>
        </p:txBody>
      </p:sp>
      <p:pic>
        <p:nvPicPr>
          <p:cNvPr id="8" name="Picture 7">
            <a:extLst>
              <a:ext uri="{FF2B5EF4-FFF2-40B4-BE49-F238E27FC236}">
                <a16:creationId xmlns:a16="http://schemas.microsoft.com/office/drawing/2014/main" id="{18922275-1029-7E73-1B0D-D05C0DF6FF2F}"/>
              </a:ext>
            </a:extLst>
          </p:cNvPr>
          <p:cNvPicPr>
            <a:picLocks noChangeAspect="1"/>
          </p:cNvPicPr>
          <p:nvPr/>
        </p:nvPicPr>
        <p:blipFill>
          <a:blip r:embed="rId8"/>
          <a:stretch>
            <a:fillRect/>
          </a:stretch>
        </p:blipFill>
        <p:spPr>
          <a:xfrm>
            <a:off x="9820523" y="-317994"/>
            <a:ext cx="2500231" cy="1400530"/>
          </a:xfrm>
          <a:prstGeom prst="rect">
            <a:avLst/>
          </a:prstGeom>
        </p:spPr>
      </p:pic>
      <p:pic>
        <p:nvPicPr>
          <p:cNvPr id="9" name="Picture 8">
            <a:extLst>
              <a:ext uri="{FF2B5EF4-FFF2-40B4-BE49-F238E27FC236}">
                <a16:creationId xmlns:a16="http://schemas.microsoft.com/office/drawing/2014/main" id="{07363C5E-8C8D-1704-6AEF-9834C1CA9281}"/>
              </a:ext>
            </a:extLst>
          </p:cNvPr>
          <p:cNvPicPr>
            <a:picLocks noChangeAspect="1"/>
          </p:cNvPicPr>
          <p:nvPr/>
        </p:nvPicPr>
        <p:blipFill>
          <a:blip r:embed="rId9"/>
          <a:stretch>
            <a:fillRect/>
          </a:stretch>
        </p:blipFill>
        <p:spPr>
          <a:xfrm>
            <a:off x="10775308" y="1264170"/>
            <a:ext cx="1058180" cy="1058180"/>
          </a:xfrm>
          <a:prstGeom prst="rect">
            <a:avLst/>
          </a:prstGeom>
        </p:spPr>
      </p:pic>
      <p:pic>
        <p:nvPicPr>
          <p:cNvPr id="13" name="Picture 12">
            <a:extLst>
              <a:ext uri="{FF2B5EF4-FFF2-40B4-BE49-F238E27FC236}">
                <a16:creationId xmlns:a16="http://schemas.microsoft.com/office/drawing/2014/main" id="{EE4741A8-AC53-33AB-616C-DEEC5FE213CC}"/>
              </a:ext>
            </a:extLst>
          </p:cNvPr>
          <p:cNvPicPr>
            <a:picLocks noChangeAspect="1"/>
          </p:cNvPicPr>
          <p:nvPr/>
        </p:nvPicPr>
        <p:blipFill>
          <a:blip r:embed="rId10"/>
          <a:stretch>
            <a:fillRect/>
          </a:stretch>
        </p:blipFill>
        <p:spPr>
          <a:xfrm>
            <a:off x="9643832" y="2290705"/>
            <a:ext cx="3321133" cy="491889"/>
          </a:xfrm>
          <a:prstGeom prst="rect">
            <a:avLst/>
          </a:prstGeom>
        </p:spPr>
      </p:pic>
    </p:spTree>
    <p:extLst>
      <p:ext uri="{BB962C8B-B14F-4D97-AF65-F5344CB8AC3E}">
        <p14:creationId xmlns:p14="http://schemas.microsoft.com/office/powerpoint/2010/main" val="4276009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FB0E09-FD85-B216-A07E-5A830E0B06C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E3B47F2-F4A4-3843-A1EB-6329A49AA9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FA708412-4A60-DA3B-BC52-29E1482A8F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GB" noProof="0" dirty="0"/>
          </a:p>
        </p:txBody>
      </p:sp>
      <p:sp>
        <p:nvSpPr>
          <p:cNvPr id="12" name="Freeform 7">
            <a:extLst>
              <a:ext uri="{FF2B5EF4-FFF2-40B4-BE49-F238E27FC236}">
                <a16:creationId xmlns:a16="http://schemas.microsoft.com/office/drawing/2014/main" id="{AF4DA5EF-D6F7-CDF7-5C12-A1B960D48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4D258EAF-B3B1-E74A-87AD-C4AF76F171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en-GB" noProof="0" dirty="0"/>
          </a:p>
        </p:txBody>
      </p:sp>
      <p:sp>
        <p:nvSpPr>
          <p:cNvPr id="2" name="Title 1">
            <a:extLst>
              <a:ext uri="{FF2B5EF4-FFF2-40B4-BE49-F238E27FC236}">
                <a16:creationId xmlns:a16="http://schemas.microsoft.com/office/drawing/2014/main" id="{6F03F199-84CF-3D9C-B427-68C15253F20C}"/>
              </a:ext>
            </a:extLst>
          </p:cNvPr>
          <p:cNvSpPr>
            <a:spLocks noGrp="1"/>
          </p:cNvSpPr>
          <p:nvPr>
            <p:ph type="title"/>
          </p:nvPr>
        </p:nvSpPr>
        <p:spPr>
          <a:xfrm>
            <a:off x="449432" y="562367"/>
            <a:ext cx="6853732" cy="1400530"/>
          </a:xfrm>
        </p:spPr>
        <p:txBody>
          <a:bodyPr anchor="ctr">
            <a:normAutofit fontScale="90000"/>
          </a:bodyPr>
          <a:lstStyle/>
          <a:p>
            <a:r>
              <a:rPr lang="en-GB" sz="4400" b="1" noProof="0" dirty="0">
                <a:solidFill>
                  <a:schemeClr val="bg1"/>
                </a:solidFill>
                <a:latin typeface="Aptos"/>
                <a:ea typeface="Aptos"/>
                <a:cs typeface="Times New Roman" panose="02020603050405020304" pitchFamily="18" charset="0"/>
              </a:rPr>
              <a:t>All Wales SHOT Standards Gap Analysis Compliance Summary</a:t>
            </a:r>
            <a:br>
              <a:rPr lang="en-GB" noProof="0" dirty="0"/>
            </a:br>
            <a:endParaRPr lang="en-GB" noProof="0" dirty="0">
              <a:solidFill>
                <a:srgbClr val="FFFFFF"/>
              </a:solidFill>
            </a:endParaRPr>
          </a:p>
        </p:txBody>
      </p:sp>
      <p:pic>
        <p:nvPicPr>
          <p:cNvPr id="6" name="Content Placeholder 5">
            <a:extLst>
              <a:ext uri="{FF2B5EF4-FFF2-40B4-BE49-F238E27FC236}">
                <a16:creationId xmlns:a16="http://schemas.microsoft.com/office/drawing/2014/main" id="{8F046A70-A756-17FE-11A6-A68E6089477D}"/>
              </a:ext>
            </a:extLst>
          </p:cNvPr>
          <p:cNvPicPr>
            <a:picLocks noGrp="1" noChangeAspect="1"/>
          </p:cNvPicPr>
          <p:nvPr>
            <p:ph idx="1"/>
          </p:nvPr>
        </p:nvPicPr>
        <p:blipFill>
          <a:blip r:embed="rId3"/>
          <a:stretch>
            <a:fillRect/>
          </a:stretch>
        </p:blipFill>
        <p:spPr>
          <a:xfrm>
            <a:off x="676609" y="1732710"/>
            <a:ext cx="10937715" cy="4848564"/>
          </a:xfrm>
          <a:prstGeom prst="rect">
            <a:avLst/>
          </a:prstGeom>
        </p:spPr>
      </p:pic>
      <p:pic>
        <p:nvPicPr>
          <p:cNvPr id="1027" name="Picture 3">
            <a:extLst>
              <a:ext uri="{FF2B5EF4-FFF2-40B4-BE49-F238E27FC236}">
                <a16:creationId xmlns:a16="http://schemas.microsoft.com/office/drawing/2014/main" id="{4ED641BA-C3F4-47B1-654E-F78B22A9FB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7705" y="1"/>
            <a:ext cx="4684294" cy="130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549589"/>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7783</TotalTime>
  <Words>1969</Words>
  <Application>Microsoft Office PowerPoint</Application>
  <PresentationFormat>Widescreen</PresentationFormat>
  <Paragraphs>277</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Calibri</vt:lpstr>
      <vt:lpstr>Century Gothic</vt:lpstr>
      <vt:lpstr>Wingdings</vt:lpstr>
      <vt:lpstr>Wingdings 3</vt:lpstr>
      <vt:lpstr>Ion</vt:lpstr>
      <vt:lpstr>Evolution of Transfusion Risk in Wales</vt:lpstr>
      <vt:lpstr>Content</vt:lpstr>
      <vt:lpstr>Timeline</vt:lpstr>
      <vt:lpstr> </vt:lpstr>
      <vt:lpstr>Transformation of the  SHOT Working Group</vt:lpstr>
      <vt:lpstr>Transfusion Risk Group (TRG)</vt:lpstr>
      <vt:lpstr>SHOT Recommendations </vt:lpstr>
      <vt:lpstr>Welsh Health Circular (WHC/2025/037) was released in Sept 2025  Actions; </vt:lpstr>
      <vt:lpstr>All Wales SHOT Standards Gap Analysis Compliance Summary </vt:lpstr>
      <vt:lpstr>All Wales SHOT Standards Gap Analysis  Non-Compliance Summary </vt:lpstr>
      <vt:lpstr>TRG accomplishments</vt:lpstr>
      <vt:lpstr>Incident reporting</vt:lpstr>
      <vt:lpstr>Datix Incident reporting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Borrell (Welsh Blood Service, Clinical Services)</dc:creator>
  <cp:lastModifiedBy>Rachel Borrell (Welsh Blood Service, Clinical Services)</cp:lastModifiedBy>
  <cp:revision>29</cp:revision>
  <dcterms:created xsi:type="dcterms:W3CDTF">2025-11-14T19:52:53Z</dcterms:created>
  <dcterms:modified xsi:type="dcterms:W3CDTF">2026-06-22T12:25:26Z</dcterms:modified>
</cp:coreProperties>
</file>