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691" r:id="rId2"/>
    <p:sldMasterId id="2147483704" r:id="rId3"/>
  </p:sldMasterIdLst>
  <p:notesMasterIdLst>
    <p:notesMasterId r:id="rId36"/>
  </p:notesMasterIdLst>
  <p:sldIdLst>
    <p:sldId id="2516" r:id="rId4"/>
    <p:sldId id="1141" r:id="rId5"/>
    <p:sldId id="7737" r:id="rId6"/>
    <p:sldId id="3165" r:id="rId7"/>
    <p:sldId id="6866" r:id="rId8"/>
    <p:sldId id="2757" r:id="rId9"/>
    <p:sldId id="3598" r:id="rId10"/>
    <p:sldId id="1150" r:id="rId11"/>
    <p:sldId id="2250" r:id="rId12"/>
    <p:sldId id="2123" r:id="rId13"/>
    <p:sldId id="304" r:id="rId14"/>
    <p:sldId id="1598" r:id="rId15"/>
    <p:sldId id="2845" r:id="rId16"/>
    <p:sldId id="7734" r:id="rId17"/>
    <p:sldId id="629" r:id="rId18"/>
    <p:sldId id="1691" r:id="rId19"/>
    <p:sldId id="7744" r:id="rId20"/>
    <p:sldId id="7741" r:id="rId21"/>
    <p:sldId id="1137" r:id="rId22"/>
    <p:sldId id="1909" r:id="rId23"/>
    <p:sldId id="2439" r:id="rId24"/>
    <p:sldId id="425" r:id="rId25"/>
    <p:sldId id="2324" r:id="rId26"/>
    <p:sldId id="2697" r:id="rId27"/>
    <p:sldId id="2401" r:id="rId28"/>
    <p:sldId id="7742" r:id="rId29"/>
    <p:sldId id="2512" r:id="rId30"/>
    <p:sldId id="1144" r:id="rId31"/>
    <p:sldId id="7170" r:id="rId32"/>
    <p:sldId id="7685" r:id="rId33"/>
    <p:sldId id="2510" r:id="rId34"/>
    <p:sldId id="6910" r:id="rId35"/>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368" autoAdjust="0"/>
  </p:normalViewPr>
  <p:slideViewPr>
    <p:cSldViewPr snapToGrid="0">
      <p:cViewPr>
        <p:scale>
          <a:sx n="41" d="100"/>
          <a:sy n="41" d="100"/>
        </p:scale>
        <p:origin x="97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32A498-B900-4C74-9100-E939AF46120D}" type="datetimeFigureOut">
              <a:rPr lang="en-GB" smtClean="0"/>
              <a:t>22/06/2026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0CEB1-F8B6-4009-A8C5-961DE85D0DD7}" type="slidenum">
              <a:rPr lang="en-GB" smtClean="0"/>
              <a:t>‹#›</a:t>
            </a:fld>
            <a:endParaRPr lang="en-GB"/>
          </a:p>
        </p:txBody>
      </p:sp>
    </p:spTree>
    <p:extLst>
      <p:ext uri="{BB962C8B-B14F-4D97-AF65-F5344CB8AC3E}">
        <p14:creationId xmlns:p14="http://schemas.microsoft.com/office/powerpoint/2010/main" val="3962891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E80AB-525A-6577-ECB1-651A835DA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DC455-17FD-C585-1BC9-90EE8CA9B6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B6AC7-9C8F-E1D9-C034-F48D2E3BF9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Take a moment to remember and acknowledge </a:t>
            </a:r>
            <a:r>
              <a:rPr lang="en-GB" sz="1200" dirty="0">
                <a:latin typeface="+mn-lt"/>
              </a:rPr>
              <a:t>Those Infected and Affected including those who gave evidence to the Inquiry</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Everyone at SHOT is deeply mindful of the experiences that led to this inquiry and are determined to ensure that patient safety remains the guiding principle for all </a:t>
            </a:r>
            <a:r>
              <a:rPr lang="en-GB" sz="1200" b="0" i="0" kern="1200" dirty="0" err="1">
                <a:solidFill>
                  <a:schemeClr val="tx1"/>
                </a:solidFill>
                <a:effectLst/>
                <a:latin typeface="+mn-lt"/>
                <a:ea typeface="+mn-ea"/>
                <a:cs typeface="+mn-cs"/>
              </a:rPr>
              <a:t>haemovigilance</a:t>
            </a:r>
            <a:r>
              <a:rPr lang="en-GB" sz="1200" b="0" i="0" kern="1200" dirty="0">
                <a:solidFill>
                  <a:schemeClr val="tx1"/>
                </a:solidFill>
                <a:effectLst/>
                <a:latin typeface="+mn-lt"/>
                <a:ea typeface="+mn-ea"/>
                <a:cs typeface="+mn-cs"/>
              </a:rPr>
              <a:t> activities.</a:t>
            </a:r>
            <a:br>
              <a:rPr lang="en-GB" dirty="0"/>
            </a:br>
            <a:br>
              <a:rPr lang="en-GB" dirty="0"/>
            </a:br>
            <a:r>
              <a:rPr lang="en-GB" sz="1200" b="0" i="0" kern="1200" dirty="0">
                <a:solidFill>
                  <a:schemeClr val="tx1"/>
                </a:solidFill>
                <a:effectLst/>
                <a:latin typeface="+mn-lt"/>
                <a:ea typeface="+mn-ea"/>
                <a:cs typeface="+mn-cs"/>
              </a:rPr>
              <a:t>By learning from the past with humility and acting with transparency and urgency, we honour those affected and commit to facilitating meaningful change.</a:t>
            </a:r>
            <a:br>
              <a:rPr lang="en-GB" dirty="0"/>
            </a:br>
            <a:endParaRPr lang="en-GB" dirty="0"/>
          </a:p>
        </p:txBody>
      </p:sp>
      <p:sp>
        <p:nvSpPr>
          <p:cNvPr id="4" name="Slide Number Placeholder 3">
            <a:extLst>
              <a:ext uri="{FF2B5EF4-FFF2-40B4-BE49-F238E27FC236}">
                <a16:creationId xmlns:a16="http://schemas.microsoft.com/office/drawing/2014/main" id="{12C64449-2B37-8E2C-4FA7-9DABA4529C00}"/>
              </a:ext>
            </a:extLst>
          </p:cNvPr>
          <p:cNvSpPr>
            <a:spLocks noGrp="1"/>
          </p:cNvSpPr>
          <p:nvPr>
            <p:ph type="sldNum" sz="quarter" idx="5"/>
          </p:nvPr>
        </p:nvSpPr>
        <p:spPr/>
        <p:txBody>
          <a:bodyPr/>
          <a:lstStyle/>
          <a:p>
            <a:fld id="{99F0CEB1-F8B6-4009-A8C5-961DE85D0DD7}" type="slidenum">
              <a:rPr lang="en-GB" smtClean="0"/>
              <a:t>3</a:t>
            </a:fld>
            <a:endParaRPr lang="en-GB"/>
          </a:p>
        </p:txBody>
      </p:sp>
    </p:spTree>
    <p:extLst>
      <p:ext uri="{BB962C8B-B14F-4D97-AF65-F5344CB8AC3E}">
        <p14:creationId xmlns:p14="http://schemas.microsoft.com/office/powerpoint/2010/main" val="778843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1099BF-A52C-4E86-99A7-CF0C73B44039}"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967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F0CEB1-F8B6-4009-A8C5-961DE85D0DD7}" type="slidenum">
              <a:rPr lang="en-GB" smtClean="0"/>
              <a:t>23</a:t>
            </a:fld>
            <a:endParaRPr lang="en-GB"/>
          </a:p>
        </p:txBody>
      </p:sp>
    </p:spTree>
    <p:extLst>
      <p:ext uri="{BB962C8B-B14F-4D97-AF65-F5344CB8AC3E}">
        <p14:creationId xmlns:p14="http://schemas.microsoft.com/office/powerpoint/2010/main" val="1527136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Need to mention TOR for HTC. HTT and toolkit- build on existing ones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341AF9-1DFA-4929-86BF-7C0196DDB6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023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Other outputs from the 7e group </a:t>
            </a:r>
          </a:p>
        </p:txBody>
      </p:sp>
      <p:sp>
        <p:nvSpPr>
          <p:cNvPr id="4" name="Slide Number Placeholder 3"/>
          <p:cNvSpPr>
            <a:spLocks noGrp="1"/>
          </p:cNvSpPr>
          <p:nvPr>
            <p:ph type="sldNum" sz="quarter" idx="5"/>
          </p:nvPr>
        </p:nvSpPr>
        <p:spPr/>
        <p:txBody>
          <a:bodyPr/>
          <a:lstStyle/>
          <a:p>
            <a:fld id="{99F0CEB1-F8B6-4009-A8C5-961DE85D0DD7}" type="slidenum">
              <a:rPr lang="en-GB" smtClean="0"/>
              <a:t>25</a:t>
            </a:fld>
            <a:endParaRPr lang="en-GB"/>
          </a:p>
        </p:txBody>
      </p:sp>
    </p:spTree>
    <p:extLst>
      <p:ext uri="{BB962C8B-B14F-4D97-AF65-F5344CB8AC3E}">
        <p14:creationId xmlns:p14="http://schemas.microsoft.com/office/powerpoint/2010/main" val="629162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CF4CBD-A5C1-4A6B-B6CE-F0E9AB28620B}" type="slidenum">
              <a:rPr lang="en-GB" smtClean="0"/>
              <a:t>31</a:t>
            </a:fld>
            <a:endParaRPr lang="en-GB"/>
          </a:p>
        </p:txBody>
      </p:sp>
    </p:spTree>
    <p:extLst>
      <p:ext uri="{BB962C8B-B14F-4D97-AF65-F5344CB8AC3E}">
        <p14:creationId xmlns:p14="http://schemas.microsoft.com/office/powerpoint/2010/main" val="4062114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8C80DC-ECB3-4E1A-B8CB-70ADC9268D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prstClr val="black"/>
                </a:solidFill>
                <a:effectLst/>
                <a:uLnTx/>
                <a:uFillTx/>
                <a:latin typeface="Calibri" panose="020F0502020204030204"/>
                <a:ea typeface="+mn-ea"/>
                <a:cs typeface="+mn-cs"/>
              </a:rPr>
              <a:t>©Presentation-Process.com Modern PowerPoint Templates Pack  </a:t>
            </a:r>
          </a:p>
        </p:txBody>
      </p:sp>
    </p:spTree>
    <p:extLst>
      <p:ext uri="{BB962C8B-B14F-4D97-AF65-F5344CB8AC3E}">
        <p14:creationId xmlns:p14="http://schemas.microsoft.com/office/powerpoint/2010/main" val="62168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tx1"/>
                </a:solidFill>
                <a:latin typeface="+mn-lt"/>
                <a:ea typeface="+mn-ea"/>
                <a:cs typeface="+mn-cs"/>
              </a:rPr>
              <a:t>Governance is the system of accountability, quality is the standard of performance and safety is the protection from harm that both seek to achieve. </a:t>
            </a:r>
          </a:p>
          <a:p>
            <a:endParaRPr lang="en-GB" dirty="0"/>
          </a:p>
        </p:txBody>
      </p:sp>
      <p:sp>
        <p:nvSpPr>
          <p:cNvPr id="4" name="Slide Number Placeholder 3"/>
          <p:cNvSpPr>
            <a:spLocks noGrp="1"/>
          </p:cNvSpPr>
          <p:nvPr>
            <p:ph type="sldNum" sz="quarter" idx="5"/>
          </p:nvPr>
        </p:nvSpPr>
        <p:spPr/>
        <p:txBody>
          <a:bodyPr/>
          <a:lstStyle/>
          <a:p>
            <a:fld id="{99F0CEB1-F8B6-4009-A8C5-961DE85D0DD7}" type="slidenum">
              <a:rPr lang="en-GB" smtClean="0"/>
              <a:t>6</a:t>
            </a:fld>
            <a:endParaRPr lang="en-GB"/>
          </a:p>
        </p:txBody>
      </p:sp>
    </p:spTree>
    <p:extLst>
      <p:ext uri="{BB962C8B-B14F-4D97-AF65-F5344CB8AC3E}">
        <p14:creationId xmlns:p14="http://schemas.microsoft.com/office/powerpoint/2010/main" val="2463770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t>The vast majority of HTCs are active (3-4 meetings per year). • A small but important number (16%) do not have a direct governance link to their Trust Exec. • 1/3 of HTCs never have representation from their patient safety or clinical / risk governance group. • There are significant numbers of HTCs with poor representation from important specialties like Medicine, Surgery (non-orthopaedic and orthopaedic) and Paediatrics • The vast majority of HTC Chairs are medical, but around 1/3 are also working as members of their Hospital Transfusion Team • Only 50% of Trusts recognise the role of HTC Chair beyond standard SPA in a job plan, and 2/3 of HTCs are provided with no dedicated admin support. • 2/3 of Trusts supply blood outside their own hospitals, but only 1/3 see regular representation of these at HTC meetings • 25% of Trusts have recently renamed HTCs, most often to ‘Group’.</a:t>
            </a:r>
            <a:endParaRPr lang="en-US" dirty="0"/>
          </a:p>
        </p:txBody>
      </p:sp>
      <p:sp>
        <p:nvSpPr>
          <p:cNvPr id="4" name="Slide Number Placeholder 3"/>
          <p:cNvSpPr>
            <a:spLocks noGrp="1"/>
          </p:cNvSpPr>
          <p:nvPr>
            <p:ph type="sldNum" sz="quarter" idx="10"/>
          </p:nvPr>
        </p:nvSpPr>
        <p:spPr/>
        <p:txBody>
          <a:bodyPr/>
          <a:lstStyle/>
          <a:p>
            <a:fld id="{5D341AF9-1DFA-4929-86BF-7C0196DDB60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2728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specific to the inquiry and other parts of the health service or government</a:t>
            </a:r>
          </a:p>
          <a:p>
            <a:r>
              <a:rPr lang="en-GB" dirty="0"/>
              <a:t>Specific to NHSBT and other blood services, </a:t>
            </a:r>
          </a:p>
          <a:p>
            <a:r>
              <a:rPr lang="en-GB" dirty="0"/>
              <a:t>The more general recommendations important</a:t>
            </a:r>
          </a:p>
        </p:txBody>
      </p:sp>
      <p:sp>
        <p:nvSpPr>
          <p:cNvPr id="4" name="Slide Number Placeholder 3"/>
          <p:cNvSpPr>
            <a:spLocks noGrp="1"/>
          </p:cNvSpPr>
          <p:nvPr>
            <p:ph type="sldNum" sz="quarter" idx="5"/>
          </p:nvPr>
        </p:nvSpPr>
        <p:spPr/>
        <p:txBody>
          <a:bodyPr/>
          <a:lstStyle/>
          <a:p>
            <a:fld id="{6C41BF4B-EF81-1A46-AF7E-D3E97FD42288}" type="slidenum">
              <a:rPr lang="en-US" smtClean="0"/>
              <a:t>11</a:t>
            </a:fld>
            <a:endParaRPr lang="en-US" dirty="0"/>
          </a:p>
        </p:txBody>
      </p:sp>
    </p:spTree>
    <p:extLst>
      <p:ext uri="{BB962C8B-B14F-4D97-AF65-F5344CB8AC3E}">
        <p14:creationId xmlns:p14="http://schemas.microsoft.com/office/powerpoint/2010/main" val="2895288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F0CEB1-F8B6-4009-A8C5-961DE85D0DD7}" type="slidenum">
              <a:rPr lang="en-GB" smtClean="0"/>
              <a:t>13</a:t>
            </a:fld>
            <a:endParaRPr lang="en-GB"/>
          </a:p>
        </p:txBody>
      </p:sp>
    </p:spTree>
    <p:extLst>
      <p:ext uri="{BB962C8B-B14F-4D97-AF65-F5344CB8AC3E}">
        <p14:creationId xmlns:p14="http://schemas.microsoft.com/office/powerpoint/2010/main" val="701051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Government statements but no funding agreed/approved </a:t>
            </a:r>
          </a:p>
        </p:txBody>
      </p:sp>
      <p:sp>
        <p:nvSpPr>
          <p:cNvPr id="4" name="Slide Number Placeholder 3"/>
          <p:cNvSpPr>
            <a:spLocks noGrp="1"/>
          </p:cNvSpPr>
          <p:nvPr>
            <p:ph type="sldNum" sz="quarter" idx="5"/>
          </p:nvPr>
        </p:nvSpPr>
        <p:spPr/>
        <p:txBody>
          <a:bodyPr/>
          <a:lstStyle/>
          <a:p>
            <a:fld id="{99F0CEB1-F8B6-4009-A8C5-961DE85D0DD7}" type="slidenum">
              <a:rPr lang="en-GB" smtClean="0"/>
              <a:t>14</a:t>
            </a:fld>
            <a:endParaRPr lang="en-GB"/>
          </a:p>
        </p:txBody>
      </p:sp>
    </p:spTree>
    <p:extLst>
      <p:ext uri="{BB962C8B-B14F-4D97-AF65-F5344CB8AC3E}">
        <p14:creationId xmlns:p14="http://schemas.microsoft.com/office/powerpoint/2010/main" val="4222648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Benefited from diverse perspectives </a:t>
            </a:r>
          </a:p>
          <a:p>
            <a:r>
              <a:rPr lang="en-GB" dirty="0"/>
              <a:t>All activities through virtual meetings </a:t>
            </a:r>
          </a:p>
          <a:p>
            <a:endParaRPr lang="en-GB" dirty="0"/>
          </a:p>
        </p:txBody>
      </p:sp>
      <p:sp>
        <p:nvSpPr>
          <p:cNvPr id="4" name="Slide Number Placeholder 3"/>
          <p:cNvSpPr>
            <a:spLocks noGrp="1"/>
          </p:cNvSpPr>
          <p:nvPr>
            <p:ph type="sldNum" sz="quarter" idx="5"/>
          </p:nvPr>
        </p:nvSpPr>
        <p:spPr/>
        <p:txBody>
          <a:bodyPr/>
          <a:lstStyle/>
          <a:p>
            <a:fld id="{99F0CEB1-F8B6-4009-A8C5-961DE85D0DD7}" type="slidenum">
              <a:rPr lang="en-GB" smtClean="0"/>
              <a:t>15</a:t>
            </a:fld>
            <a:endParaRPr lang="en-GB"/>
          </a:p>
        </p:txBody>
      </p:sp>
    </p:spTree>
    <p:extLst>
      <p:ext uri="{BB962C8B-B14F-4D97-AF65-F5344CB8AC3E}">
        <p14:creationId xmlns:p14="http://schemas.microsoft.com/office/powerpoint/2010/main" val="926874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olidFill>
                  <a:schemeClr val="bg1"/>
                </a:solidFill>
                <a:latin typeface="Calibri" panose="020F0502020204030204" pitchFamily="34" charset="0"/>
                <a:cs typeface="Calibri" panose="020F0502020204030204" pitchFamily="34" charset="0"/>
              </a:rPr>
              <a:t>7 (e) That </a:t>
            </a:r>
            <a:r>
              <a:rPr lang="en-GB" sz="1200" b="1" i="1" dirty="0">
                <a:solidFill>
                  <a:schemeClr val="bg1"/>
                </a:solidFill>
                <a:latin typeface="Calibri" panose="020F0502020204030204" pitchFamily="34" charset="0"/>
                <a:cs typeface="Calibri" panose="020F0502020204030204" pitchFamily="34" charset="0"/>
              </a:rPr>
              <a:t>all NHS organisations across the UK </a:t>
            </a:r>
            <a:r>
              <a:rPr lang="en-GB" sz="1200" i="1" dirty="0">
                <a:solidFill>
                  <a:schemeClr val="bg1"/>
                </a:solidFill>
                <a:latin typeface="Calibri" panose="020F0502020204030204" pitchFamily="34" charset="0"/>
                <a:cs typeface="Calibri" panose="020F0502020204030204" pitchFamily="34" charset="0"/>
              </a:rPr>
              <a:t>have a mechanism in place for </a:t>
            </a:r>
            <a:r>
              <a:rPr lang="en-GB" sz="1200" b="1" i="1" dirty="0">
                <a:solidFill>
                  <a:schemeClr val="bg1"/>
                </a:solidFill>
                <a:latin typeface="Calibri" panose="020F0502020204030204" pitchFamily="34" charset="0"/>
                <a:cs typeface="Calibri" panose="020F0502020204030204" pitchFamily="34" charset="0"/>
              </a:rPr>
              <a:t>implementing recommendations of SHOT reports</a:t>
            </a:r>
            <a:r>
              <a:rPr lang="en-GB" sz="1200" i="1" dirty="0">
                <a:solidFill>
                  <a:schemeClr val="bg1"/>
                </a:solidFill>
                <a:latin typeface="Calibri" panose="020F0502020204030204" pitchFamily="34" charset="0"/>
                <a:cs typeface="Calibri" panose="020F0502020204030204" pitchFamily="34" charset="0"/>
              </a:rPr>
              <a:t>, which should be </a:t>
            </a:r>
            <a:r>
              <a:rPr lang="en-GB" sz="1200" b="1" i="1" dirty="0">
                <a:solidFill>
                  <a:schemeClr val="bg1"/>
                </a:solidFill>
                <a:latin typeface="Calibri" panose="020F0502020204030204" pitchFamily="34" charset="0"/>
                <a:cs typeface="Calibri" panose="020F0502020204030204" pitchFamily="34" charset="0"/>
              </a:rPr>
              <a:t>professionally mandated</a:t>
            </a:r>
            <a:r>
              <a:rPr lang="en-GB" sz="1200" i="1" dirty="0">
                <a:solidFill>
                  <a:schemeClr val="bg1"/>
                </a:solidFill>
                <a:latin typeface="Calibri" panose="020F0502020204030204" pitchFamily="34" charset="0"/>
                <a:cs typeface="Calibri" panose="020F0502020204030204" pitchFamily="34" charset="0"/>
              </a:rPr>
              <a:t>, and for </a:t>
            </a:r>
            <a:r>
              <a:rPr lang="en-GB" sz="1200" b="1" i="1" dirty="0">
                <a:solidFill>
                  <a:schemeClr val="bg1"/>
                </a:solidFill>
                <a:latin typeface="Calibri" panose="020F0502020204030204" pitchFamily="34" charset="0"/>
                <a:cs typeface="Calibri" panose="020F0502020204030204" pitchFamily="34" charset="0"/>
              </a:rPr>
              <a:t>monitoring</a:t>
            </a:r>
            <a:r>
              <a:rPr lang="en-GB" sz="1200" i="1" dirty="0">
                <a:solidFill>
                  <a:schemeClr val="bg1"/>
                </a:solidFill>
                <a:latin typeface="Calibri" panose="020F0502020204030204" pitchFamily="34" charset="0"/>
                <a:cs typeface="Calibri" panose="020F0502020204030204" pitchFamily="34" charset="0"/>
              </a:rPr>
              <a:t> such implementation.</a:t>
            </a:r>
          </a:p>
          <a:p>
            <a:endParaRPr lang="en-GB" dirty="0"/>
          </a:p>
        </p:txBody>
      </p:sp>
      <p:sp>
        <p:nvSpPr>
          <p:cNvPr id="4" name="Slide Number Placeholder 3"/>
          <p:cNvSpPr>
            <a:spLocks noGrp="1"/>
          </p:cNvSpPr>
          <p:nvPr>
            <p:ph type="sldNum" sz="quarter" idx="5"/>
          </p:nvPr>
        </p:nvSpPr>
        <p:spPr/>
        <p:txBody>
          <a:bodyPr/>
          <a:lstStyle/>
          <a:p>
            <a:fld id="{99F0CEB1-F8B6-4009-A8C5-961DE85D0DD7}" type="slidenum">
              <a:rPr lang="en-GB" smtClean="0"/>
              <a:t>16</a:t>
            </a:fld>
            <a:endParaRPr lang="en-GB"/>
          </a:p>
        </p:txBody>
      </p:sp>
    </p:spTree>
    <p:extLst>
      <p:ext uri="{BB962C8B-B14F-4D97-AF65-F5344CB8AC3E}">
        <p14:creationId xmlns:p14="http://schemas.microsoft.com/office/powerpoint/2010/main" val="2268371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B5E34-9D29-873F-FC8D-E57A3BC27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4682A-BEBA-A254-B1DD-017D74662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1AF9A7-5AC2-1E0F-F464-BF1BFED51838}"/>
              </a:ext>
            </a:extLst>
          </p:cNvPr>
          <p:cNvSpPr>
            <a:spLocks noGrp="1"/>
          </p:cNvSpPr>
          <p:nvPr>
            <p:ph type="body" idx="1"/>
          </p:nvPr>
        </p:nvSpPr>
        <p:spPr/>
        <p:txBody>
          <a:bodyPr/>
          <a:lstStyle/>
          <a:p>
            <a:r>
              <a:rPr lang="en-GB" sz="1200" b="1" i="0" kern="1200" dirty="0">
                <a:solidFill>
                  <a:schemeClr val="tx1"/>
                </a:solidFill>
                <a:effectLst/>
                <a:latin typeface="+mn-lt"/>
                <a:ea typeface="+mn-ea"/>
                <a:cs typeface="+mn-cs"/>
              </a:rPr>
              <a:t>Standard 6 : Patients as safety partners</a:t>
            </a:r>
          </a:p>
          <a:p>
            <a:r>
              <a:rPr lang="en-GB" sz="1200" b="1" i="0" kern="1200" dirty="0">
                <a:solidFill>
                  <a:schemeClr val="tx1"/>
                </a:solidFill>
                <a:effectLst/>
                <a:latin typeface="+mn-lt"/>
                <a:ea typeface="+mn-ea"/>
                <a:cs typeface="+mn-cs"/>
              </a:rPr>
              <a:t>Patients are informed, supported and involved as ‘partners’ in their own care to facilitate shared decision-making and safe transfusions.</a:t>
            </a:r>
          </a:p>
          <a:p>
            <a:r>
              <a:rPr lang="en-GB" sz="1200" b="1" i="0" kern="1200" dirty="0">
                <a:solidFill>
                  <a:schemeClr val="tx1"/>
                </a:solidFill>
                <a:effectLst/>
                <a:latin typeface="+mn-lt"/>
                <a:ea typeface="+mn-ea"/>
                <a:cs typeface="+mn-cs"/>
              </a:rPr>
              <a:t>Intention for this standard: </a:t>
            </a:r>
            <a:r>
              <a:rPr lang="en-GB" sz="1200" b="0" i="0" kern="1200" dirty="0">
                <a:solidFill>
                  <a:schemeClr val="tx1"/>
                </a:solidFill>
                <a:effectLst/>
                <a:latin typeface="+mn-lt"/>
                <a:ea typeface="+mn-ea"/>
                <a:cs typeface="+mn-cs"/>
              </a:rPr>
              <a:t>To work with patients as active safety partners by fostering open communication, shared responsibility, and a culture of trust in healthcare decisions.</a:t>
            </a:r>
          </a:p>
          <a:p>
            <a:endParaRPr lang="en-GB" dirty="0"/>
          </a:p>
          <a:p>
            <a:r>
              <a:rPr lang="en-GB" dirty="0"/>
              <a:t>Mention that there is a criteria </a:t>
            </a:r>
          </a:p>
        </p:txBody>
      </p:sp>
      <p:sp>
        <p:nvSpPr>
          <p:cNvPr id="4" name="Slide Number Placeholder 3">
            <a:extLst>
              <a:ext uri="{FF2B5EF4-FFF2-40B4-BE49-F238E27FC236}">
                <a16:creationId xmlns:a16="http://schemas.microsoft.com/office/drawing/2014/main" id="{9527343D-E91D-BBCF-72D3-40D85F8A1486}"/>
              </a:ext>
            </a:extLst>
          </p:cNvPr>
          <p:cNvSpPr>
            <a:spLocks noGrp="1"/>
          </p:cNvSpPr>
          <p:nvPr>
            <p:ph type="sldNum" sz="quarter" idx="5"/>
          </p:nvPr>
        </p:nvSpPr>
        <p:spPr/>
        <p:txBody>
          <a:bodyPr/>
          <a:lstStyle/>
          <a:p>
            <a:fld id="{3B886946-B278-4384-A6D3-23464953CF45}" type="slidenum">
              <a:rPr lang="en-GB" smtClean="0"/>
              <a:t>17</a:t>
            </a:fld>
            <a:endParaRPr lang="en-GB"/>
          </a:p>
        </p:txBody>
      </p:sp>
    </p:spTree>
    <p:extLst>
      <p:ext uri="{BB962C8B-B14F-4D97-AF65-F5344CB8AC3E}">
        <p14:creationId xmlns:p14="http://schemas.microsoft.com/office/powerpoint/2010/main" val="2637820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lgn="ctr">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245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6096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4888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2783955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EC7F503-6BF0-40DF-9D84-1C6BBF04997A}"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22-06-2026</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9B2B4AD-C900-488F-9005-78C923D58759}"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12239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3828195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lgn="ctr">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6889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293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23678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2582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737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3711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9455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52693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0770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08134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93405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55426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6168789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lgn="ctr">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4533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95506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986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46956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0257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49576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733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19213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68769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94524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77900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77632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22749470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EC7F503-6BF0-40DF-9D84-1C6BBF04997A}"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22-06-2026</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9B2B4AD-C900-488F-9005-78C923D58759}"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36377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67973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3827525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17018925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5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85CF15F5-DAAC-46DE-8C1D-134091824853}" type="datetime1">
              <a:rPr lang="en-US" smtClean="0">
                <a:solidFill>
                  <a:prstClr val="black">
                    <a:tint val="75000"/>
                  </a:prstClr>
                </a:solidFill>
              </a:rPr>
              <a:t>6/22/2026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1772001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6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5E6FD1D-0A4B-442E-9158-BBDEDC9A5EF7}"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t>6/22/2026</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9B2B4AD-C900-488F-9005-78C923D58759}"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589792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7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3276880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8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13863699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9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2082874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0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EC7F503-6BF0-40DF-9D84-1C6BBF04997A}"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22-06-2026</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9B2B4AD-C900-488F-9005-78C923D58759}"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98098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0338" y="248289"/>
            <a:ext cx="8237537" cy="614896"/>
          </a:xfrm>
        </p:spPr>
        <p:txBody>
          <a:bodyPr anchor="b"/>
          <a:lstStyle>
            <a:lvl1pPr algn="ctr">
              <a:defRPr sz="3200"/>
            </a:lvl1pPr>
          </a:lstStyle>
          <a:p>
            <a:r>
              <a:rPr lang="en-US" dirty="0"/>
              <a:t>Click to edit Master title style</a:t>
            </a:r>
            <a:endParaRPr lang="en-IN" dirty="0"/>
          </a:p>
        </p:txBody>
      </p:sp>
      <p:sp>
        <p:nvSpPr>
          <p:cNvPr id="3" name="Content Placeholder 2"/>
          <p:cNvSpPr>
            <a:spLocks noGrp="1"/>
          </p:cNvSpPr>
          <p:nvPr>
            <p:ph idx="1"/>
          </p:nvPr>
        </p:nvSpPr>
        <p:spPr>
          <a:xfrm>
            <a:off x="1430338" y="1518082"/>
            <a:ext cx="7189787" cy="4183371"/>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Date Placeholder 4"/>
          <p:cNvSpPr>
            <a:spLocks noGrp="1"/>
          </p:cNvSpPr>
          <p:nvPr>
            <p:ph type="dt" sz="half" idx="10"/>
          </p:nvPr>
        </p:nvSpPr>
        <p:spPr/>
        <p:txBody>
          <a:bodyPr/>
          <a:lstStyle>
            <a:lvl1pPr>
              <a:defRPr>
                <a:latin typeface="Calibri" panose="020F0502020204030204" pitchFamily="34" charset="0"/>
              </a:defRPr>
            </a:lvl1pPr>
          </a:lstStyle>
          <a:p>
            <a:fld id="{1EC7F503-6BF0-40DF-9D84-1C6BBF04997A}" type="datetimeFigureOut">
              <a:rPr lang="en-IN" smtClean="0">
                <a:solidFill>
                  <a:prstClr val="black">
                    <a:tint val="75000"/>
                  </a:prstClr>
                </a:solidFill>
              </a:rPr>
              <a:pPr/>
              <a:t>22-06-2026</a:t>
            </a:fld>
            <a:endParaRPr lang="en-IN"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libri" panose="020F0502020204030204" pitchFamily="34" charset="0"/>
              </a:defRPr>
            </a:lvl1pPr>
          </a:lstStyle>
          <a:p>
            <a:endParaRPr lang="en-IN"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libri" panose="020F0502020204030204" pitchFamily="34" charset="0"/>
              </a:defRPr>
            </a:lvl1pPr>
          </a:lstStyle>
          <a:p>
            <a:fld id="{19B2B4AD-C900-488F-9005-78C923D58759}" type="slidenum">
              <a:rPr lang="en-IN" smtClean="0">
                <a:solidFill>
                  <a:prstClr val="black">
                    <a:tint val="75000"/>
                  </a:prstClr>
                </a:solidFill>
              </a:rPr>
              <a:pPr/>
              <a:t>‹#›</a:t>
            </a:fld>
            <a:endParaRPr lang="en-IN" dirty="0">
              <a:solidFill>
                <a:prstClr val="black">
                  <a:tint val="75000"/>
                </a:prstClr>
              </a:solidFill>
            </a:endParaRPr>
          </a:p>
        </p:txBody>
      </p:sp>
    </p:spTree>
    <p:extLst>
      <p:ext uri="{BB962C8B-B14F-4D97-AF65-F5344CB8AC3E}">
        <p14:creationId xmlns:p14="http://schemas.microsoft.com/office/powerpoint/2010/main" val="3253320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502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4801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234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3912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4879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theme" Target="../theme/theme3.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33251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txStyles>
    <p:titleStyle>
      <a:lvl1pPr algn="l" defTabSz="914400" rtl="0" eaLnBrk="1" latinLnBrk="0" hangingPunct="1">
        <a:spcBef>
          <a:spcPct val="0"/>
        </a:spcBef>
        <a:buNone/>
        <a:defRPr sz="4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36739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defTabSz="914400" rtl="0" eaLnBrk="1" latinLnBrk="0" hangingPunct="1">
        <a:spcBef>
          <a:spcPct val="0"/>
        </a:spcBef>
        <a:buNone/>
        <a:defRPr sz="4400" b="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03B140-240B-4B11-970E-D617603030C2}" type="datetimeFigureOut">
              <a:rPr lang="en-US" smtClean="0">
                <a:solidFill>
                  <a:prstClr val="black">
                    <a:tint val="75000"/>
                  </a:prstClr>
                </a:solidFill>
              </a:rPr>
              <a:pPr/>
              <a:t>6/22/2026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40B04E-6F37-408A-89FA-64C33C1016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122485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Lst>
  <p:txStyles>
    <p:titleStyle>
      <a:lvl1pPr algn="l" defTabSz="914400" rtl="0" eaLnBrk="1" latinLnBrk="0" hangingPunct="1">
        <a:spcBef>
          <a:spcPct val="0"/>
        </a:spcBef>
        <a:buNone/>
        <a:defRPr sz="4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omospacientes.com/noticias/sanidad/dona-sangre-para-que-el-mundo-siga-latiendo/attachment/blood-transfusion/" TargetMode="External"/><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svg"/><Relationship Id="rId12" Type="http://schemas.openxmlformats.org/officeDocument/2006/relationships/image" Target="../media/image35.sv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svg"/><Relationship Id="rId5" Type="http://schemas.openxmlformats.org/officeDocument/2006/relationships/image" Target="../media/image29.png"/><Relationship Id="rId10" Type="http://schemas.openxmlformats.org/officeDocument/2006/relationships/image" Target="../media/image5.svg"/><Relationship Id="rId4" Type="http://schemas.openxmlformats.org/officeDocument/2006/relationships/image" Target="../media/image28.svg"/><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50.sv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9.svg"/><Relationship Id="rId5" Type="http://schemas.openxmlformats.org/officeDocument/2006/relationships/image" Target="../media/image48.svg"/><Relationship Id="rId4" Type="http://schemas.openxmlformats.org/officeDocument/2006/relationships/image" Target="../media/image47.sv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31.svg"/><Relationship Id="rId4" Type="http://schemas.openxmlformats.org/officeDocument/2006/relationships/image" Target="../media/image52.sv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56.png"/><Relationship Id="rId5" Type="http://schemas.openxmlformats.org/officeDocument/2006/relationships/hyperlink" Target="https://pixabay.com/en/question-question-mark-characters-479660/" TargetMode="External"/><Relationship Id="rId4" Type="http://schemas.openxmlformats.org/officeDocument/2006/relationships/image" Target="../media/image55.jpg"/></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cbrhl.org.au/webinar-health-literacy-safety-and-quality/" TargetMode="External"/><Relationship Id="rId2" Type="http://schemas.openxmlformats.org/officeDocument/2006/relationships/image" Target="../media/image59.jpg"/><Relationship Id="rId1" Type="http://schemas.openxmlformats.org/officeDocument/2006/relationships/slideLayout" Target="../slideLayouts/slideLayout7.xml"/><Relationship Id="rId4" Type="http://schemas.openxmlformats.org/officeDocument/2006/relationships/hyperlink" Target="https://creativecommons.org/licenses/by-nc/3.0/"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svg"/><Relationship Id="rId7" Type="http://schemas.openxmlformats.org/officeDocument/2006/relationships/image" Target="../media/image65.svg"/><Relationship Id="rId2" Type="http://schemas.openxmlformats.org/officeDocument/2006/relationships/image" Target="../media/image60.svg"/><Relationship Id="rId1" Type="http://schemas.openxmlformats.org/officeDocument/2006/relationships/slideLayout" Target="../slideLayouts/slideLayout6.xml"/><Relationship Id="rId6" Type="http://schemas.openxmlformats.org/officeDocument/2006/relationships/image" Target="../media/image64.svg"/><Relationship Id="rId11" Type="http://schemas.microsoft.com/office/2007/relationships/hdphoto" Target="../media/hdphoto1.wdp"/><Relationship Id="rId5" Type="http://schemas.openxmlformats.org/officeDocument/2006/relationships/image" Target="../media/image63.svg"/><Relationship Id="rId10" Type="http://schemas.openxmlformats.org/officeDocument/2006/relationships/image" Target="../media/image68.png"/><Relationship Id="rId4" Type="http://schemas.openxmlformats.org/officeDocument/2006/relationships/image" Target="../media/image62.svg"/><Relationship Id="rId9" Type="http://schemas.openxmlformats.org/officeDocument/2006/relationships/image" Target="../media/image67.svg"/></Relationships>
</file>

<file path=ppt/slides/_rels/slide2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svg"/><Relationship Id="rId10" Type="http://schemas.openxmlformats.org/officeDocument/2006/relationships/image" Target="../media/image21.svg"/><Relationship Id="rId4" Type="http://schemas.openxmlformats.org/officeDocument/2006/relationships/image" Target="../media/image15.png"/><Relationship Id="rId9" Type="http://schemas.openxmlformats.org/officeDocument/2006/relationships/image" Target="../media/image20.sv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Transforming Transfusion Governance: Insights, Improvements, Impact</a:t>
            </a:r>
            <a:endParaRPr lang="en-IN" dirty="0"/>
          </a:p>
        </p:txBody>
      </p:sp>
      <p:sp>
        <p:nvSpPr>
          <p:cNvPr id="3" name="Rectangle 2"/>
          <p:cNvSpPr/>
          <p:nvPr/>
        </p:nvSpPr>
        <p:spPr>
          <a:xfrm>
            <a:off x="0" y="1981200"/>
            <a:ext cx="12192000" cy="4876800"/>
          </a:xfrm>
          <a:prstGeom prst="rect">
            <a:avLst/>
          </a:prstGeom>
          <a:blipFill dpi="0"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Medium" panose="020F0502020204030203" pitchFamily="34" charset="0"/>
              <a:ea typeface="+mn-ea"/>
              <a:cs typeface="+mn-cs"/>
            </a:endParaRPr>
          </a:p>
        </p:txBody>
      </p:sp>
      <p:grpSp>
        <p:nvGrpSpPr>
          <p:cNvPr id="5" name="Group 4">
            <a:extLst>
              <a:ext uri="{FF2B5EF4-FFF2-40B4-BE49-F238E27FC236}">
                <a16:creationId xmlns:a16="http://schemas.microsoft.com/office/drawing/2014/main" id="{534323F0-D148-4B0E-BFDE-AC1B53963617}"/>
              </a:ext>
            </a:extLst>
          </p:cNvPr>
          <p:cNvGrpSpPr/>
          <p:nvPr/>
        </p:nvGrpSpPr>
        <p:grpSpPr>
          <a:xfrm>
            <a:off x="7222669" y="2422071"/>
            <a:ext cx="3586843" cy="3586843"/>
            <a:chOff x="7222669" y="2422071"/>
            <a:chExt cx="3586843" cy="3586843"/>
          </a:xfrm>
        </p:grpSpPr>
        <p:sp>
          <p:nvSpPr>
            <p:cNvPr id="4" name="Oval 3"/>
            <p:cNvSpPr/>
            <p:nvPr/>
          </p:nvSpPr>
          <p:spPr>
            <a:xfrm>
              <a:off x="7222669" y="2422071"/>
              <a:ext cx="3586843" cy="3586843"/>
            </a:xfrm>
            <a:prstGeom prst="ellipse">
              <a:avLst/>
            </a:prstGeom>
            <a:solidFill>
              <a:schemeClr val="tx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Lato Medium" panose="020F0502020204030203" pitchFamily="34" charset="0"/>
                <a:ea typeface="+mn-ea"/>
                <a:cs typeface="+mn-cs"/>
              </a:endParaRPr>
            </a:p>
          </p:txBody>
        </p:sp>
        <p:sp>
          <p:nvSpPr>
            <p:cNvPr id="8" name="TextBox 7"/>
            <p:cNvSpPr txBox="1"/>
            <p:nvPr/>
          </p:nvSpPr>
          <p:spPr>
            <a:xfrm>
              <a:off x="7467942" y="3861549"/>
              <a:ext cx="309629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white"/>
                  </a:solidFill>
                  <a:effectLst/>
                  <a:uLnTx/>
                  <a:uFillTx/>
                  <a:latin typeface="Calibri"/>
                  <a:ea typeface="+mn-ea"/>
                  <a:cs typeface="+mn-cs"/>
                </a:rPr>
                <a:t>Dr Shruthi Narayan,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white"/>
                  </a:solidFill>
                  <a:effectLst/>
                  <a:uLnTx/>
                  <a:uFillTx/>
                  <a:latin typeface="Calibri"/>
                  <a:ea typeface="+mn-ea"/>
                  <a:cs typeface="+mn-cs"/>
                </a:rPr>
                <a:t>Medical Director, SHOT</a:t>
              </a:r>
            </a:p>
          </p:txBody>
        </p:sp>
      </p:grpSp>
    </p:spTree>
    <p:extLst>
      <p:ext uri="{BB962C8B-B14F-4D97-AF65-F5344CB8AC3E}">
        <p14:creationId xmlns:p14="http://schemas.microsoft.com/office/powerpoint/2010/main" val="176873565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3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36000">
                                          <p:cBhvr additive="base">
                                            <p:cTn id="7" dur="500" fill="hold"/>
                                            <p:tgtEl>
                                              <p:spTgt spid="5"/>
                                            </p:tgtEl>
                                            <p:attrNameLst>
                                              <p:attrName>ppt_x</p:attrName>
                                            </p:attrNameLst>
                                          </p:cBhvr>
                                          <p:tavLst>
                                            <p:tav tm="0">
                                              <p:val>
                                                <p:strVal val="1+#ppt_w/2"/>
                                              </p:val>
                                            </p:tav>
                                            <p:tav tm="100000">
                                              <p:val>
                                                <p:strVal val="#ppt_x"/>
                                              </p:val>
                                            </p:tav>
                                          </p:tavLst>
                                        </p:anim>
                                        <p:anim calcmode="lin" valueType="num" p14:bounceEnd="36000">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bwMode="auto">
          <a:xfrm>
            <a:off x="0" y="0"/>
            <a:ext cx="12192000" cy="1417638"/>
          </a:xfrm>
          <a:prstGeom prst="rect">
            <a:avLst/>
          </a:pr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bodyPr>
          <a:lstStyle/>
          <a:p>
            <a:pPr algn="l"/>
            <a:endParaRPr lang="en-IN"/>
          </a:p>
        </p:txBody>
      </p:sp>
      <p:cxnSp>
        <p:nvCxnSpPr>
          <p:cNvPr id="33" name="Straight Connector 32"/>
          <p:cNvCxnSpPr/>
          <p:nvPr/>
        </p:nvCxnSpPr>
        <p:spPr>
          <a:xfrm>
            <a:off x="0" y="1397811"/>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D8AF463-84F9-4103-8CEF-455C76735728}"/>
              </a:ext>
            </a:extLst>
          </p:cNvPr>
          <p:cNvSpPr/>
          <p:nvPr/>
        </p:nvSpPr>
        <p:spPr>
          <a:xfrm>
            <a:off x="0" y="1417638"/>
            <a:ext cx="7751064" cy="5440362"/>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Title 29">
            <a:extLst>
              <a:ext uri="{FF2B5EF4-FFF2-40B4-BE49-F238E27FC236}">
                <a16:creationId xmlns:a16="http://schemas.microsoft.com/office/drawing/2014/main" id="{4967CD3B-1B35-4298-8E22-886255D1B706}"/>
              </a:ext>
            </a:extLst>
          </p:cNvPr>
          <p:cNvSpPr>
            <a:spLocks noGrp="1"/>
          </p:cNvSpPr>
          <p:nvPr>
            <p:ph type="title"/>
          </p:nvPr>
        </p:nvSpPr>
        <p:spPr/>
        <p:txBody>
          <a:bodyPr/>
          <a:lstStyle/>
          <a:p>
            <a:r>
              <a:rPr lang="en-IN" dirty="0"/>
              <a:t>Pr</a:t>
            </a:r>
            <a:r>
              <a:rPr lang="en-IN" dirty="0">
                <a:solidFill>
                  <a:schemeClr val="bg1"/>
                </a:solidFill>
              </a:rPr>
              <a:t>inciples of the Inquiry</a:t>
            </a:r>
          </a:p>
        </p:txBody>
      </p:sp>
      <p:sp>
        <p:nvSpPr>
          <p:cNvPr id="36" name="Rectangle 35"/>
          <p:cNvSpPr/>
          <p:nvPr/>
        </p:nvSpPr>
        <p:spPr bwMode="auto">
          <a:xfrm>
            <a:off x="7753494" y="1417638"/>
            <a:ext cx="190356" cy="5440362"/>
          </a:xfrm>
          <a:prstGeom prst="rect">
            <a:avLst/>
          </a:prstGeom>
          <a:solidFill>
            <a:schemeClr val="tx1">
              <a:lumMod val="65000"/>
              <a:lumOff val="35000"/>
            </a:schemeClr>
          </a:solidFill>
          <a:ln>
            <a:noFill/>
          </a:ln>
        </p:spPr>
        <p:txBody>
          <a:bodyPr vert="horz" wrap="square" lIns="91440" tIns="45720" rIns="91440" bIns="45720" numCol="1" rtlCol="0" anchor="t" anchorCtr="0" compatLnSpc="1">
            <a:prstTxWarp prst="textNoShape">
              <a:avLst/>
            </a:prstTxWarp>
          </a:bodyPr>
          <a:lstStyle/>
          <a:p>
            <a:pPr algn="l"/>
            <a:endParaRPr lang="en-IN" dirty="0"/>
          </a:p>
        </p:txBody>
      </p:sp>
      <p:grpSp>
        <p:nvGrpSpPr>
          <p:cNvPr id="27" name="Group 26">
            <a:extLst>
              <a:ext uri="{FF2B5EF4-FFF2-40B4-BE49-F238E27FC236}">
                <a16:creationId xmlns:a16="http://schemas.microsoft.com/office/drawing/2014/main" id="{3225AA0A-4AD7-40B8-A92E-B9D9E8B2FC13}"/>
              </a:ext>
            </a:extLst>
          </p:cNvPr>
          <p:cNvGrpSpPr/>
          <p:nvPr/>
        </p:nvGrpSpPr>
        <p:grpSpPr>
          <a:xfrm>
            <a:off x="7827264" y="5621309"/>
            <a:ext cx="3831336" cy="403704"/>
            <a:chOff x="6943962" y="5592676"/>
            <a:chExt cx="3831336" cy="403704"/>
          </a:xfrm>
        </p:grpSpPr>
        <p:cxnSp>
          <p:nvCxnSpPr>
            <p:cNvPr id="16" name="Straight Connector 15">
              <a:extLst>
                <a:ext uri="{FF2B5EF4-FFF2-40B4-BE49-F238E27FC236}">
                  <a16:creationId xmlns:a16="http://schemas.microsoft.com/office/drawing/2014/main" id="{036AF267-5606-4777-9D19-DE74D70B2AA6}"/>
                </a:ext>
              </a:extLst>
            </p:cNvPr>
            <p:cNvCxnSpPr/>
            <p:nvPr/>
          </p:nvCxnSpPr>
          <p:spPr>
            <a:xfrm>
              <a:off x="6943962" y="5996380"/>
              <a:ext cx="3831336" cy="0"/>
            </a:xfrm>
            <a:prstGeom prst="line">
              <a:avLst/>
            </a:prstGeom>
            <a:ln w="12700">
              <a:solidFill>
                <a:schemeClr val="bg1">
                  <a:lumMod val="85000"/>
                </a:schemeClr>
              </a:solidFill>
              <a:headEnd type="oval" w="lg" len="lg"/>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3920C21-2CC0-4FA9-9659-01053DF52A0E}"/>
                </a:ext>
              </a:extLst>
            </p:cNvPr>
            <p:cNvSpPr txBox="1"/>
            <p:nvPr/>
          </p:nvSpPr>
          <p:spPr>
            <a:xfrm>
              <a:off x="7307580" y="5592676"/>
              <a:ext cx="111036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Listening</a:t>
              </a:r>
            </a:p>
          </p:txBody>
        </p:sp>
      </p:grpSp>
      <p:grpSp>
        <p:nvGrpSpPr>
          <p:cNvPr id="26" name="Group 25">
            <a:extLst>
              <a:ext uri="{FF2B5EF4-FFF2-40B4-BE49-F238E27FC236}">
                <a16:creationId xmlns:a16="http://schemas.microsoft.com/office/drawing/2014/main" id="{D762DC50-85F4-47F9-88D9-4186A994C491}"/>
              </a:ext>
            </a:extLst>
          </p:cNvPr>
          <p:cNvGrpSpPr/>
          <p:nvPr/>
        </p:nvGrpSpPr>
        <p:grpSpPr>
          <a:xfrm>
            <a:off x="7827264" y="4885468"/>
            <a:ext cx="3831336" cy="406260"/>
            <a:chOff x="6943962" y="4856835"/>
            <a:chExt cx="3831336" cy="406260"/>
          </a:xfrm>
        </p:grpSpPr>
        <p:cxnSp>
          <p:nvCxnSpPr>
            <p:cNvPr id="15" name="Straight Connector 14">
              <a:extLst>
                <a:ext uri="{FF2B5EF4-FFF2-40B4-BE49-F238E27FC236}">
                  <a16:creationId xmlns:a16="http://schemas.microsoft.com/office/drawing/2014/main" id="{1FDB6AC6-92B1-4CBF-8B87-E434C44F8BC7}"/>
                </a:ext>
              </a:extLst>
            </p:cNvPr>
            <p:cNvCxnSpPr/>
            <p:nvPr/>
          </p:nvCxnSpPr>
          <p:spPr>
            <a:xfrm>
              <a:off x="6943962" y="5263095"/>
              <a:ext cx="3831336" cy="0"/>
            </a:xfrm>
            <a:prstGeom prst="line">
              <a:avLst/>
            </a:prstGeom>
            <a:ln w="12700">
              <a:solidFill>
                <a:schemeClr val="bg1">
                  <a:lumMod val="85000"/>
                </a:schemeClr>
              </a:solidFill>
              <a:headEnd type="oval" w="lg" len="lg"/>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A44A180-504F-4C04-8B7A-62466417F4A6}"/>
                </a:ext>
              </a:extLst>
            </p:cNvPr>
            <p:cNvSpPr txBox="1"/>
            <p:nvPr/>
          </p:nvSpPr>
          <p:spPr>
            <a:xfrm>
              <a:off x="7307580" y="4856835"/>
              <a:ext cx="167866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Independence</a:t>
              </a:r>
            </a:p>
          </p:txBody>
        </p:sp>
      </p:grpSp>
      <p:grpSp>
        <p:nvGrpSpPr>
          <p:cNvPr id="19" name="Group 18">
            <a:extLst>
              <a:ext uri="{FF2B5EF4-FFF2-40B4-BE49-F238E27FC236}">
                <a16:creationId xmlns:a16="http://schemas.microsoft.com/office/drawing/2014/main" id="{9141A930-971D-4B67-B079-ED434E387FE3}"/>
              </a:ext>
            </a:extLst>
          </p:cNvPr>
          <p:cNvGrpSpPr/>
          <p:nvPr/>
        </p:nvGrpSpPr>
        <p:grpSpPr>
          <a:xfrm>
            <a:off x="7827264" y="4149627"/>
            <a:ext cx="3831336" cy="408816"/>
            <a:chOff x="6943962" y="4120994"/>
            <a:chExt cx="3831336" cy="408816"/>
          </a:xfrm>
        </p:grpSpPr>
        <p:cxnSp>
          <p:nvCxnSpPr>
            <p:cNvPr id="14" name="Straight Connector 13">
              <a:extLst>
                <a:ext uri="{FF2B5EF4-FFF2-40B4-BE49-F238E27FC236}">
                  <a16:creationId xmlns:a16="http://schemas.microsoft.com/office/drawing/2014/main" id="{C05FB536-C3B2-49C9-9701-522A894E5BA5}"/>
                </a:ext>
              </a:extLst>
            </p:cNvPr>
            <p:cNvCxnSpPr/>
            <p:nvPr/>
          </p:nvCxnSpPr>
          <p:spPr>
            <a:xfrm>
              <a:off x="6943962" y="4529810"/>
              <a:ext cx="3831336" cy="0"/>
            </a:xfrm>
            <a:prstGeom prst="line">
              <a:avLst/>
            </a:prstGeom>
            <a:ln w="12700">
              <a:solidFill>
                <a:schemeClr val="bg1">
                  <a:lumMod val="85000"/>
                </a:schemeClr>
              </a:solidFill>
              <a:headEnd type="oval" w="lg" len="lg"/>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6342B15-DBBE-4B72-800C-EDF1867202C0}"/>
                </a:ext>
              </a:extLst>
            </p:cNvPr>
            <p:cNvSpPr txBox="1"/>
            <p:nvPr/>
          </p:nvSpPr>
          <p:spPr>
            <a:xfrm>
              <a:off x="7307580" y="4120994"/>
              <a:ext cx="31096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Openness and Transparency</a:t>
              </a:r>
            </a:p>
          </p:txBody>
        </p:sp>
      </p:grpSp>
      <p:grpSp>
        <p:nvGrpSpPr>
          <p:cNvPr id="18" name="Group 17">
            <a:extLst>
              <a:ext uri="{FF2B5EF4-FFF2-40B4-BE49-F238E27FC236}">
                <a16:creationId xmlns:a16="http://schemas.microsoft.com/office/drawing/2014/main" id="{481238EE-6E89-4077-9A24-5F4F30ADF96F}"/>
              </a:ext>
            </a:extLst>
          </p:cNvPr>
          <p:cNvGrpSpPr/>
          <p:nvPr/>
        </p:nvGrpSpPr>
        <p:grpSpPr>
          <a:xfrm>
            <a:off x="7827264" y="3413786"/>
            <a:ext cx="3831336" cy="411372"/>
            <a:chOff x="6943962" y="3385153"/>
            <a:chExt cx="3831336" cy="411372"/>
          </a:xfrm>
        </p:grpSpPr>
        <p:cxnSp>
          <p:nvCxnSpPr>
            <p:cNvPr id="13" name="Straight Connector 12">
              <a:extLst>
                <a:ext uri="{FF2B5EF4-FFF2-40B4-BE49-F238E27FC236}">
                  <a16:creationId xmlns:a16="http://schemas.microsoft.com/office/drawing/2014/main" id="{7C910658-ECDD-428A-A052-5675C1C69127}"/>
                </a:ext>
              </a:extLst>
            </p:cNvPr>
            <p:cNvCxnSpPr/>
            <p:nvPr/>
          </p:nvCxnSpPr>
          <p:spPr>
            <a:xfrm>
              <a:off x="6943962" y="3796525"/>
              <a:ext cx="3831336" cy="0"/>
            </a:xfrm>
            <a:prstGeom prst="line">
              <a:avLst/>
            </a:prstGeom>
            <a:ln w="12700">
              <a:solidFill>
                <a:schemeClr val="bg1">
                  <a:lumMod val="85000"/>
                </a:schemeClr>
              </a:solidFill>
              <a:headEnd type="oval"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2560F31-6F48-459C-B560-BE514DE186DC}"/>
                </a:ext>
              </a:extLst>
            </p:cNvPr>
            <p:cNvSpPr txBox="1"/>
            <p:nvPr/>
          </p:nvSpPr>
          <p:spPr>
            <a:xfrm>
              <a:off x="7307580" y="3385153"/>
              <a:ext cx="100732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Respect</a:t>
              </a:r>
            </a:p>
          </p:txBody>
        </p:sp>
      </p:grpSp>
      <p:grpSp>
        <p:nvGrpSpPr>
          <p:cNvPr id="10" name="Group 9">
            <a:extLst>
              <a:ext uri="{FF2B5EF4-FFF2-40B4-BE49-F238E27FC236}">
                <a16:creationId xmlns:a16="http://schemas.microsoft.com/office/drawing/2014/main" id="{48E6F154-3162-4A43-BAA2-AD9148CD72A7}"/>
              </a:ext>
            </a:extLst>
          </p:cNvPr>
          <p:cNvGrpSpPr/>
          <p:nvPr/>
        </p:nvGrpSpPr>
        <p:grpSpPr>
          <a:xfrm>
            <a:off x="7827264" y="2677945"/>
            <a:ext cx="3831336" cy="413928"/>
            <a:chOff x="6943962" y="2649312"/>
            <a:chExt cx="3831336" cy="413928"/>
          </a:xfrm>
        </p:grpSpPr>
        <p:cxnSp>
          <p:nvCxnSpPr>
            <p:cNvPr id="12" name="Straight Connector 11">
              <a:extLst>
                <a:ext uri="{FF2B5EF4-FFF2-40B4-BE49-F238E27FC236}">
                  <a16:creationId xmlns:a16="http://schemas.microsoft.com/office/drawing/2014/main" id="{F361BD06-63A0-4E01-9DAE-F7076EBBD78F}"/>
                </a:ext>
              </a:extLst>
            </p:cNvPr>
            <p:cNvCxnSpPr/>
            <p:nvPr/>
          </p:nvCxnSpPr>
          <p:spPr>
            <a:xfrm>
              <a:off x="6943962" y="3063240"/>
              <a:ext cx="3831336" cy="0"/>
            </a:xfrm>
            <a:prstGeom prst="line">
              <a:avLst/>
            </a:prstGeom>
            <a:ln w="12700">
              <a:solidFill>
                <a:schemeClr val="bg1">
                  <a:lumMod val="85000"/>
                </a:schemeClr>
              </a:solidFill>
              <a:headEnd type="oval" w="lg" len="lg"/>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1762E0E-5177-42B9-A3B2-34215F22A99F}"/>
                </a:ext>
              </a:extLst>
            </p:cNvPr>
            <p:cNvSpPr txBox="1"/>
            <p:nvPr/>
          </p:nvSpPr>
          <p:spPr>
            <a:xfrm>
              <a:off x="7307580" y="2649312"/>
              <a:ext cx="165372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Thoroughness</a:t>
              </a:r>
            </a:p>
          </p:txBody>
        </p:sp>
      </p:grpSp>
      <p:grpSp>
        <p:nvGrpSpPr>
          <p:cNvPr id="2" name="Group 1">
            <a:extLst>
              <a:ext uri="{FF2B5EF4-FFF2-40B4-BE49-F238E27FC236}">
                <a16:creationId xmlns:a16="http://schemas.microsoft.com/office/drawing/2014/main" id="{DA757EA2-D76D-4CDB-A50B-5B1AE5349A08}"/>
              </a:ext>
            </a:extLst>
          </p:cNvPr>
          <p:cNvGrpSpPr/>
          <p:nvPr/>
        </p:nvGrpSpPr>
        <p:grpSpPr>
          <a:xfrm>
            <a:off x="7827264" y="1692276"/>
            <a:ext cx="4350081" cy="707886"/>
            <a:chOff x="6943962" y="1663643"/>
            <a:chExt cx="4350081" cy="707886"/>
          </a:xfrm>
        </p:grpSpPr>
        <p:cxnSp>
          <p:nvCxnSpPr>
            <p:cNvPr id="11" name="Straight Connector 10">
              <a:extLst>
                <a:ext uri="{FF2B5EF4-FFF2-40B4-BE49-F238E27FC236}">
                  <a16:creationId xmlns:a16="http://schemas.microsoft.com/office/drawing/2014/main" id="{EE6ABA48-49A6-4425-ABD4-8C8B61005DBF}"/>
                </a:ext>
              </a:extLst>
            </p:cNvPr>
            <p:cNvCxnSpPr/>
            <p:nvPr/>
          </p:nvCxnSpPr>
          <p:spPr>
            <a:xfrm>
              <a:off x="6943962" y="2329955"/>
              <a:ext cx="3831336" cy="0"/>
            </a:xfrm>
            <a:prstGeom prst="line">
              <a:avLst/>
            </a:prstGeom>
            <a:ln w="12700">
              <a:solidFill>
                <a:schemeClr val="bg1">
                  <a:lumMod val="85000"/>
                </a:schemeClr>
              </a:solidFill>
              <a:headEnd type="oval"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5AE4FA9-68D9-43B0-BFAD-0163A94778F4}"/>
                </a:ext>
              </a:extLst>
            </p:cNvPr>
            <p:cNvSpPr txBox="1"/>
            <p:nvPr/>
          </p:nvSpPr>
          <p:spPr>
            <a:xfrm>
              <a:off x="7292925" y="1663643"/>
              <a:ext cx="4001118"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People- Infected and </a:t>
              </a:r>
              <a:r>
                <a:rPr lang="en-GB" sz="2000" dirty="0">
                  <a:solidFill>
                    <a:schemeClr val="bg1"/>
                  </a:solidFill>
                  <a:latin typeface="Calibri"/>
                </a:rPr>
                <a:t>A</a:t>
              </a:r>
              <a:r>
                <a:rPr kumimoji="0" lang="en-GB" sz="2000" b="0" i="0" u="none" strike="noStrike" kern="1200" cap="none" spc="0" normalizeH="0" baseline="0" noProof="0" dirty="0" err="1">
                  <a:ln>
                    <a:noFill/>
                  </a:ln>
                  <a:solidFill>
                    <a:schemeClr val="bg1"/>
                  </a:solidFill>
                  <a:effectLst/>
                  <a:uLnTx/>
                  <a:uFillTx/>
                  <a:latin typeface="Calibri"/>
                  <a:ea typeface="+mn-ea"/>
                  <a:cs typeface="+mn-cs"/>
                </a:rPr>
                <a:t>ffected</a:t>
              </a:r>
              <a:r>
                <a:rPr kumimoji="0" lang="en-GB" sz="2000" b="0" i="0" u="none" strike="noStrike" kern="1200" cap="none" spc="0" normalizeH="0" baseline="0" noProof="0" dirty="0">
                  <a:ln>
                    <a:noFill/>
                  </a:ln>
                  <a:solidFill>
                    <a:schemeClr val="bg1"/>
                  </a:solidFill>
                  <a:effectLst/>
                  <a:uLnTx/>
                  <a:uFillTx/>
                  <a:latin typeface="Calibri"/>
                  <a:ea typeface="+mn-ea"/>
                  <a:cs typeface="+mn-cs"/>
                </a:rPr>
                <a:t> people heard first</a:t>
              </a:r>
            </a:p>
          </p:txBody>
        </p:sp>
      </p:grpSp>
    </p:spTree>
    <p:extLst>
      <p:ext uri="{BB962C8B-B14F-4D97-AF65-F5344CB8AC3E}">
        <p14:creationId xmlns:p14="http://schemas.microsoft.com/office/powerpoint/2010/main" val="257729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1AD7-8933-DC7E-F14F-81F2B055E6DC}"/>
              </a:ext>
            </a:extLst>
          </p:cNvPr>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Recommendations Overview</a:t>
            </a:r>
          </a:p>
        </p:txBody>
      </p:sp>
      <p:sp>
        <p:nvSpPr>
          <p:cNvPr id="4" name="Content Placeholder 3">
            <a:extLst>
              <a:ext uri="{FF2B5EF4-FFF2-40B4-BE49-F238E27FC236}">
                <a16:creationId xmlns:a16="http://schemas.microsoft.com/office/drawing/2014/main" id="{7B35709C-2E1B-984D-1040-811CAC4095B2}"/>
              </a:ext>
            </a:extLst>
          </p:cNvPr>
          <p:cNvSpPr>
            <a:spLocks noGrp="1"/>
          </p:cNvSpPr>
          <p:nvPr>
            <p:ph idx="1"/>
          </p:nvPr>
        </p:nvSpPr>
        <p:spPr>
          <a:xfrm>
            <a:off x="609600" y="1400510"/>
            <a:ext cx="10633587" cy="5182852"/>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742950" indent="-742950">
              <a:buSzPct val="100000"/>
              <a:buFont typeface="+mj-lt"/>
              <a:buAutoNum type="arabicPeriod"/>
            </a:pPr>
            <a:r>
              <a:rPr lang="en-GB" sz="2200" b="1" dirty="0">
                <a:solidFill>
                  <a:schemeClr val="tx1"/>
                </a:solidFill>
              </a:rPr>
              <a:t>Compensation</a:t>
            </a:r>
          </a:p>
          <a:p>
            <a:pPr marL="742950" indent="-742950">
              <a:buSzPct val="100000"/>
              <a:buFont typeface="+mj-lt"/>
              <a:buAutoNum type="arabicPeriod"/>
            </a:pPr>
            <a:r>
              <a:rPr lang="en-GB" sz="2200" b="1" dirty="0">
                <a:solidFill>
                  <a:schemeClr val="tx1"/>
                </a:solidFill>
              </a:rPr>
              <a:t>Recognising and remembering what happened to people</a:t>
            </a:r>
          </a:p>
          <a:p>
            <a:pPr marL="742950" indent="-742950">
              <a:buSzPct val="100000"/>
              <a:buFont typeface="+mj-lt"/>
              <a:buAutoNum type="arabicPeriod"/>
            </a:pPr>
            <a:r>
              <a:rPr lang="en-GB" sz="2200" b="1" dirty="0">
                <a:solidFill>
                  <a:schemeClr val="tx1"/>
                </a:solidFill>
              </a:rPr>
              <a:t>Learning from the inquiry</a:t>
            </a:r>
          </a:p>
          <a:p>
            <a:pPr marL="742950" indent="-742950">
              <a:buSzPct val="100000"/>
              <a:buFont typeface="+mj-lt"/>
              <a:buAutoNum type="arabicPeriod"/>
            </a:pPr>
            <a:r>
              <a:rPr lang="en-GB" sz="2200" b="1" dirty="0">
                <a:solidFill>
                  <a:schemeClr val="tx1"/>
                </a:solidFill>
              </a:rPr>
              <a:t>Preventing future harm to patient: achieving a safety culture</a:t>
            </a:r>
          </a:p>
          <a:p>
            <a:pPr marL="742950" indent="-742950">
              <a:buSzPct val="100000"/>
              <a:buFont typeface="+mj-lt"/>
              <a:buAutoNum type="arabicPeriod"/>
            </a:pPr>
            <a:r>
              <a:rPr lang="en-GB" sz="2200" b="1" dirty="0">
                <a:solidFill>
                  <a:schemeClr val="tx1"/>
                </a:solidFill>
              </a:rPr>
              <a:t>Ending a defensive culture in the Civil Service and government</a:t>
            </a:r>
          </a:p>
          <a:p>
            <a:pPr marL="742950" indent="-742950">
              <a:buSzPct val="100000"/>
              <a:buFont typeface="+mj-lt"/>
              <a:buAutoNum type="arabicPeriod"/>
            </a:pPr>
            <a:r>
              <a:rPr lang="en-GB" sz="2200" b="1" dirty="0">
                <a:solidFill>
                  <a:schemeClr val="tx1"/>
                </a:solidFill>
              </a:rPr>
              <a:t>Monitoring liver damage for people who were infected with hepatitis C</a:t>
            </a:r>
          </a:p>
          <a:p>
            <a:pPr marL="742950" indent="-742950">
              <a:buSzPct val="100000"/>
              <a:buFont typeface="+mj-lt"/>
              <a:buAutoNum type="arabicPeriod"/>
            </a:pPr>
            <a:r>
              <a:rPr lang="en-GB" sz="2200" b="1" dirty="0">
                <a:solidFill>
                  <a:schemeClr val="tx1"/>
                </a:solidFill>
              </a:rPr>
              <a:t>Patient Safety: Blood Transfusion</a:t>
            </a:r>
          </a:p>
          <a:p>
            <a:pPr marL="742950" indent="-742950">
              <a:buSzPct val="100000"/>
              <a:buFont typeface="+mj-lt"/>
              <a:buAutoNum type="arabicPeriod"/>
            </a:pPr>
            <a:r>
              <a:rPr lang="en-GB" sz="2200" b="1" dirty="0">
                <a:solidFill>
                  <a:schemeClr val="tx1"/>
                </a:solidFill>
              </a:rPr>
              <a:t>Finding the undiagnosed</a:t>
            </a:r>
          </a:p>
          <a:p>
            <a:pPr marL="742950" indent="-742950">
              <a:buSzPct val="100000"/>
              <a:buFont typeface="+mj-lt"/>
              <a:buAutoNum type="arabicPeriod"/>
            </a:pPr>
            <a:r>
              <a:rPr lang="en-GB" sz="2200" b="1" dirty="0">
                <a:solidFill>
                  <a:schemeClr val="tx1"/>
                </a:solidFill>
              </a:rPr>
              <a:t>Protecting the safety of haemophilia care</a:t>
            </a:r>
          </a:p>
          <a:p>
            <a:pPr marL="742950" indent="-742950">
              <a:buSzPct val="100000"/>
              <a:buFont typeface="+mj-lt"/>
              <a:buAutoNum type="arabicPeriod"/>
            </a:pPr>
            <a:r>
              <a:rPr lang="en-GB" sz="2200" b="1" dirty="0">
                <a:solidFill>
                  <a:schemeClr val="tx1"/>
                </a:solidFill>
              </a:rPr>
              <a:t>Giving patients a voice</a:t>
            </a:r>
          </a:p>
          <a:p>
            <a:pPr marL="742950" indent="-742950">
              <a:buSzPct val="100000"/>
              <a:buFont typeface="+mj-lt"/>
              <a:buAutoNum type="arabicPeriod"/>
            </a:pPr>
            <a:r>
              <a:rPr lang="en-GB" sz="2200" b="1" dirty="0">
                <a:solidFill>
                  <a:schemeClr val="tx1"/>
                </a:solidFill>
              </a:rPr>
              <a:t>Responding to calls for an Inquiry</a:t>
            </a:r>
          </a:p>
          <a:p>
            <a:pPr marL="742950" indent="-742950">
              <a:buSzPct val="100000"/>
              <a:buFont typeface="+mj-lt"/>
              <a:buAutoNum type="arabicPeriod"/>
            </a:pPr>
            <a:r>
              <a:rPr lang="en-GB" sz="2200" b="1" dirty="0">
                <a:solidFill>
                  <a:schemeClr val="tx1"/>
                </a:solidFill>
              </a:rPr>
              <a:t>Giving effect to recommendations of this Inquiry</a:t>
            </a:r>
          </a:p>
        </p:txBody>
      </p:sp>
      <p:pic>
        <p:nvPicPr>
          <p:cNvPr id="5" name="Picture 4" descr="A screenshot of a computer&#10;&#10;Description automatically generated">
            <a:extLst>
              <a:ext uri="{FF2B5EF4-FFF2-40B4-BE49-F238E27FC236}">
                <a16:creationId xmlns:a16="http://schemas.microsoft.com/office/drawing/2014/main" id="{A3F31EFA-0D9F-F6D8-4998-B86D223F5730}"/>
              </a:ext>
            </a:extLst>
          </p:cNvPr>
          <p:cNvPicPr>
            <a:picLocks noChangeAspect="1"/>
          </p:cNvPicPr>
          <p:nvPr/>
        </p:nvPicPr>
        <p:blipFill rotWithShape="1">
          <a:blip r:embed="rId3">
            <a:extLst>
              <a:ext uri="{28A0092B-C50C-407E-A947-70E740481C1C}">
                <a14:useLocalDpi xmlns:a14="http://schemas.microsoft.com/office/drawing/2010/main" val="0"/>
              </a:ext>
            </a:extLst>
          </a:blip>
          <a:srcRect l="82556" t="73913" r="8725" b="10045"/>
          <a:stretch/>
        </p:blipFill>
        <p:spPr>
          <a:xfrm>
            <a:off x="11041284" y="160470"/>
            <a:ext cx="834643" cy="982817"/>
          </a:xfrm>
          <a:prstGeom prst="rect">
            <a:avLst/>
          </a:prstGeom>
        </p:spPr>
      </p:pic>
    </p:spTree>
    <p:extLst>
      <p:ext uri="{BB962C8B-B14F-4D97-AF65-F5344CB8AC3E}">
        <p14:creationId xmlns:p14="http://schemas.microsoft.com/office/powerpoint/2010/main" val="296405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5061B-82F2-451F-B21D-8CA7A8EC6EC7}"/>
              </a:ext>
            </a:extLst>
          </p:cNvPr>
          <p:cNvSpPr>
            <a:spLocks noGrp="1"/>
          </p:cNvSpPr>
          <p:nvPr>
            <p:ph type="title"/>
          </p:nvPr>
        </p:nvSpPr>
        <p:spPr>
          <a:xfrm>
            <a:off x="138328" y="209324"/>
            <a:ext cx="10972800" cy="1143000"/>
          </a:xfrm>
        </p:spPr>
        <p:txBody>
          <a:bodyPr/>
          <a:lstStyle/>
          <a:p>
            <a:r>
              <a:rPr lang="en-US" dirty="0"/>
              <a:t>Specifically, the 7e recommendation </a:t>
            </a:r>
          </a:p>
        </p:txBody>
      </p:sp>
      <p:sp>
        <p:nvSpPr>
          <p:cNvPr id="3" name="Parallelogram 2">
            <a:extLst>
              <a:ext uri="{FF2B5EF4-FFF2-40B4-BE49-F238E27FC236}">
                <a16:creationId xmlns:a16="http://schemas.microsoft.com/office/drawing/2014/main" id="{15265A3A-3EAC-48AD-B428-AA6F4BA5E36A}"/>
              </a:ext>
            </a:extLst>
          </p:cNvPr>
          <p:cNvSpPr/>
          <p:nvPr/>
        </p:nvSpPr>
        <p:spPr>
          <a:xfrm>
            <a:off x="6515100" y="0"/>
            <a:ext cx="5676900" cy="6858000"/>
          </a:xfrm>
          <a:prstGeom prst="parallelogram">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4" name="Oval 3">
            <a:extLst>
              <a:ext uri="{FF2B5EF4-FFF2-40B4-BE49-F238E27FC236}">
                <a16:creationId xmlns:a16="http://schemas.microsoft.com/office/drawing/2014/main" id="{A78DD5EC-F84E-4649-B3A2-45692C5B3B30}"/>
              </a:ext>
            </a:extLst>
          </p:cNvPr>
          <p:cNvSpPr/>
          <p:nvPr/>
        </p:nvSpPr>
        <p:spPr>
          <a:xfrm>
            <a:off x="7595971" y="1910414"/>
            <a:ext cx="3515157" cy="3515157"/>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w="38100">
            <a:solidFill>
              <a:schemeClr val="bg1"/>
            </a:solidFill>
          </a:ln>
          <a:effectLst>
            <a:outerShdw blurRad="50800" dist="38100" dir="8100000" sx="102000" sy="102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8" name="Rectangle 7">
            <a:extLst>
              <a:ext uri="{FF2B5EF4-FFF2-40B4-BE49-F238E27FC236}">
                <a16:creationId xmlns:a16="http://schemas.microsoft.com/office/drawing/2014/main" id="{89CC2CB2-BB5C-4D02-825E-5269C00976D3}"/>
              </a:ext>
            </a:extLst>
          </p:cNvPr>
          <p:cNvSpPr/>
          <p:nvPr/>
        </p:nvSpPr>
        <p:spPr>
          <a:xfrm>
            <a:off x="696686" y="2698496"/>
            <a:ext cx="6008914" cy="2677656"/>
          </a:xfrm>
          <a:prstGeom prst="rect">
            <a:avLst/>
          </a:prstGeom>
        </p:spPr>
        <p:txBody>
          <a:bodyPr wrap="square">
            <a:spAutoFit/>
          </a:bodyPr>
          <a:lstStyle/>
          <a:p>
            <a:pPr lvl="0">
              <a:defRPr/>
            </a:pPr>
            <a:r>
              <a:rPr lang="en-GB" sz="2800" i="1" dirty="0">
                <a:solidFill>
                  <a:schemeClr val="bg1"/>
                </a:solidFill>
                <a:latin typeface="Calibri" panose="020F0502020204030204" pitchFamily="34" charset="0"/>
                <a:cs typeface="Calibri" panose="020F0502020204030204" pitchFamily="34" charset="0"/>
              </a:rPr>
              <a:t>7 (e) That </a:t>
            </a:r>
            <a:r>
              <a:rPr lang="en-GB" sz="2800" b="1" i="1" dirty="0">
                <a:solidFill>
                  <a:schemeClr val="bg1"/>
                </a:solidFill>
                <a:latin typeface="Calibri" panose="020F0502020204030204" pitchFamily="34" charset="0"/>
                <a:cs typeface="Calibri" panose="020F0502020204030204" pitchFamily="34" charset="0"/>
              </a:rPr>
              <a:t>all NHS organisations across the UK </a:t>
            </a:r>
            <a:r>
              <a:rPr lang="en-GB" sz="2800" i="1" dirty="0">
                <a:solidFill>
                  <a:schemeClr val="bg1"/>
                </a:solidFill>
                <a:latin typeface="Calibri" panose="020F0502020204030204" pitchFamily="34" charset="0"/>
                <a:cs typeface="Calibri" panose="020F0502020204030204" pitchFamily="34" charset="0"/>
              </a:rPr>
              <a:t>have a mechanism in place for </a:t>
            </a:r>
            <a:r>
              <a:rPr lang="en-GB" sz="2800" b="1" i="1" dirty="0">
                <a:solidFill>
                  <a:schemeClr val="bg1"/>
                </a:solidFill>
                <a:latin typeface="Calibri" panose="020F0502020204030204" pitchFamily="34" charset="0"/>
                <a:cs typeface="Calibri" panose="020F0502020204030204" pitchFamily="34" charset="0"/>
              </a:rPr>
              <a:t>implementing recommendations of SHOT reports</a:t>
            </a:r>
            <a:r>
              <a:rPr lang="en-GB" sz="2800" i="1" dirty="0">
                <a:solidFill>
                  <a:schemeClr val="bg1"/>
                </a:solidFill>
                <a:latin typeface="Calibri" panose="020F0502020204030204" pitchFamily="34" charset="0"/>
                <a:cs typeface="Calibri" panose="020F0502020204030204" pitchFamily="34" charset="0"/>
              </a:rPr>
              <a:t>, which should be </a:t>
            </a:r>
            <a:r>
              <a:rPr lang="en-GB" sz="2800" b="1" i="1" dirty="0">
                <a:solidFill>
                  <a:schemeClr val="bg1"/>
                </a:solidFill>
                <a:latin typeface="Calibri" panose="020F0502020204030204" pitchFamily="34" charset="0"/>
                <a:cs typeface="Calibri" panose="020F0502020204030204" pitchFamily="34" charset="0"/>
              </a:rPr>
              <a:t>professionally mandated</a:t>
            </a:r>
            <a:r>
              <a:rPr lang="en-GB" sz="2800" i="1" dirty="0">
                <a:solidFill>
                  <a:schemeClr val="bg1"/>
                </a:solidFill>
                <a:latin typeface="Calibri" panose="020F0502020204030204" pitchFamily="34" charset="0"/>
                <a:cs typeface="Calibri" panose="020F0502020204030204" pitchFamily="34" charset="0"/>
              </a:rPr>
              <a:t>, and for </a:t>
            </a:r>
            <a:r>
              <a:rPr lang="en-GB" sz="2800" b="1" i="1" dirty="0">
                <a:solidFill>
                  <a:schemeClr val="bg1"/>
                </a:solidFill>
                <a:latin typeface="Calibri" panose="020F0502020204030204" pitchFamily="34" charset="0"/>
                <a:cs typeface="Calibri" panose="020F0502020204030204" pitchFamily="34" charset="0"/>
              </a:rPr>
              <a:t>monitoring</a:t>
            </a:r>
            <a:r>
              <a:rPr lang="en-GB" sz="2800" i="1" dirty="0">
                <a:solidFill>
                  <a:schemeClr val="bg1"/>
                </a:solidFill>
                <a:latin typeface="Calibri" panose="020F0502020204030204" pitchFamily="34" charset="0"/>
                <a:cs typeface="Calibri" panose="020F0502020204030204" pitchFamily="34" charset="0"/>
              </a:rPr>
              <a:t> such implementation.</a:t>
            </a:r>
          </a:p>
        </p:txBody>
      </p:sp>
    </p:spTree>
    <p:extLst>
      <p:ext uri="{BB962C8B-B14F-4D97-AF65-F5344CB8AC3E}">
        <p14:creationId xmlns:p14="http://schemas.microsoft.com/office/powerpoint/2010/main" val="188603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1" fill="hold" grpId="0" nodeType="withEffect">
                                  <p:stCondLst>
                                    <p:cond delay="25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10129764" y="1415965"/>
            <a:ext cx="1147589" cy="1147589"/>
            <a:chOff x="8516096" y="2131813"/>
            <a:chExt cx="1560444" cy="1560444"/>
          </a:xfrm>
        </p:grpSpPr>
        <p:sp>
          <p:nvSpPr>
            <p:cNvPr id="31" name="Oval 30"/>
            <p:cNvSpPr/>
            <p:nvPr/>
          </p:nvSpPr>
          <p:spPr>
            <a:xfrm>
              <a:off x="8516096" y="2131813"/>
              <a:ext cx="1560444" cy="156044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2" name="Picture 31" descr="Thumbs Down with solid fill"/>
            <p:cNvPicPr>
              <a:picLocks noChangeAspect="1"/>
            </p:cNvPicPr>
            <p:nvPr/>
          </p:nvPicPr>
          <p:blipFill>
            <a:blip>
              <a:extLst>
                <a:ext uri="{96DAC541-7B7A-43D3-8B79-37D633B846F1}">
                  <asvg:svgBlip xmlns:asvg="http://schemas.microsoft.com/office/drawing/2016/SVG/main" r:embed="rId3"/>
                </a:ext>
              </a:extLst>
            </a:blip>
            <a:srcRect/>
            <a:stretch/>
          </p:blipFill>
          <p:spPr>
            <a:xfrm>
              <a:off x="8654767" y="2159243"/>
              <a:ext cx="1221026" cy="1221026"/>
            </a:xfrm>
            <a:prstGeom prst="rect">
              <a:avLst/>
            </a:prstGeom>
          </p:spPr>
        </p:pic>
      </p:grpSp>
      <p:sp>
        <p:nvSpPr>
          <p:cNvPr id="16" name="Title 15"/>
          <p:cNvSpPr>
            <a:spLocks noGrp="1"/>
          </p:cNvSpPr>
          <p:nvPr>
            <p:ph type="title"/>
          </p:nvPr>
        </p:nvSpPr>
        <p:spPr>
          <a:xfrm>
            <a:off x="609600" y="145449"/>
            <a:ext cx="10972800" cy="1143000"/>
          </a:xfrm>
        </p:spPr>
        <p:txBody>
          <a:bodyPr>
            <a:normAutofit fontScale="90000"/>
          </a:bodyPr>
          <a:lstStyle/>
          <a:p>
            <a:r>
              <a:rPr lang="en-US" dirty="0"/>
              <a:t>Key governance failures identified in the Infected Blood Inquiry report </a:t>
            </a:r>
          </a:p>
        </p:txBody>
      </p:sp>
      <p:grpSp>
        <p:nvGrpSpPr>
          <p:cNvPr id="26" name="Group 25"/>
          <p:cNvGrpSpPr/>
          <p:nvPr/>
        </p:nvGrpSpPr>
        <p:grpSpPr>
          <a:xfrm>
            <a:off x="3181804" y="1502256"/>
            <a:ext cx="1147589" cy="1147589"/>
            <a:chOff x="3431917" y="2251690"/>
            <a:chExt cx="1560444" cy="1560444"/>
          </a:xfrm>
        </p:grpSpPr>
        <p:sp>
          <p:nvSpPr>
            <p:cNvPr id="18" name="Oval 17"/>
            <p:cNvSpPr/>
            <p:nvPr/>
          </p:nvSpPr>
          <p:spPr>
            <a:xfrm>
              <a:off x="3431917" y="2251690"/>
              <a:ext cx="1560444" cy="156044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Shield Cross with solid fill"/>
            <p:cNvPicPr>
              <a:picLocks noChangeAspect="1"/>
            </p:cNvPicPr>
            <p:nvPr/>
          </p:nvPicPr>
          <p:blipFill>
            <a:blip>
              <a:extLst>
                <a:ext uri="{96DAC541-7B7A-43D3-8B79-37D633B846F1}">
                  <asvg:svgBlip xmlns:asvg="http://schemas.microsoft.com/office/drawing/2016/SVG/main" r:embed="rId4"/>
                </a:ext>
              </a:extLst>
            </a:blip>
            <a:srcRect/>
            <a:stretch/>
          </p:blipFill>
          <p:spPr>
            <a:xfrm>
              <a:off x="3570588" y="2302036"/>
              <a:ext cx="1260455" cy="1260455"/>
            </a:xfrm>
            <a:prstGeom prst="rect">
              <a:avLst/>
            </a:prstGeom>
          </p:spPr>
        </p:pic>
      </p:grpSp>
      <p:grpSp>
        <p:nvGrpSpPr>
          <p:cNvPr id="28" name="Group 27"/>
          <p:cNvGrpSpPr/>
          <p:nvPr/>
        </p:nvGrpSpPr>
        <p:grpSpPr>
          <a:xfrm>
            <a:off x="7867234" y="1415965"/>
            <a:ext cx="1147589" cy="1147589"/>
            <a:chOff x="8516096" y="2131813"/>
            <a:chExt cx="1560444" cy="1560444"/>
          </a:xfrm>
        </p:grpSpPr>
        <p:sp>
          <p:nvSpPr>
            <p:cNvPr id="21" name="Oval 20"/>
            <p:cNvSpPr/>
            <p:nvPr/>
          </p:nvSpPr>
          <p:spPr>
            <a:xfrm>
              <a:off x="8516096" y="2131813"/>
              <a:ext cx="1560444" cy="1560444"/>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4653" y="2308616"/>
              <a:ext cx="1143327" cy="1143327"/>
            </a:xfrm>
            <a:prstGeom prst="rect">
              <a:avLst/>
            </a:prstGeom>
          </p:spPr>
        </p:pic>
      </p:grpSp>
      <p:grpSp>
        <p:nvGrpSpPr>
          <p:cNvPr id="27" name="Group 26"/>
          <p:cNvGrpSpPr/>
          <p:nvPr/>
        </p:nvGrpSpPr>
        <p:grpSpPr>
          <a:xfrm>
            <a:off x="5546315" y="1403583"/>
            <a:ext cx="1147588" cy="1147588"/>
            <a:chOff x="6051192" y="2152353"/>
            <a:chExt cx="1560444" cy="1560444"/>
          </a:xfrm>
        </p:grpSpPr>
        <p:sp>
          <p:nvSpPr>
            <p:cNvPr id="19" name="Oval 18"/>
            <p:cNvSpPr/>
            <p:nvPr/>
          </p:nvSpPr>
          <p:spPr>
            <a:xfrm>
              <a:off x="6051192" y="2152353"/>
              <a:ext cx="1560444" cy="156044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9262" y="2345992"/>
              <a:ext cx="1191116" cy="1191116"/>
            </a:xfrm>
            <a:prstGeom prst="rect">
              <a:avLst/>
            </a:prstGeom>
          </p:spPr>
        </p:pic>
      </p:grpSp>
      <p:sp>
        <p:nvSpPr>
          <p:cNvPr id="8" name="TextBox 7"/>
          <p:cNvSpPr txBox="1"/>
          <p:nvPr/>
        </p:nvSpPr>
        <p:spPr>
          <a:xfrm>
            <a:off x="64627" y="2615387"/>
            <a:ext cx="252467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Lack of strategic le</a:t>
            </a:r>
            <a:r>
              <a:rPr lang="en-US" sz="2400" dirty="0" err="1">
                <a:solidFill>
                  <a:schemeClr val="bg1"/>
                </a:solidFill>
                <a:latin typeface="Tw Cen MT Condensed Extra Bold"/>
              </a:rPr>
              <a:t>adership</a:t>
            </a:r>
            <a:r>
              <a:rPr lang="en-US" sz="2400" dirty="0">
                <a:solidFill>
                  <a:schemeClr val="bg1"/>
                </a:solidFill>
                <a:latin typeface="Tw Cen MT Condensed Extra Bold"/>
              </a:rPr>
              <a:t> and oversight</a:t>
            </a:r>
            <a:endPar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grpSp>
        <p:nvGrpSpPr>
          <p:cNvPr id="25" name="Group 24"/>
          <p:cNvGrpSpPr/>
          <p:nvPr/>
        </p:nvGrpSpPr>
        <p:grpSpPr>
          <a:xfrm>
            <a:off x="919274" y="1444581"/>
            <a:ext cx="1147589" cy="1147589"/>
            <a:chOff x="1505382" y="2219102"/>
            <a:chExt cx="1560444" cy="1560444"/>
          </a:xfrm>
        </p:grpSpPr>
        <p:sp>
          <p:nvSpPr>
            <p:cNvPr id="2" name="Oval 1"/>
            <p:cNvSpPr/>
            <p:nvPr/>
          </p:nvSpPr>
          <p:spPr>
            <a:xfrm>
              <a:off x="1505382" y="2219102"/>
              <a:ext cx="1560444" cy="1560444"/>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4" name="Picture 23" descr="Magnifying glass with solid fill"/>
            <p:cNvPicPr>
              <a:picLocks noChangeAspect="1"/>
            </p:cNvPicPr>
            <p:nvPr/>
          </p:nvPicPr>
          <p:blipFill>
            <a:blip>
              <a:extLst>
                <a:ext uri="{96DAC541-7B7A-43D3-8B79-37D633B846F1}">
                  <asvg:svgBlip xmlns:asvg="http://schemas.microsoft.com/office/drawing/2016/SVG/main" r:embed="rId7"/>
                </a:ext>
              </a:extLst>
            </a:blip>
            <a:srcRect/>
            <a:stretch/>
          </p:blipFill>
          <p:spPr>
            <a:xfrm>
              <a:off x="1757585" y="2448704"/>
              <a:ext cx="1090171" cy="1090171"/>
            </a:xfrm>
            <a:prstGeom prst="rect">
              <a:avLst/>
            </a:prstGeom>
          </p:spPr>
        </p:pic>
      </p:grpSp>
      <p:grpSp>
        <p:nvGrpSpPr>
          <p:cNvPr id="6" name="Group 5"/>
          <p:cNvGrpSpPr/>
          <p:nvPr/>
        </p:nvGrpSpPr>
        <p:grpSpPr>
          <a:xfrm>
            <a:off x="2611783" y="2578674"/>
            <a:ext cx="2266509" cy="1265312"/>
            <a:chOff x="3856383" y="4343974"/>
            <a:chExt cx="2266509" cy="1265312"/>
          </a:xfrm>
        </p:grpSpPr>
        <p:sp>
          <p:nvSpPr>
            <p:cNvPr id="9" name="TextBox 8"/>
            <p:cNvSpPr txBox="1"/>
            <p:nvPr/>
          </p:nvSpPr>
          <p:spPr>
            <a:xfrm>
              <a:off x="4157132" y="4623961"/>
              <a:ext cx="196576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Failure to act  on</a:t>
              </a:r>
              <a:r>
                <a:rPr lang="en-US" sz="2400" dirty="0">
                  <a:solidFill>
                    <a:schemeClr val="bg1"/>
                  </a:solidFill>
                  <a:latin typeface="Tw Cen MT Condensed Extra Bold"/>
                </a:rPr>
                <a:t> known risks</a:t>
              </a:r>
              <a:endPar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cxnSp>
          <p:nvCxnSpPr>
            <p:cNvPr id="5" name="Straight Connector 4"/>
            <p:cNvCxnSpPr/>
            <p:nvPr/>
          </p:nvCxnSpPr>
          <p:spPr>
            <a:xfrm>
              <a:off x="3856383" y="4343974"/>
              <a:ext cx="0" cy="126531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a:off x="4982265" y="2578674"/>
            <a:ext cx="2151205" cy="1332982"/>
            <a:chOff x="6226865" y="4343974"/>
            <a:chExt cx="2151205" cy="1332982"/>
          </a:xfrm>
        </p:grpSpPr>
        <p:sp>
          <p:nvSpPr>
            <p:cNvPr id="10" name="TextBox 9"/>
            <p:cNvSpPr txBox="1"/>
            <p:nvPr/>
          </p:nvSpPr>
          <p:spPr>
            <a:xfrm>
              <a:off x="6423640" y="4476627"/>
              <a:ext cx="195443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Weak regulatory and policy control</a:t>
              </a:r>
            </a:p>
          </p:txBody>
        </p:sp>
        <p:cxnSp>
          <p:nvCxnSpPr>
            <p:cNvPr id="33" name="Straight Connector 32"/>
            <p:cNvCxnSpPr/>
            <p:nvPr/>
          </p:nvCxnSpPr>
          <p:spPr>
            <a:xfrm>
              <a:off x="6226865" y="4343974"/>
              <a:ext cx="0" cy="126531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7352747" y="2491602"/>
            <a:ext cx="2136471" cy="1569660"/>
            <a:chOff x="8597347" y="4256902"/>
            <a:chExt cx="2136471" cy="1569660"/>
          </a:xfrm>
        </p:grpSpPr>
        <p:sp>
          <p:nvSpPr>
            <p:cNvPr id="11" name="TextBox 10"/>
            <p:cNvSpPr txBox="1"/>
            <p:nvPr/>
          </p:nvSpPr>
          <p:spPr>
            <a:xfrm>
              <a:off x="8678818" y="4256902"/>
              <a:ext cx="20550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Poor implementation of safe clinical practice</a:t>
              </a:r>
            </a:p>
          </p:txBody>
        </p:sp>
        <p:cxnSp>
          <p:nvCxnSpPr>
            <p:cNvPr id="34" name="Straight Connector 33"/>
            <p:cNvCxnSpPr/>
            <p:nvPr/>
          </p:nvCxnSpPr>
          <p:spPr>
            <a:xfrm>
              <a:off x="8597347" y="4343974"/>
              <a:ext cx="0" cy="126531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9481094" y="2515174"/>
            <a:ext cx="2603791" cy="1606209"/>
            <a:chOff x="8426994" y="4343974"/>
            <a:chExt cx="2603791" cy="1606209"/>
          </a:xfrm>
        </p:grpSpPr>
        <p:sp>
          <p:nvSpPr>
            <p:cNvPr id="36" name="TextBox 35"/>
            <p:cNvSpPr txBox="1"/>
            <p:nvPr/>
          </p:nvSpPr>
          <p:spPr>
            <a:xfrm>
              <a:off x="8426994" y="4380523"/>
              <a:ext cx="260379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Inadequate surveillance,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audit and traceability</a:t>
              </a:r>
            </a:p>
          </p:txBody>
        </p:sp>
        <p:cxnSp>
          <p:nvCxnSpPr>
            <p:cNvPr id="38" name="Straight Connector 37"/>
            <p:cNvCxnSpPr/>
            <p:nvPr/>
          </p:nvCxnSpPr>
          <p:spPr>
            <a:xfrm>
              <a:off x="8597347" y="4343974"/>
              <a:ext cx="0" cy="126531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3181801" y="4220057"/>
            <a:ext cx="1147588" cy="1147590"/>
            <a:chOff x="3431917" y="2251690"/>
            <a:chExt cx="1560444" cy="1560444"/>
          </a:xfrm>
        </p:grpSpPr>
        <p:sp>
          <p:nvSpPr>
            <p:cNvPr id="74" name="Oval 73"/>
            <p:cNvSpPr/>
            <p:nvPr/>
          </p:nvSpPr>
          <p:spPr>
            <a:xfrm>
              <a:off x="3431917" y="2251690"/>
              <a:ext cx="1560444" cy="1560444"/>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5" name="Picture 74" descr="Clipboard Mixed with solid fill"/>
            <p:cNvPicPr>
              <a:picLocks noChangeAspect="1"/>
            </p:cNvPicPr>
            <p:nvPr/>
          </p:nvPicPr>
          <p:blipFill>
            <a:blip>
              <a:extLst>
                <a:ext uri="{96DAC541-7B7A-43D3-8B79-37D633B846F1}">
                  <asvg:svgBlip xmlns:asvg="http://schemas.microsoft.com/office/drawing/2016/SVG/main" r:embed="rId8"/>
                </a:ext>
              </a:extLst>
            </a:blip>
            <a:srcRect/>
            <a:stretch/>
          </p:blipFill>
          <p:spPr>
            <a:xfrm>
              <a:off x="3570591" y="2353078"/>
              <a:ext cx="1225639" cy="1225636"/>
            </a:xfrm>
            <a:prstGeom prst="rect">
              <a:avLst/>
            </a:prstGeom>
          </p:spPr>
        </p:pic>
      </p:grpSp>
      <p:grpSp>
        <p:nvGrpSpPr>
          <p:cNvPr id="76" name="Group 75"/>
          <p:cNvGrpSpPr/>
          <p:nvPr/>
        </p:nvGrpSpPr>
        <p:grpSpPr>
          <a:xfrm>
            <a:off x="7867234" y="4133765"/>
            <a:ext cx="1147589" cy="1147589"/>
            <a:chOff x="8516096" y="2131813"/>
            <a:chExt cx="1560444" cy="1560444"/>
          </a:xfrm>
        </p:grpSpPr>
        <p:sp>
          <p:nvSpPr>
            <p:cNvPr id="77" name="Oval 76"/>
            <p:cNvSpPr/>
            <p:nvPr/>
          </p:nvSpPr>
          <p:spPr>
            <a:xfrm>
              <a:off x="8516096" y="2131813"/>
              <a:ext cx="1560444" cy="1560444"/>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8" name="Picture 77" descr="Periodic Graph with solid fill"/>
            <p:cNvPicPr>
              <a:picLocks noChangeAspect="1"/>
            </p:cNvPicPr>
            <p:nvPr/>
          </p:nvPicPr>
          <p:blipFill>
            <a:blip>
              <a:extLst>
                <a:ext uri="{96DAC541-7B7A-43D3-8B79-37D633B846F1}">
                  <asvg:svgBlip xmlns:asvg="http://schemas.microsoft.com/office/drawing/2016/SVG/main" r:embed="rId9"/>
                </a:ext>
              </a:extLst>
            </a:blip>
            <a:srcRect/>
            <a:stretch/>
          </p:blipFill>
          <p:spPr>
            <a:xfrm>
              <a:off x="8759863" y="2265339"/>
              <a:ext cx="1108118" cy="1108118"/>
            </a:xfrm>
            <a:prstGeom prst="rect">
              <a:avLst/>
            </a:prstGeom>
          </p:spPr>
        </p:pic>
      </p:grpSp>
      <p:grpSp>
        <p:nvGrpSpPr>
          <p:cNvPr id="79" name="Group 78"/>
          <p:cNvGrpSpPr/>
          <p:nvPr/>
        </p:nvGrpSpPr>
        <p:grpSpPr>
          <a:xfrm>
            <a:off x="5546315" y="4121383"/>
            <a:ext cx="1147588" cy="1147588"/>
            <a:chOff x="6051192" y="2152353"/>
            <a:chExt cx="1560444" cy="1560444"/>
          </a:xfrm>
        </p:grpSpPr>
        <p:sp>
          <p:nvSpPr>
            <p:cNvPr id="80" name="Oval 79"/>
            <p:cNvSpPr/>
            <p:nvPr/>
          </p:nvSpPr>
          <p:spPr>
            <a:xfrm>
              <a:off x="6051192" y="2152353"/>
              <a:ext cx="1560444" cy="1560444"/>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1" name="Picture 80" descr="Folder Search with solid fill"/>
            <p:cNvPicPr>
              <a:picLocks noChangeAspect="1"/>
            </p:cNvPicPr>
            <p:nvPr/>
          </p:nvPicPr>
          <p:blipFill>
            <a:blip>
              <a:extLst>
                <a:ext uri="{96DAC541-7B7A-43D3-8B79-37D633B846F1}">
                  <asvg:svgBlip xmlns:asvg="http://schemas.microsoft.com/office/drawing/2016/SVG/main" r:embed="rId10"/>
                </a:ext>
              </a:extLst>
            </a:blip>
            <a:srcRect/>
            <a:stretch/>
          </p:blipFill>
          <p:spPr>
            <a:xfrm>
              <a:off x="6305901" y="2319217"/>
              <a:ext cx="1091617" cy="1091617"/>
            </a:xfrm>
            <a:prstGeom prst="rect">
              <a:avLst/>
            </a:prstGeom>
          </p:spPr>
        </p:pic>
      </p:grpSp>
      <p:sp>
        <p:nvSpPr>
          <p:cNvPr id="83" name="TextBox 82"/>
          <p:cNvSpPr txBox="1"/>
          <p:nvPr/>
        </p:nvSpPr>
        <p:spPr>
          <a:xfrm>
            <a:off x="48183" y="5338005"/>
            <a:ext cx="227827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Lack of transparency,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openness and </a:t>
            </a:r>
            <a:r>
              <a:rPr kumimoji="0" lang="en-US" sz="2400" b="0" i="0" u="none" strike="noStrike" kern="1200" cap="none" spc="0" normalizeH="0" baseline="0" noProof="0" dirty="0" err="1">
                <a:ln>
                  <a:noFill/>
                </a:ln>
                <a:solidFill>
                  <a:schemeClr val="bg1"/>
                </a:solidFill>
                <a:effectLst/>
                <a:uLnTx/>
                <a:uFillTx/>
                <a:latin typeface="Tw Cen MT Condensed Extra Bold"/>
                <a:ea typeface="+mn-ea"/>
                <a:cs typeface="+mn-cs"/>
              </a:rPr>
              <a:t>candour</a:t>
            </a:r>
            <a:endPar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grpSp>
        <p:nvGrpSpPr>
          <p:cNvPr id="85" name="Group 84"/>
          <p:cNvGrpSpPr/>
          <p:nvPr/>
        </p:nvGrpSpPr>
        <p:grpSpPr>
          <a:xfrm>
            <a:off x="919274" y="4162381"/>
            <a:ext cx="1147589" cy="1147589"/>
            <a:chOff x="1505382" y="2219102"/>
            <a:chExt cx="1560444" cy="1560444"/>
          </a:xfrm>
        </p:grpSpPr>
        <p:sp>
          <p:nvSpPr>
            <p:cNvPr id="86" name="Oval 85"/>
            <p:cNvSpPr/>
            <p:nvPr/>
          </p:nvSpPr>
          <p:spPr>
            <a:xfrm>
              <a:off x="1505382" y="2219102"/>
              <a:ext cx="1560444" cy="1560444"/>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7" name="Picture 86" descr="Unlock with solid fill"/>
            <p:cNvPicPr>
              <a:picLocks noChangeAspect="1"/>
            </p:cNvPicPr>
            <p:nvPr/>
          </p:nvPicPr>
          <p:blipFill>
            <a:blip>
              <a:extLst>
                <a:ext uri="{96DAC541-7B7A-43D3-8B79-37D633B846F1}">
                  <asvg:svgBlip xmlns:asvg="http://schemas.microsoft.com/office/drawing/2016/SVG/main" r:embed="rId11"/>
                </a:ext>
              </a:extLst>
            </a:blip>
            <a:srcRect/>
            <a:stretch/>
          </p:blipFill>
          <p:spPr>
            <a:xfrm>
              <a:off x="1757585" y="2394410"/>
              <a:ext cx="1088455" cy="1088455"/>
            </a:xfrm>
            <a:prstGeom prst="rect">
              <a:avLst/>
            </a:prstGeom>
          </p:spPr>
        </p:pic>
      </p:grpSp>
      <p:grpSp>
        <p:nvGrpSpPr>
          <p:cNvPr id="88" name="Group 87"/>
          <p:cNvGrpSpPr/>
          <p:nvPr/>
        </p:nvGrpSpPr>
        <p:grpSpPr>
          <a:xfrm>
            <a:off x="2611783" y="5290124"/>
            <a:ext cx="2492328" cy="1589506"/>
            <a:chOff x="3856383" y="4343974"/>
            <a:chExt cx="2492328" cy="1589506"/>
          </a:xfrm>
        </p:grpSpPr>
        <p:sp>
          <p:nvSpPr>
            <p:cNvPr id="89" name="TextBox 88"/>
            <p:cNvSpPr txBox="1"/>
            <p:nvPr/>
          </p:nvSpPr>
          <p:spPr>
            <a:xfrm>
              <a:off x="3900255" y="4363820"/>
              <a:ext cx="244845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Failure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ethical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governance and consent </a:t>
              </a:r>
            </a:p>
          </p:txBody>
        </p:sp>
        <p:cxnSp>
          <p:nvCxnSpPr>
            <p:cNvPr id="91" name="Straight Connector 90"/>
            <p:cNvCxnSpPr/>
            <p:nvPr/>
          </p:nvCxnSpPr>
          <p:spPr>
            <a:xfrm>
              <a:off x="3856383" y="4343974"/>
              <a:ext cx="0" cy="126531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p:nvGrpSpPr>
        <p:grpSpPr>
          <a:xfrm>
            <a:off x="4982265" y="5290124"/>
            <a:ext cx="2277441" cy="1265312"/>
            <a:chOff x="6226865" y="4343974"/>
            <a:chExt cx="2277441" cy="1265312"/>
          </a:xfrm>
        </p:grpSpPr>
        <p:sp>
          <p:nvSpPr>
            <p:cNvPr id="93" name="TextBox 92"/>
            <p:cNvSpPr txBox="1"/>
            <p:nvPr/>
          </p:nvSpPr>
          <p:spPr>
            <a:xfrm>
              <a:off x="6254972" y="4390053"/>
              <a:ext cx="2249334"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Poor information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governance</a:t>
              </a:r>
            </a:p>
          </p:txBody>
        </p:sp>
        <p:cxnSp>
          <p:nvCxnSpPr>
            <p:cNvPr id="95" name="Straight Connector 94"/>
            <p:cNvCxnSpPr/>
            <p:nvPr/>
          </p:nvCxnSpPr>
          <p:spPr>
            <a:xfrm>
              <a:off x="6226865" y="4343974"/>
              <a:ext cx="0" cy="126531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96" name="Group 95"/>
          <p:cNvGrpSpPr/>
          <p:nvPr/>
        </p:nvGrpSpPr>
        <p:grpSpPr>
          <a:xfrm>
            <a:off x="7352747" y="5290124"/>
            <a:ext cx="2200908" cy="1265312"/>
            <a:chOff x="8597347" y="4343974"/>
            <a:chExt cx="2200908" cy="1265312"/>
          </a:xfrm>
        </p:grpSpPr>
        <p:sp>
          <p:nvSpPr>
            <p:cNvPr id="97" name="TextBox 96"/>
            <p:cNvSpPr txBox="1"/>
            <p:nvPr/>
          </p:nvSpPr>
          <p:spPr>
            <a:xfrm>
              <a:off x="8659529" y="4366047"/>
              <a:ext cx="2138726"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Failure to learn,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improve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and respond</a:t>
              </a:r>
            </a:p>
          </p:txBody>
        </p:sp>
        <p:cxnSp>
          <p:nvCxnSpPr>
            <p:cNvPr id="99" name="Straight Connector 98"/>
            <p:cNvCxnSpPr/>
            <p:nvPr/>
          </p:nvCxnSpPr>
          <p:spPr>
            <a:xfrm>
              <a:off x="8597347" y="4343974"/>
              <a:ext cx="0" cy="126531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p:nvGrpSpPr>
        <p:grpSpPr>
          <a:xfrm>
            <a:off x="10129765" y="4133765"/>
            <a:ext cx="1147589" cy="1147589"/>
            <a:chOff x="8516096" y="2131813"/>
            <a:chExt cx="1560444" cy="1560444"/>
          </a:xfrm>
        </p:grpSpPr>
        <p:sp>
          <p:nvSpPr>
            <p:cNvPr id="101" name="Oval 100"/>
            <p:cNvSpPr/>
            <p:nvPr/>
          </p:nvSpPr>
          <p:spPr>
            <a:xfrm>
              <a:off x="8516096" y="2131813"/>
              <a:ext cx="1560444" cy="1560444"/>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 name="Picture 101" descr="Ripple with solid fill"/>
            <p:cNvPicPr>
              <a:picLocks noChangeAspect="1"/>
            </p:cNvPicPr>
            <p:nvPr/>
          </p:nvPicPr>
          <p:blipFill>
            <a:blip>
              <a:extLst>
                <a:ext uri="{96DAC541-7B7A-43D3-8B79-37D633B846F1}">
                  <asvg:svgBlip xmlns:asvg="http://schemas.microsoft.com/office/drawing/2016/SVG/main" r:embed="rId12"/>
                </a:ext>
              </a:extLst>
            </a:blip>
            <a:srcRect/>
            <a:stretch/>
          </p:blipFill>
          <p:spPr>
            <a:xfrm>
              <a:off x="8595492" y="2249148"/>
              <a:ext cx="1309105" cy="1309105"/>
            </a:xfrm>
            <a:prstGeom prst="rect">
              <a:avLst/>
            </a:prstGeom>
          </p:spPr>
        </p:pic>
      </p:grpSp>
      <p:grpSp>
        <p:nvGrpSpPr>
          <p:cNvPr id="103" name="Group 102"/>
          <p:cNvGrpSpPr/>
          <p:nvPr/>
        </p:nvGrpSpPr>
        <p:grpSpPr>
          <a:xfrm>
            <a:off x="9651447" y="5290124"/>
            <a:ext cx="2459911" cy="1265312"/>
            <a:chOff x="8597347" y="4343974"/>
            <a:chExt cx="2459911" cy="1265312"/>
          </a:xfrm>
        </p:grpSpPr>
        <p:sp>
          <p:nvSpPr>
            <p:cNvPr id="104" name="TextBox 103"/>
            <p:cNvSpPr txBox="1"/>
            <p:nvPr/>
          </p:nvSpPr>
          <p:spPr>
            <a:xfrm>
              <a:off x="8926547" y="4438507"/>
              <a:ext cx="2130711"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Systemic culture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w Cen MT Condensed Extra Bold"/>
                  <a:ea typeface="+mn-ea"/>
                  <a:cs typeface="+mn-cs"/>
                </a:rPr>
                <a:t>failures</a:t>
              </a:r>
            </a:p>
          </p:txBody>
        </p:sp>
        <p:cxnSp>
          <p:nvCxnSpPr>
            <p:cNvPr id="106" name="Straight Connector 105"/>
            <p:cNvCxnSpPr/>
            <p:nvPr/>
          </p:nvCxnSpPr>
          <p:spPr>
            <a:xfrm>
              <a:off x="8597347" y="4343974"/>
              <a:ext cx="0" cy="126531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853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250" fill="hold"/>
                                        <p:tgtEl>
                                          <p:spTgt spid="25"/>
                                        </p:tgtEl>
                                        <p:attrNameLst>
                                          <p:attrName>ppt_w</p:attrName>
                                        </p:attrNameLst>
                                      </p:cBhvr>
                                      <p:tavLst>
                                        <p:tav tm="0">
                                          <p:val>
                                            <p:fltVal val="0"/>
                                          </p:val>
                                        </p:tav>
                                        <p:tav tm="100000">
                                          <p:val>
                                            <p:strVal val="#ppt_w"/>
                                          </p:val>
                                        </p:tav>
                                      </p:tavLst>
                                    </p:anim>
                                    <p:anim calcmode="lin" valueType="num">
                                      <p:cBhvr>
                                        <p:cTn id="8" dur="250" fill="hold"/>
                                        <p:tgtEl>
                                          <p:spTgt spid="25"/>
                                        </p:tgtEl>
                                        <p:attrNameLst>
                                          <p:attrName>ppt_h</p:attrName>
                                        </p:attrNameLst>
                                      </p:cBhvr>
                                      <p:tavLst>
                                        <p:tav tm="0">
                                          <p:val>
                                            <p:fltVal val="0"/>
                                          </p:val>
                                        </p:tav>
                                        <p:tav tm="100000">
                                          <p:val>
                                            <p:strVal val="#ppt_h"/>
                                          </p:val>
                                        </p:tav>
                                      </p:tavLst>
                                    </p:anim>
                                    <p:animEffect transition="in" filter="fade">
                                      <p:cBhvr>
                                        <p:cTn id="9" dur="250"/>
                                        <p:tgtEl>
                                          <p:spTgt spid="25"/>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250" fill="hold"/>
                                        <p:tgtEl>
                                          <p:spTgt spid="26"/>
                                        </p:tgtEl>
                                        <p:attrNameLst>
                                          <p:attrName>ppt_w</p:attrName>
                                        </p:attrNameLst>
                                      </p:cBhvr>
                                      <p:tavLst>
                                        <p:tav tm="0">
                                          <p:val>
                                            <p:fltVal val="0"/>
                                          </p:val>
                                        </p:tav>
                                        <p:tav tm="100000">
                                          <p:val>
                                            <p:strVal val="#ppt_w"/>
                                          </p:val>
                                        </p:tav>
                                      </p:tavLst>
                                    </p:anim>
                                    <p:anim calcmode="lin" valueType="num">
                                      <p:cBhvr>
                                        <p:cTn id="17" dur="250" fill="hold"/>
                                        <p:tgtEl>
                                          <p:spTgt spid="26"/>
                                        </p:tgtEl>
                                        <p:attrNameLst>
                                          <p:attrName>ppt_h</p:attrName>
                                        </p:attrNameLst>
                                      </p:cBhvr>
                                      <p:tavLst>
                                        <p:tav tm="0">
                                          <p:val>
                                            <p:fltVal val="0"/>
                                          </p:val>
                                        </p:tav>
                                        <p:tav tm="100000">
                                          <p:val>
                                            <p:strVal val="#ppt_h"/>
                                          </p:val>
                                        </p:tav>
                                      </p:tavLst>
                                    </p:anim>
                                    <p:animEffect transition="in" filter="fade">
                                      <p:cBhvr>
                                        <p:cTn id="18" dur="250"/>
                                        <p:tgtEl>
                                          <p:spTgt spid="26"/>
                                        </p:tgtEl>
                                      </p:cBhvr>
                                    </p:animEffect>
                                  </p:childTnLst>
                                </p:cTn>
                              </p:par>
                              <p:par>
                                <p:cTn id="19" presetID="22" presetClass="entr" presetSubtype="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p:cTn id="26" dur="250" fill="hold"/>
                                        <p:tgtEl>
                                          <p:spTgt spid="27"/>
                                        </p:tgtEl>
                                        <p:attrNameLst>
                                          <p:attrName>ppt_w</p:attrName>
                                        </p:attrNameLst>
                                      </p:cBhvr>
                                      <p:tavLst>
                                        <p:tav tm="0">
                                          <p:val>
                                            <p:fltVal val="0"/>
                                          </p:val>
                                        </p:tav>
                                        <p:tav tm="100000">
                                          <p:val>
                                            <p:strVal val="#ppt_w"/>
                                          </p:val>
                                        </p:tav>
                                      </p:tavLst>
                                    </p:anim>
                                    <p:anim calcmode="lin" valueType="num">
                                      <p:cBhvr>
                                        <p:cTn id="27" dur="250" fill="hold"/>
                                        <p:tgtEl>
                                          <p:spTgt spid="27"/>
                                        </p:tgtEl>
                                        <p:attrNameLst>
                                          <p:attrName>ppt_h</p:attrName>
                                        </p:attrNameLst>
                                      </p:cBhvr>
                                      <p:tavLst>
                                        <p:tav tm="0">
                                          <p:val>
                                            <p:fltVal val="0"/>
                                          </p:val>
                                        </p:tav>
                                        <p:tav tm="100000">
                                          <p:val>
                                            <p:strVal val="#ppt_h"/>
                                          </p:val>
                                        </p:tav>
                                      </p:tavLst>
                                    </p:anim>
                                    <p:animEffect transition="in" filter="fade">
                                      <p:cBhvr>
                                        <p:cTn id="28" dur="250"/>
                                        <p:tgtEl>
                                          <p:spTgt spid="27"/>
                                        </p:tgtEl>
                                      </p:cBhvr>
                                    </p:animEffect>
                                  </p:childTnLst>
                                </p:cTn>
                              </p:par>
                              <p:par>
                                <p:cTn id="29" presetID="22" presetClass="entr" presetSubtype="1"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up)">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250" fill="hold"/>
                                        <p:tgtEl>
                                          <p:spTgt spid="28"/>
                                        </p:tgtEl>
                                        <p:attrNameLst>
                                          <p:attrName>ppt_w</p:attrName>
                                        </p:attrNameLst>
                                      </p:cBhvr>
                                      <p:tavLst>
                                        <p:tav tm="0">
                                          <p:val>
                                            <p:fltVal val="0"/>
                                          </p:val>
                                        </p:tav>
                                        <p:tav tm="100000">
                                          <p:val>
                                            <p:strVal val="#ppt_w"/>
                                          </p:val>
                                        </p:tav>
                                      </p:tavLst>
                                    </p:anim>
                                    <p:anim calcmode="lin" valueType="num">
                                      <p:cBhvr>
                                        <p:cTn id="37" dur="250" fill="hold"/>
                                        <p:tgtEl>
                                          <p:spTgt spid="28"/>
                                        </p:tgtEl>
                                        <p:attrNameLst>
                                          <p:attrName>ppt_h</p:attrName>
                                        </p:attrNameLst>
                                      </p:cBhvr>
                                      <p:tavLst>
                                        <p:tav tm="0">
                                          <p:val>
                                            <p:fltVal val="0"/>
                                          </p:val>
                                        </p:tav>
                                        <p:tav tm="100000">
                                          <p:val>
                                            <p:strVal val="#ppt_h"/>
                                          </p:val>
                                        </p:tav>
                                      </p:tavLst>
                                    </p:anim>
                                    <p:animEffect transition="in" filter="fade">
                                      <p:cBhvr>
                                        <p:cTn id="38" dur="250"/>
                                        <p:tgtEl>
                                          <p:spTgt spid="28"/>
                                        </p:tgtEl>
                                      </p:cBhvr>
                                    </p:animEffect>
                                  </p:childTnLst>
                                </p:cTn>
                              </p:par>
                              <p:par>
                                <p:cTn id="39" presetID="22" presetClass="entr" presetSubtype="1"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up)">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p:cTn id="46" dur="250" fill="hold"/>
                                        <p:tgtEl>
                                          <p:spTgt spid="30"/>
                                        </p:tgtEl>
                                        <p:attrNameLst>
                                          <p:attrName>ppt_w</p:attrName>
                                        </p:attrNameLst>
                                      </p:cBhvr>
                                      <p:tavLst>
                                        <p:tav tm="0">
                                          <p:val>
                                            <p:fltVal val="0"/>
                                          </p:val>
                                        </p:tav>
                                        <p:tav tm="100000">
                                          <p:val>
                                            <p:strVal val="#ppt_w"/>
                                          </p:val>
                                        </p:tav>
                                      </p:tavLst>
                                    </p:anim>
                                    <p:anim calcmode="lin" valueType="num">
                                      <p:cBhvr>
                                        <p:cTn id="47" dur="250" fill="hold"/>
                                        <p:tgtEl>
                                          <p:spTgt spid="30"/>
                                        </p:tgtEl>
                                        <p:attrNameLst>
                                          <p:attrName>ppt_h</p:attrName>
                                        </p:attrNameLst>
                                      </p:cBhvr>
                                      <p:tavLst>
                                        <p:tav tm="0">
                                          <p:val>
                                            <p:fltVal val="0"/>
                                          </p:val>
                                        </p:tav>
                                        <p:tav tm="100000">
                                          <p:val>
                                            <p:strVal val="#ppt_h"/>
                                          </p:val>
                                        </p:tav>
                                      </p:tavLst>
                                    </p:anim>
                                    <p:animEffect transition="in" filter="fade">
                                      <p:cBhvr>
                                        <p:cTn id="48" dur="250"/>
                                        <p:tgtEl>
                                          <p:spTgt spid="30"/>
                                        </p:tgtEl>
                                      </p:cBhvr>
                                    </p:animEffect>
                                  </p:childTnLst>
                                </p:cTn>
                              </p:par>
                              <p:par>
                                <p:cTn id="49" presetID="22" presetClass="entr" presetSubtype="1"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wipe(up)">
                                      <p:cBhvr>
                                        <p:cTn id="51" dur="500"/>
                                        <p:tgtEl>
                                          <p:spTgt spid="3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85"/>
                                        </p:tgtEl>
                                        <p:attrNameLst>
                                          <p:attrName>style.visibility</p:attrName>
                                        </p:attrNameLst>
                                      </p:cBhvr>
                                      <p:to>
                                        <p:strVal val="visible"/>
                                      </p:to>
                                    </p:set>
                                    <p:anim calcmode="lin" valueType="num">
                                      <p:cBhvr>
                                        <p:cTn id="56" dur="250" fill="hold"/>
                                        <p:tgtEl>
                                          <p:spTgt spid="85"/>
                                        </p:tgtEl>
                                        <p:attrNameLst>
                                          <p:attrName>ppt_w</p:attrName>
                                        </p:attrNameLst>
                                      </p:cBhvr>
                                      <p:tavLst>
                                        <p:tav tm="0">
                                          <p:val>
                                            <p:fltVal val="0"/>
                                          </p:val>
                                        </p:tav>
                                        <p:tav tm="100000">
                                          <p:val>
                                            <p:strVal val="#ppt_w"/>
                                          </p:val>
                                        </p:tav>
                                      </p:tavLst>
                                    </p:anim>
                                    <p:anim calcmode="lin" valueType="num">
                                      <p:cBhvr>
                                        <p:cTn id="57" dur="250" fill="hold"/>
                                        <p:tgtEl>
                                          <p:spTgt spid="85"/>
                                        </p:tgtEl>
                                        <p:attrNameLst>
                                          <p:attrName>ppt_h</p:attrName>
                                        </p:attrNameLst>
                                      </p:cBhvr>
                                      <p:tavLst>
                                        <p:tav tm="0">
                                          <p:val>
                                            <p:fltVal val="0"/>
                                          </p:val>
                                        </p:tav>
                                        <p:tav tm="100000">
                                          <p:val>
                                            <p:strVal val="#ppt_h"/>
                                          </p:val>
                                        </p:tav>
                                      </p:tavLst>
                                    </p:anim>
                                    <p:animEffect transition="in" filter="fade">
                                      <p:cBhvr>
                                        <p:cTn id="58" dur="250"/>
                                        <p:tgtEl>
                                          <p:spTgt spid="85"/>
                                        </p:tgtEl>
                                      </p:cBhvr>
                                    </p:animEffect>
                                  </p:childTnLst>
                                </p:cTn>
                              </p:par>
                              <p:par>
                                <p:cTn id="59" presetID="1" presetClass="entr" presetSubtype="0" fill="hold" grpId="0" nodeType="withEffect">
                                  <p:stCondLst>
                                    <p:cond delay="0"/>
                                  </p:stCondLst>
                                  <p:childTnLst>
                                    <p:set>
                                      <p:cBhvr>
                                        <p:cTn id="60" dur="1" fill="hold">
                                          <p:stCondLst>
                                            <p:cond delay="0"/>
                                          </p:stCondLst>
                                        </p:cTn>
                                        <p:tgtEl>
                                          <p:spTgt spid="8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73"/>
                                        </p:tgtEl>
                                        <p:attrNameLst>
                                          <p:attrName>style.visibility</p:attrName>
                                        </p:attrNameLst>
                                      </p:cBhvr>
                                      <p:to>
                                        <p:strVal val="visible"/>
                                      </p:to>
                                    </p:set>
                                    <p:anim calcmode="lin" valueType="num">
                                      <p:cBhvr>
                                        <p:cTn id="65" dur="250" fill="hold"/>
                                        <p:tgtEl>
                                          <p:spTgt spid="73"/>
                                        </p:tgtEl>
                                        <p:attrNameLst>
                                          <p:attrName>ppt_w</p:attrName>
                                        </p:attrNameLst>
                                      </p:cBhvr>
                                      <p:tavLst>
                                        <p:tav tm="0">
                                          <p:val>
                                            <p:fltVal val="0"/>
                                          </p:val>
                                        </p:tav>
                                        <p:tav tm="100000">
                                          <p:val>
                                            <p:strVal val="#ppt_w"/>
                                          </p:val>
                                        </p:tav>
                                      </p:tavLst>
                                    </p:anim>
                                    <p:anim calcmode="lin" valueType="num">
                                      <p:cBhvr>
                                        <p:cTn id="66" dur="250" fill="hold"/>
                                        <p:tgtEl>
                                          <p:spTgt spid="73"/>
                                        </p:tgtEl>
                                        <p:attrNameLst>
                                          <p:attrName>ppt_h</p:attrName>
                                        </p:attrNameLst>
                                      </p:cBhvr>
                                      <p:tavLst>
                                        <p:tav tm="0">
                                          <p:val>
                                            <p:fltVal val="0"/>
                                          </p:val>
                                        </p:tav>
                                        <p:tav tm="100000">
                                          <p:val>
                                            <p:strVal val="#ppt_h"/>
                                          </p:val>
                                        </p:tav>
                                      </p:tavLst>
                                    </p:anim>
                                    <p:animEffect transition="in" filter="fade">
                                      <p:cBhvr>
                                        <p:cTn id="67" dur="250"/>
                                        <p:tgtEl>
                                          <p:spTgt spid="73"/>
                                        </p:tgtEl>
                                      </p:cBhvr>
                                    </p:animEffect>
                                  </p:childTnLst>
                                </p:cTn>
                              </p:par>
                              <p:par>
                                <p:cTn id="68" presetID="22" presetClass="entr" presetSubtype="1" fill="hold" nodeType="withEffect">
                                  <p:stCondLst>
                                    <p:cond delay="0"/>
                                  </p:stCondLst>
                                  <p:childTnLst>
                                    <p:set>
                                      <p:cBhvr>
                                        <p:cTn id="69" dur="1" fill="hold">
                                          <p:stCondLst>
                                            <p:cond delay="0"/>
                                          </p:stCondLst>
                                        </p:cTn>
                                        <p:tgtEl>
                                          <p:spTgt spid="88"/>
                                        </p:tgtEl>
                                        <p:attrNameLst>
                                          <p:attrName>style.visibility</p:attrName>
                                        </p:attrNameLst>
                                      </p:cBhvr>
                                      <p:to>
                                        <p:strVal val="visible"/>
                                      </p:to>
                                    </p:set>
                                    <p:animEffect transition="in" filter="wipe(up)">
                                      <p:cBhvr>
                                        <p:cTn id="70" dur="500"/>
                                        <p:tgtEl>
                                          <p:spTgt spid="88"/>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79"/>
                                        </p:tgtEl>
                                        <p:attrNameLst>
                                          <p:attrName>style.visibility</p:attrName>
                                        </p:attrNameLst>
                                      </p:cBhvr>
                                      <p:to>
                                        <p:strVal val="visible"/>
                                      </p:to>
                                    </p:set>
                                    <p:anim calcmode="lin" valueType="num">
                                      <p:cBhvr>
                                        <p:cTn id="75" dur="250" fill="hold"/>
                                        <p:tgtEl>
                                          <p:spTgt spid="79"/>
                                        </p:tgtEl>
                                        <p:attrNameLst>
                                          <p:attrName>ppt_w</p:attrName>
                                        </p:attrNameLst>
                                      </p:cBhvr>
                                      <p:tavLst>
                                        <p:tav tm="0">
                                          <p:val>
                                            <p:fltVal val="0"/>
                                          </p:val>
                                        </p:tav>
                                        <p:tav tm="100000">
                                          <p:val>
                                            <p:strVal val="#ppt_w"/>
                                          </p:val>
                                        </p:tav>
                                      </p:tavLst>
                                    </p:anim>
                                    <p:anim calcmode="lin" valueType="num">
                                      <p:cBhvr>
                                        <p:cTn id="76" dur="250" fill="hold"/>
                                        <p:tgtEl>
                                          <p:spTgt spid="79"/>
                                        </p:tgtEl>
                                        <p:attrNameLst>
                                          <p:attrName>ppt_h</p:attrName>
                                        </p:attrNameLst>
                                      </p:cBhvr>
                                      <p:tavLst>
                                        <p:tav tm="0">
                                          <p:val>
                                            <p:fltVal val="0"/>
                                          </p:val>
                                        </p:tav>
                                        <p:tav tm="100000">
                                          <p:val>
                                            <p:strVal val="#ppt_h"/>
                                          </p:val>
                                        </p:tav>
                                      </p:tavLst>
                                    </p:anim>
                                    <p:animEffect transition="in" filter="fade">
                                      <p:cBhvr>
                                        <p:cTn id="77" dur="250"/>
                                        <p:tgtEl>
                                          <p:spTgt spid="79"/>
                                        </p:tgtEl>
                                      </p:cBhvr>
                                    </p:animEffect>
                                  </p:childTnLst>
                                </p:cTn>
                              </p:par>
                              <p:par>
                                <p:cTn id="78" presetID="22" presetClass="entr" presetSubtype="1" fill="hold" nodeType="withEffect">
                                  <p:stCondLst>
                                    <p:cond delay="0"/>
                                  </p:stCondLst>
                                  <p:childTnLst>
                                    <p:set>
                                      <p:cBhvr>
                                        <p:cTn id="79" dur="1" fill="hold">
                                          <p:stCondLst>
                                            <p:cond delay="0"/>
                                          </p:stCondLst>
                                        </p:cTn>
                                        <p:tgtEl>
                                          <p:spTgt spid="92"/>
                                        </p:tgtEl>
                                        <p:attrNameLst>
                                          <p:attrName>style.visibility</p:attrName>
                                        </p:attrNameLst>
                                      </p:cBhvr>
                                      <p:to>
                                        <p:strVal val="visible"/>
                                      </p:to>
                                    </p:set>
                                    <p:animEffect transition="in" filter="wipe(up)">
                                      <p:cBhvr>
                                        <p:cTn id="80" dur="500"/>
                                        <p:tgtEl>
                                          <p:spTgt spid="92"/>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nodeType="clickEffect">
                                  <p:stCondLst>
                                    <p:cond delay="0"/>
                                  </p:stCondLst>
                                  <p:childTnLst>
                                    <p:set>
                                      <p:cBhvr>
                                        <p:cTn id="84" dur="1" fill="hold">
                                          <p:stCondLst>
                                            <p:cond delay="0"/>
                                          </p:stCondLst>
                                        </p:cTn>
                                        <p:tgtEl>
                                          <p:spTgt spid="76"/>
                                        </p:tgtEl>
                                        <p:attrNameLst>
                                          <p:attrName>style.visibility</p:attrName>
                                        </p:attrNameLst>
                                      </p:cBhvr>
                                      <p:to>
                                        <p:strVal val="visible"/>
                                      </p:to>
                                    </p:set>
                                    <p:anim calcmode="lin" valueType="num">
                                      <p:cBhvr>
                                        <p:cTn id="85" dur="250" fill="hold"/>
                                        <p:tgtEl>
                                          <p:spTgt spid="76"/>
                                        </p:tgtEl>
                                        <p:attrNameLst>
                                          <p:attrName>ppt_w</p:attrName>
                                        </p:attrNameLst>
                                      </p:cBhvr>
                                      <p:tavLst>
                                        <p:tav tm="0">
                                          <p:val>
                                            <p:fltVal val="0"/>
                                          </p:val>
                                        </p:tav>
                                        <p:tav tm="100000">
                                          <p:val>
                                            <p:strVal val="#ppt_w"/>
                                          </p:val>
                                        </p:tav>
                                      </p:tavLst>
                                    </p:anim>
                                    <p:anim calcmode="lin" valueType="num">
                                      <p:cBhvr>
                                        <p:cTn id="86" dur="250" fill="hold"/>
                                        <p:tgtEl>
                                          <p:spTgt spid="76"/>
                                        </p:tgtEl>
                                        <p:attrNameLst>
                                          <p:attrName>ppt_h</p:attrName>
                                        </p:attrNameLst>
                                      </p:cBhvr>
                                      <p:tavLst>
                                        <p:tav tm="0">
                                          <p:val>
                                            <p:fltVal val="0"/>
                                          </p:val>
                                        </p:tav>
                                        <p:tav tm="100000">
                                          <p:val>
                                            <p:strVal val="#ppt_h"/>
                                          </p:val>
                                        </p:tav>
                                      </p:tavLst>
                                    </p:anim>
                                    <p:animEffect transition="in" filter="fade">
                                      <p:cBhvr>
                                        <p:cTn id="87" dur="250"/>
                                        <p:tgtEl>
                                          <p:spTgt spid="76"/>
                                        </p:tgtEl>
                                      </p:cBhvr>
                                    </p:animEffect>
                                  </p:childTnLst>
                                </p:cTn>
                              </p:par>
                              <p:par>
                                <p:cTn id="88" presetID="22" presetClass="entr" presetSubtype="1" fill="hold" nodeType="withEffect">
                                  <p:stCondLst>
                                    <p:cond delay="0"/>
                                  </p:stCondLst>
                                  <p:childTnLst>
                                    <p:set>
                                      <p:cBhvr>
                                        <p:cTn id="89" dur="1" fill="hold">
                                          <p:stCondLst>
                                            <p:cond delay="0"/>
                                          </p:stCondLst>
                                        </p:cTn>
                                        <p:tgtEl>
                                          <p:spTgt spid="96"/>
                                        </p:tgtEl>
                                        <p:attrNameLst>
                                          <p:attrName>style.visibility</p:attrName>
                                        </p:attrNameLst>
                                      </p:cBhvr>
                                      <p:to>
                                        <p:strVal val="visible"/>
                                      </p:to>
                                    </p:set>
                                    <p:animEffect transition="in" filter="wipe(up)">
                                      <p:cBhvr>
                                        <p:cTn id="90" dur="500"/>
                                        <p:tgtEl>
                                          <p:spTgt spid="96"/>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nodeType="clickEffect">
                                  <p:stCondLst>
                                    <p:cond delay="0"/>
                                  </p:stCondLst>
                                  <p:childTnLst>
                                    <p:set>
                                      <p:cBhvr>
                                        <p:cTn id="94" dur="1" fill="hold">
                                          <p:stCondLst>
                                            <p:cond delay="0"/>
                                          </p:stCondLst>
                                        </p:cTn>
                                        <p:tgtEl>
                                          <p:spTgt spid="100"/>
                                        </p:tgtEl>
                                        <p:attrNameLst>
                                          <p:attrName>style.visibility</p:attrName>
                                        </p:attrNameLst>
                                      </p:cBhvr>
                                      <p:to>
                                        <p:strVal val="visible"/>
                                      </p:to>
                                    </p:set>
                                    <p:anim calcmode="lin" valueType="num">
                                      <p:cBhvr>
                                        <p:cTn id="95" dur="250" fill="hold"/>
                                        <p:tgtEl>
                                          <p:spTgt spid="100"/>
                                        </p:tgtEl>
                                        <p:attrNameLst>
                                          <p:attrName>ppt_w</p:attrName>
                                        </p:attrNameLst>
                                      </p:cBhvr>
                                      <p:tavLst>
                                        <p:tav tm="0">
                                          <p:val>
                                            <p:fltVal val="0"/>
                                          </p:val>
                                        </p:tav>
                                        <p:tav tm="100000">
                                          <p:val>
                                            <p:strVal val="#ppt_w"/>
                                          </p:val>
                                        </p:tav>
                                      </p:tavLst>
                                    </p:anim>
                                    <p:anim calcmode="lin" valueType="num">
                                      <p:cBhvr>
                                        <p:cTn id="96" dur="250" fill="hold"/>
                                        <p:tgtEl>
                                          <p:spTgt spid="100"/>
                                        </p:tgtEl>
                                        <p:attrNameLst>
                                          <p:attrName>ppt_h</p:attrName>
                                        </p:attrNameLst>
                                      </p:cBhvr>
                                      <p:tavLst>
                                        <p:tav tm="0">
                                          <p:val>
                                            <p:fltVal val="0"/>
                                          </p:val>
                                        </p:tav>
                                        <p:tav tm="100000">
                                          <p:val>
                                            <p:strVal val="#ppt_h"/>
                                          </p:val>
                                        </p:tav>
                                      </p:tavLst>
                                    </p:anim>
                                    <p:animEffect transition="in" filter="fade">
                                      <p:cBhvr>
                                        <p:cTn id="97" dur="250"/>
                                        <p:tgtEl>
                                          <p:spTgt spid="100"/>
                                        </p:tgtEl>
                                      </p:cBhvr>
                                    </p:animEffect>
                                  </p:childTnLst>
                                </p:cTn>
                              </p:par>
                              <p:par>
                                <p:cTn id="98" presetID="22" presetClass="entr" presetSubtype="1" fill="hold" nodeType="withEffect">
                                  <p:stCondLst>
                                    <p:cond delay="0"/>
                                  </p:stCondLst>
                                  <p:childTnLst>
                                    <p:set>
                                      <p:cBhvr>
                                        <p:cTn id="99" dur="1" fill="hold">
                                          <p:stCondLst>
                                            <p:cond delay="0"/>
                                          </p:stCondLst>
                                        </p:cTn>
                                        <p:tgtEl>
                                          <p:spTgt spid="103"/>
                                        </p:tgtEl>
                                        <p:attrNameLst>
                                          <p:attrName>style.visibility</p:attrName>
                                        </p:attrNameLst>
                                      </p:cBhvr>
                                      <p:to>
                                        <p:strVal val="visible"/>
                                      </p:to>
                                    </p:set>
                                    <p:animEffect transition="in" filter="wipe(up)">
                                      <p:cBhvr>
                                        <p:cTn id="100"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38DCC-6C88-5BF5-B81C-DAC72AEAB753}"/>
              </a:ext>
            </a:extLst>
          </p:cNvPr>
          <p:cNvSpPr>
            <a:spLocks noGrp="1"/>
          </p:cNvSpPr>
          <p:nvPr>
            <p:ph type="title"/>
          </p:nvPr>
        </p:nvSpPr>
        <p:spPr/>
        <p:txBody>
          <a:bodyPr/>
          <a:lstStyle/>
          <a:p>
            <a:r>
              <a:rPr lang="en-GB" dirty="0"/>
              <a:t>Government response </a:t>
            </a:r>
          </a:p>
        </p:txBody>
      </p:sp>
      <p:pic>
        <p:nvPicPr>
          <p:cNvPr id="4" name="Picture 3">
            <a:extLst>
              <a:ext uri="{FF2B5EF4-FFF2-40B4-BE49-F238E27FC236}">
                <a16:creationId xmlns:a16="http://schemas.microsoft.com/office/drawing/2014/main" id="{480752B4-15C6-5151-A789-CD395CDD63ED}"/>
              </a:ext>
            </a:extLst>
          </p:cNvPr>
          <p:cNvPicPr>
            <a:picLocks noChangeAspect="1"/>
          </p:cNvPicPr>
          <p:nvPr/>
        </p:nvPicPr>
        <p:blipFill>
          <a:blip r:embed="rId3"/>
          <a:stretch>
            <a:fillRect/>
          </a:stretch>
        </p:blipFill>
        <p:spPr>
          <a:xfrm>
            <a:off x="609600" y="1865288"/>
            <a:ext cx="4940554" cy="4210266"/>
          </a:xfrm>
          <a:prstGeom prst="rect">
            <a:avLst/>
          </a:prstGeom>
        </p:spPr>
      </p:pic>
      <p:sp>
        <p:nvSpPr>
          <p:cNvPr id="6" name="TextBox 5">
            <a:extLst>
              <a:ext uri="{FF2B5EF4-FFF2-40B4-BE49-F238E27FC236}">
                <a16:creationId xmlns:a16="http://schemas.microsoft.com/office/drawing/2014/main" id="{A3DBD28E-1FEC-AEDE-7AC4-2FC95F9D0866}"/>
              </a:ext>
            </a:extLst>
          </p:cNvPr>
          <p:cNvSpPr txBox="1"/>
          <p:nvPr/>
        </p:nvSpPr>
        <p:spPr>
          <a:xfrm>
            <a:off x="6220325" y="2466474"/>
            <a:ext cx="5362075" cy="1569660"/>
          </a:xfrm>
          <a:prstGeom prst="rect">
            <a:avLst/>
          </a:prstGeom>
          <a:noFill/>
        </p:spPr>
        <p:txBody>
          <a:bodyPr wrap="square">
            <a:spAutoFit/>
          </a:bodyPr>
          <a:lstStyle/>
          <a:p>
            <a:r>
              <a:rPr lang="en-GB" sz="2400" b="1" i="1" dirty="0">
                <a:solidFill>
                  <a:schemeClr val="bg2"/>
                </a:solidFill>
              </a:rPr>
              <a:t>Recommendation accepted in principle by the UK Government, the Scottish Government, the Welsh Government, and the Northern Ireland Executive. </a:t>
            </a:r>
          </a:p>
        </p:txBody>
      </p:sp>
      <p:sp>
        <p:nvSpPr>
          <p:cNvPr id="7" name="Rectangle: Rounded Corners 6">
            <a:extLst>
              <a:ext uri="{FF2B5EF4-FFF2-40B4-BE49-F238E27FC236}">
                <a16:creationId xmlns:a16="http://schemas.microsoft.com/office/drawing/2014/main" id="{94FF31B0-803E-934F-D160-E0D1E78D80A9}"/>
              </a:ext>
            </a:extLst>
          </p:cNvPr>
          <p:cNvSpPr/>
          <p:nvPr/>
        </p:nvSpPr>
        <p:spPr bwMode="auto">
          <a:xfrm>
            <a:off x="6497053" y="5005137"/>
            <a:ext cx="4475747" cy="589547"/>
          </a:xfrm>
          <a:prstGeom prst="roundRect">
            <a:avLst/>
          </a:prstGeom>
          <a:solidFill>
            <a:schemeClr val="accent6">
              <a:lumMod val="20000"/>
              <a:lumOff val="80000"/>
            </a:schemeClr>
          </a:solidFill>
          <a:ln>
            <a:noFill/>
          </a:ln>
        </p:spPr>
        <p:txBody>
          <a:bodyPr vert="horz" wrap="square" lIns="91440" tIns="45720" rIns="91440" bIns="45720" numCol="1" rtlCol="0" anchor="t" anchorCtr="0" compatLnSpc="1">
            <a:prstTxWarp prst="textNoShape">
              <a:avLst/>
            </a:prstTxWarp>
          </a:bodyPr>
          <a:lstStyle/>
          <a:p>
            <a:pPr algn="ctr"/>
            <a:r>
              <a:rPr lang="en-GB" sz="2600" b="1" dirty="0">
                <a:solidFill>
                  <a:srgbClr val="C00000"/>
                </a:solidFill>
              </a:rPr>
              <a:t>No funding support available</a:t>
            </a:r>
          </a:p>
        </p:txBody>
      </p:sp>
      <p:pic>
        <p:nvPicPr>
          <p:cNvPr id="5" name="Picture 4">
            <a:extLst>
              <a:ext uri="{FF2B5EF4-FFF2-40B4-BE49-F238E27FC236}">
                <a16:creationId xmlns:a16="http://schemas.microsoft.com/office/drawing/2014/main" id="{7B9C6861-CAD6-81AB-E76F-1F442DCB6DFC}"/>
              </a:ext>
            </a:extLst>
          </p:cNvPr>
          <p:cNvPicPr>
            <a:picLocks noChangeAspect="1"/>
          </p:cNvPicPr>
          <p:nvPr/>
        </p:nvPicPr>
        <p:blipFill>
          <a:blip r:embed="rId4"/>
          <a:stretch>
            <a:fillRect/>
          </a:stretch>
        </p:blipFill>
        <p:spPr>
          <a:xfrm flipH="1">
            <a:off x="9672556" y="391617"/>
            <a:ext cx="1743398" cy="1743398"/>
          </a:xfrm>
          <a:prstGeom prst="rect">
            <a:avLst/>
          </a:prstGeom>
        </p:spPr>
      </p:pic>
    </p:spTree>
    <p:extLst>
      <p:ext uri="{BB962C8B-B14F-4D97-AF65-F5344CB8AC3E}">
        <p14:creationId xmlns:p14="http://schemas.microsoft.com/office/powerpoint/2010/main" val="97280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C986E74C-7C63-4960-B2D2-6CA20FC1E6BE}"/>
              </a:ext>
            </a:extLst>
          </p:cNvPr>
          <p:cNvGrpSpPr/>
          <p:nvPr/>
        </p:nvGrpSpPr>
        <p:grpSpPr>
          <a:xfrm>
            <a:off x="0" y="274638"/>
            <a:ext cx="12192000" cy="1143000"/>
            <a:chOff x="0" y="274638"/>
            <a:chExt cx="12192000" cy="1143000"/>
          </a:xfrm>
        </p:grpSpPr>
        <p:sp>
          <p:nvSpPr>
            <p:cNvPr id="28" name="Rectangle 27">
              <a:extLst>
                <a:ext uri="{FF2B5EF4-FFF2-40B4-BE49-F238E27FC236}">
                  <a16:creationId xmlns:a16="http://schemas.microsoft.com/office/drawing/2014/main" id="{097EDB96-8C0B-487B-BF3E-3202C9DB270E}"/>
                </a:ext>
              </a:extLst>
            </p:cNvPr>
            <p:cNvSpPr/>
            <p:nvPr/>
          </p:nvSpPr>
          <p:spPr bwMode="auto">
            <a:xfrm>
              <a:off x="0" y="274638"/>
              <a:ext cx="12192000" cy="1143000"/>
            </a:xfrm>
            <a:prstGeom prst="rect">
              <a:avLst/>
            </a:pr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29" name="Straight Connector 28">
              <a:extLst>
                <a:ext uri="{FF2B5EF4-FFF2-40B4-BE49-F238E27FC236}">
                  <a16:creationId xmlns:a16="http://schemas.microsoft.com/office/drawing/2014/main" id="{C508BB9F-9426-429F-AC66-0BE925CFA5A3}"/>
                </a:ext>
              </a:extLst>
            </p:cNvPr>
            <p:cNvCxnSpPr/>
            <p:nvPr/>
          </p:nvCxnSpPr>
          <p:spPr>
            <a:xfrm>
              <a:off x="0" y="313548"/>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CE1D9A5-042E-4F00-A6C6-B8BD642CA6F6}"/>
                </a:ext>
              </a:extLst>
            </p:cNvPr>
            <p:cNvCxnSpPr/>
            <p:nvPr/>
          </p:nvCxnSpPr>
          <p:spPr>
            <a:xfrm>
              <a:off x="0" y="1370622"/>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8C375D4F-0E77-4B31-BA2C-851A3E92BFFC}"/>
              </a:ext>
            </a:extLst>
          </p:cNvPr>
          <p:cNvSpPr>
            <a:spLocks noGrp="1"/>
          </p:cNvSpPr>
          <p:nvPr>
            <p:ph type="title"/>
          </p:nvPr>
        </p:nvSpPr>
        <p:spPr/>
        <p:txBody>
          <a:bodyPr/>
          <a:lstStyle/>
          <a:p>
            <a:r>
              <a:rPr lang="en-US" dirty="0">
                <a:solidFill>
                  <a:schemeClr val="bg1"/>
                </a:solidFill>
              </a:rPr>
              <a:t>7e recommendation implementation group </a:t>
            </a:r>
            <a:endParaRPr lang="en-IN" dirty="0">
              <a:solidFill>
                <a:schemeClr val="bg1"/>
              </a:solidFill>
            </a:endParaRPr>
          </a:p>
        </p:txBody>
      </p:sp>
      <p:sp>
        <p:nvSpPr>
          <p:cNvPr id="3" name="Rectangle 2">
            <a:extLst>
              <a:ext uri="{FF2B5EF4-FFF2-40B4-BE49-F238E27FC236}">
                <a16:creationId xmlns:a16="http://schemas.microsoft.com/office/drawing/2014/main" id="{36503DE2-071C-4648-9FC6-2110378BDBA9}"/>
              </a:ext>
            </a:extLst>
          </p:cNvPr>
          <p:cNvSpPr/>
          <p:nvPr/>
        </p:nvSpPr>
        <p:spPr>
          <a:xfrm>
            <a:off x="3820160" y="2204720"/>
            <a:ext cx="1818640" cy="1818640"/>
          </a:xfrm>
          <a:prstGeom prst="rect">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24D38AA7-6564-4559-A220-332AF2FF70E7}"/>
              </a:ext>
            </a:extLst>
          </p:cNvPr>
          <p:cNvSpPr/>
          <p:nvPr/>
        </p:nvSpPr>
        <p:spPr>
          <a:xfrm>
            <a:off x="5638800" y="2204720"/>
            <a:ext cx="1818640" cy="1818640"/>
          </a:xfrm>
          <a:prstGeom prst="rect">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52E246D9-5E4A-4D77-A976-6569878272C9}"/>
              </a:ext>
            </a:extLst>
          </p:cNvPr>
          <p:cNvSpPr/>
          <p:nvPr/>
        </p:nvSpPr>
        <p:spPr>
          <a:xfrm>
            <a:off x="5638800" y="4023360"/>
            <a:ext cx="1818640" cy="1818640"/>
          </a:xfrm>
          <a:prstGeom prst="rect">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795CBBB1-035A-4602-BC37-3C0F79154C60}"/>
              </a:ext>
            </a:extLst>
          </p:cNvPr>
          <p:cNvSpPr/>
          <p:nvPr/>
        </p:nvSpPr>
        <p:spPr>
          <a:xfrm>
            <a:off x="3820160" y="4023360"/>
            <a:ext cx="1818640" cy="1818640"/>
          </a:xfrm>
          <a:prstGeom prst="rect">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oup 9">
            <a:extLst>
              <a:ext uri="{FF2B5EF4-FFF2-40B4-BE49-F238E27FC236}">
                <a16:creationId xmlns:a16="http://schemas.microsoft.com/office/drawing/2014/main" id="{421BBCE6-4F64-44BF-AF61-706463A7D887}"/>
              </a:ext>
            </a:extLst>
          </p:cNvPr>
          <p:cNvGrpSpPr/>
          <p:nvPr/>
        </p:nvGrpSpPr>
        <p:grpSpPr>
          <a:xfrm rot="5400000">
            <a:off x="3810635" y="2214880"/>
            <a:ext cx="3647440" cy="3632200"/>
            <a:chOff x="8219440" y="2204720"/>
            <a:chExt cx="3647440" cy="3632200"/>
          </a:xfrm>
        </p:grpSpPr>
        <p:sp>
          <p:nvSpPr>
            <p:cNvPr id="8" name="Rectangle 7">
              <a:extLst>
                <a:ext uri="{FF2B5EF4-FFF2-40B4-BE49-F238E27FC236}">
                  <a16:creationId xmlns:a16="http://schemas.microsoft.com/office/drawing/2014/main" id="{6E00A3EC-5973-43E9-8D00-421B7175763B}"/>
                </a:ext>
              </a:extLst>
            </p:cNvPr>
            <p:cNvSpPr/>
            <p:nvPr/>
          </p:nvSpPr>
          <p:spPr>
            <a:xfrm>
              <a:off x="8219440" y="2204720"/>
              <a:ext cx="1818640" cy="18186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018E921F-49B9-49DD-B97B-2DC2C869ED52}"/>
                </a:ext>
              </a:extLst>
            </p:cNvPr>
            <p:cNvSpPr/>
            <p:nvPr/>
          </p:nvSpPr>
          <p:spPr>
            <a:xfrm>
              <a:off x="10048240" y="4018280"/>
              <a:ext cx="1818640" cy="181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2" name="Group 11">
            <a:extLst>
              <a:ext uri="{FF2B5EF4-FFF2-40B4-BE49-F238E27FC236}">
                <a16:creationId xmlns:a16="http://schemas.microsoft.com/office/drawing/2014/main" id="{E22035DF-16D6-4FFA-8B02-0AEBB84C1238}"/>
              </a:ext>
            </a:extLst>
          </p:cNvPr>
          <p:cNvGrpSpPr/>
          <p:nvPr/>
        </p:nvGrpSpPr>
        <p:grpSpPr>
          <a:xfrm>
            <a:off x="959791" y="2472640"/>
            <a:ext cx="2749118" cy="1801101"/>
            <a:chOff x="7918882" y="1323567"/>
            <a:chExt cx="2749118" cy="1801101"/>
          </a:xfrm>
        </p:grpSpPr>
        <p:sp>
          <p:nvSpPr>
            <p:cNvPr id="13" name="TextBox 12">
              <a:extLst>
                <a:ext uri="{FF2B5EF4-FFF2-40B4-BE49-F238E27FC236}">
                  <a16:creationId xmlns:a16="http://schemas.microsoft.com/office/drawing/2014/main" id="{7ED9E7F0-7E68-4342-8052-1320873E6BAD}"/>
                </a:ext>
              </a:extLst>
            </p:cNvPr>
            <p:cNvSpPr txBox="1"/>
            <p:nvPr/>
          </p:nvSpPr>
          <p:spPr>
            <a:xfrm>
              <a:off x="8001885" y="1323567"/>
              <a:ext cx="2666115" cy="52322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Tw Cen MT Condensed Extra Bold"/>
                  <a:ea typeface="+mn-ea"/>
                  <a:cs typeface="+mn-cs"/>
                </a:rPr>
                <a:t>Insights to actions</a:t>
              </a:r>
              <a:endParaRPr kumimoji="0" lang="en-IN" sz="28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sp>
          <p:nvSpPr>
            <p:cNvPr id="14" name="TextBox 13">
              <a:extLst>
                <a:ext uri="{FF2B5EF4-FFF2-40B4-BE49-F238E27FC236}">
                  <a16:creationId xmlns:a16="http://schemas.microsoft.com/office/drawing/2014/main" id="{3838B724-5C86-4E4C-B3EE-B169413242F2}"/>
                </a:ext>
              </a:extLst>
            </p:cNvPr>
            <p:cNvSpPr txBox="1"/>
            <p:nvPr/>
          </p:nvSpPr>
          <p:spPr>
            <a:xfrm>
              <a:off x="7918882" y="1801229"/>
              <a:ext cx="2749118"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Calibri"/>
                  <a:ea typeface="+mn-ea"/>
                  <a:cs typeface="+mn-cs"/>
                </a:rPr>
                <a:t>Learning from past experiences, maternity, infection prevention control and transfusion </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sp>
        <p:nvSpPr>
          <p:cNvPr id="11" name="TextBox 10">
            <a:extLst>
              <a:ext uri="{FF2B5EF4-FFF2-40B4-BE49-F238E27FC236}">
                <a16:creationId xmlns:a16="http://schemas.microsoft.com/office/drawing/2014/main" id="{60DC3E84-382C-4846-9143-73D89D220746}"/>
              </a:ext>
            </a:extLst>
          </p:cNvPr>
          <p:cNvSpPr txBox="1"/>
          <p:nvPr/>
        </p:nvSpPr>
        <p:spPr>
          <a:xfrm>
            <a:off x="4385475" y="2472640"/>
            <a:ext cx="688009"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404040"/>
                </a:solidFill>
                <a:effectLst/>
                <a:uLnTx/>
                <a:uFillTx/>
                <a:latin typeface="Tw Cen MT Condensed Extra Bold"/>
                <a:ea typeface="+mn-ea"/>
                <a:cs typeface="+mn-cs"/>
              </a:rPr>
              <a:t>4</a:t>
            </a:r>
            <a:endParaRPr kumimoji="0" lang="en-IN" sz="8000" b="0" i="0" u="none" strike="noStrike" kern="1200" cap="none" spc="0" normalizeH="0" baseline="0" noProof="0" dirty="0">
              <a:ln>
                <a:noFill/>
              </a:ln>
              <a:solidFill>
                <a:srgbClr val="404040"/>
              </a:solidFill>
              <a:effectLst/>
              <a:uLnTx/>
              <a:uFillTx/>
              <a:latin typeface="Tw Cen MT Condensed Extra Bold"/>
              <a:ea typeface="+mn-ea"/>
              <a:cs typeface="+mn-cs"/>
            </a:endParaRPr>
          </a:p>
        </p:txBody>
      </p:sp>
      <p:sp>
        <p:nvSpPr>
          <p:cNvPr id="15" name="TextBox 14">
            <a:extLst>
              <a:ext uri="{FF2B5EF4-FFF2-40B4-BE49-F238E27FC236}">
                <a16:creationId xmlns:a16="http://schemas.microsoft.com/office/drawing/2014/main" id="{574D29C9-52A8-4E4B-9635-76C0423BF95E}"/>
              </a:ext>
            </a:extLst>
          </p:cNvPr>
          <p:cNvSpPr txBox="1"/>
          <p:nvPr/>
        </p:nvSpPr>
        <p:spPr>
          <a:xfrm>
            <a:off x="6214275" y="2472640"/>
            <a:ext cx="688009"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404040"/>
                </a:solidFill>
                <a:effectLst/>
                <a:uLnTx/>
                <a:uFillTx/>
                <a:latin typeface="Tw Cen MT Condensed Extra Bold"/>
                <a:ea typeface="+mn-ea"/>
                <a:cs typeface="+mn-cs"/>
              </a:rPr>
              <a:t>1</a:t>
            </a:r>
            <a:endParaRPr kumimoji="0" lang="en-IN" sz="8000" b="0" i="0" u="none" strike="noStrike" kern="1200" cap="none" spc="0" normalizeH="0" baseline="0" noProof="0" dirty="0">
              <a:ln>
                <a:noFill/>
              </a:ln>
              <a:solidFill>
                <a:srgbClr val="404040"/>
              </a:solidFill>
              <a:effectLst/>
              <a:uLnTx/>
              <a:uFillTx/>
              <a:latin typeface="Tw Cen MT Condensed Extra Bold"/>
              <a:ea typeface="+mn-ea"/>
              <a:cs typeface="+mn-cs"/>
            </a:endParaRPr>
          </a:p>
        </p:txBody>
      </p:sp>
      <p:sp>
        <p:nvSpPr>
          <p:cNvPr id="16" name="TextBox 15">
            <a:extLst>
              <a:ext uri="{FF2B5EF4-FFF2-40B4-BE49-F238E27FC236}">
                <a16:creationId xmlns:a16="http://schemas.microsoft.com/office/drawing/2014/main" id="{3BB80F46-D589-4064-B5C1-565A8AB32BD6}"/>
              </a:ext>
            </a:extLst>
          </p:cNvPr>
          <p:cNvSpPr txBox="1"/>
          <p:nvPr/>
        </p:nvSpPr>
        <p:spPr>
          <a:xfrm>
            <a:off x="6214275" y="4250641"/>
            <a:ext cx="688009"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404040"/>
                </a:solidFill>
                <a:effectLst/>
                <a:uLnTx/>
                <a:uFillTx/>
                <a:latin typeface="Tw Cen MT Condensed Extra Bold"/>
                <a:ea typeface="+mn-ea"/>
                <a:cs typeface="+mn-cs"/>
              </a:rPr>
              <a:t>2</a:t>
            </a:r>
            <a:endParaRPr kumimoji="0" lang="en-IN" sz="8000" b="0" i="0" u="none" strike="noStrike" kern="1200" cap="none" spc="0" normalizeH="0" baseline="0" noProof="0" dirty="0">
              <a:ln>
                <a:noFill/>
              </a:ln>
              <a:solidFill>
                <a:srgbClr val="404040"/>
              </a:solidFill>
              <a:effectLst/>
              <a:uLnTx/>
              <a:uFillTx/>
              <a:latin typeface="Tw Cen MT Condensed Extra Bold"/>
              <a:ea typeface="+mn-ea"/>
              <a:cs typeface="+mn-cs"/>
            </a:endParaRPr>
          </a:p>
        </p:txBody>
      </p:sp>
      <p:sp>
        <p:nvSpPr>
          <p:cNvPr id="17" name="TextBox 16">
            <a:extLst>
              <a:ext uri="{FF2B5EF4-FFF2-40B4-BE49-F238E27FC236}">
                <a16:creationId xmlns:a16="http://schemas.microsoft.com/office/drawing/2014/main" id="{83FB49B5-4D4A-4059-A212-3181162148B5}"/>
              </a:ext>
            </a:extLst>
          </p:cNvPr>
          <p:cNvSpPr txBox="1"/>
          <p:nvPr/>
        </p:nvSpPr>
        <p:spPr>
          <a:xfrm>
            <a:off x="4385474" y="4250640"/>
            <a:ext cx="688009"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404040"/>
                </a:solidFill>
                <a:effectLst/>
                <a:uLnTx/>
                <a:uFillTx/>
                <a:latin typeface="Tw Cen MT Condensed Extra Bold"/>
                <a:ea typeface="+mn-ea"/>
                <a:cs typeface="+mn-cs"/>
              </a:rPr>
              <a:t>3</a:t>
            </a:r>
            <a:endParaRPr kumimoji="0" lang="en-IN" sz="8000" b="0" i="0" u="none" strike="noStrike" kern="1200" cap="none" spc="0" normalizeH="0" baseline="0" noProof="0" dirty="0">
              <a:ln>
                <a:noFill/>
              </a:ln>
              <a:solidFill>
                <a:srgbClr val="404040"/>
              </a:solidFill>
              <a:effectLst/>
              <a:uLnTx/>
              <a:uFillTx/>
              <a:latin typeface="Tw Cen MT Condensed Extra Bold"/>
              <a:ea typeface="+mn-ea"/>
              <a:cs typeface="+mn-cs"/>
            </a:endParaRPr>
          </a:p>
        </p:txBody>
      </p:sp>
      <p:grpSp>
        <p:nvGrpSpPr>
          <p:cNvPr id="18" name="Group 17">
            <a:extLst>
              <a:ext uri="{FF2B5EF4-FFF2-40B4-BE49-F238E27FC236}">
                <a16:creationId xmlns:a16="http://schemas.microsoft.com/office/drawing/2014/main" id="{FB05464A-AD54-4CCD-AE43-307A225F6E7D}"/>
              </a:ext>
            </a:extLst>
          </p:cNvPr>
          <p:cNvGrpSpPr/>
          <p:nvPr/>
        </p:nvGrpSpPr>
        <p:grpSpPr>
          <a:xfrm>
            <a:off x="7734956" y="2403086"/>
            <a:ext cx="2749118" cy="1493325"/>
            <a:chOff x="7918882" y="1323567"/>
            <a:chExt cx="2749118" cy="1493325"/>
          </a:xfrm>
        </p:grpSpPr>
        <p:sp>
          <p:nvSpPr>
            <p:cNvPr id="19" name="TextBox 18">
              <a:extLst>
                <a:ext uri="{FF2B5EF4-FFF2-40B4-BE49-F238E27FC236}">
                  <a16:creationId xmlns:a16="http://schemas.microsoft.com/office/drawing/2014/main" id="{8027DA1A-EFAA-416D-B9FA-109C6C4A0D90}"/>
                </a:ext>
              </a:extLst>
            </p:cNvPr>
            <p:cNvSpPr txBox="1"/>
            <p:nvPr/>
          </p:nvSpPr>
          <p:spPr>
            <a:xfrm>
              <a:off x="7918882" y="1323567"/>
              <a:ext cx="273664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bg1"/>
                  </a:solidFill>
                  <a:latin typeface="Tw Cen MT Condensed Extra Bold"/>
                </a:rPr>
                <a:t>Shared leadership </a:t>
              </a:r>
              <a:endParaRPr kumimoji="0" lang="en-IN" sz="28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sp>
          <p:nvSpPr>
            <p:cNvPr id="20" name="TextBox 19">
              <a:extLst>
                <a:ext uri="{FF2B5EF4-FFF2-40B4-BE49-F238E27FC236}">
                  <a16:creationId xmlns:a16="http://schemas.microsoft.com/office/drawing/2014/main" id="{76C189B5-2F33-49A0-BF21-669336C1F2D2}"/>
                </a:ext>
              </a:extLst>
            </p:cNvPr>
            <p:cNvSpPr txBox="1"/>
            <p:nvPr/>
          </p:nvSpPr>
          <p:spPr>
            <a:xfrm>
              <a:off x="7918882" y="1801229"/>
              <a:ext cx="27491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Calibri"/>
                  <a:ea typeface="+mn-ea"/>
                  <a:cs typeface="+mn-cs"/>
                </a:rPr>
                <a:t>SHOT, NHSE- Pathology Transformation, NHSE- Patient safety</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21" name="Group 20">
            <a:extLst>
              <a:ext uri="{FF2B5EF4-FFF2-40B4-BE49-F238E27FC236}">
                <a16:creationId xmlns:a16="http://schemas.microsoft.com/office/drawing/2014/main" id="{DC05B6B3-9B17-440D-9913-613AE195EDB0}"/>
              </a:ext>
            </a:extLst>
          </p:cNvPr>
          <p:cNvGrpSpPr/>
          <p:nvPr/>
        </p:nvGrpSpPr>
        <p:grpSpPr>
          <a:xfrm>
            <a:off x="7558453" y="4319585"/>
            <a:ext cx="2749118" cy="1493325"/>
            <a:chOff x="7918882" y="1323567"/>
            <a:chExt cx="2749118" cy="1493325"/>
          </a:xfrm>
        </p:grpSpPr>
        <p:sp>
          <p:nvSpPr>
            <p:cNvPr id="22" name="TextBox 21">
              <a:extLst>
                <a:ext uri="{FF2B5EF4-FFF2-40B4-BE49-F238E27FC236}">
                  <a16:creationId xmlns:a16="http://schemas.microsoft.com/office/drawing/2014/main" id="{B266C195-62B4-47E7-A2B8-5EF08C24A587}"/>
                </a:ext>
              </a:extLst>
            </p:cNvPr>
            <p:cNvSpPr txBox="1"/>
            <p:nvPr/>
          </p:nvSpPr>
          <p:spPr>
            <a:xfrm>
              <a:off x="7918882" y="1323567"/>
              <a:ext cx="141256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Tw Cen MT Condensed Extra Bold"/>
                  <a:ea typeface="+mn-ea"/>
                  <a:cs typeface="+mn-cs"/>
                </a:rPr>
                <a:t>UK-wide </a:t>
              </a:r>
              <a:endParaRPr kumimoji="0" lang="en-IN" sz="28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sp>
          <p:nvSpPr>
            <p:cNvPr id="23" name="TextBox 22">
              <a:extLst>
                <a:ext uri="{FF2B5EF4-FFF2-40B4-BE49-F238E27FC236}">
                  <a16:creationId xmlns:a16="http://schemas.microsoft.com/office/drawing/2014/main" id="{1FDA9D5F-8D36-451E-B934-7958196B184F}"/>
                </a:ext>
              </a:extLst>
            </p:cNvPr>
            <p:cNvSpPr txBox="1"/>
            <p:nvPr/>
          </p:nvSpPr>
          <p:spPr>
            <a:xfrm>
              <a:off x="7918882" y="1801229"/>
              <a:ext cx="27491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Calibri"/>
                  <a:ea typeface="+mn-ea"/>
                  <a:cs typeface="+mn-cs"/>
                </a:rPr>
                <a:t>Representatives from all across UK in the group, ensuring alignment </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24" name="Group 23">
            <a:extLst>
              <a:ext uri="{FF2B5EF4-FFF2-40B4-BE49-F238E27FC236}">
                <a16:creationId xmlns:a16="http://schemas.microsoft.com/office/drawing/2014/main" id="{9262E389-2F0F-4F48-A681-5A15C33C30F9}"/>
              </a:ext>
            </a:extLst>
          </p:cNvPr>
          <p:cNvGrpSpPr/>
          <p:nvPr/>
        </p:nvGrpSpPr>
        <p:grpSpPr>
          <a:xfrm>
            <a:off x="372803" y="4319585"/>
            <a:ext cx="3336106" cy="1801101"/>
            <a:chOff x="7331894" y="1323567"/>
            <a:chExt cx="3336106" cy="1801101"/>
          </a:xfrm>
        </p:grpSpPr>
        <p:sp>
          <p:nvSpPr>
            <p:cNvPr id="25" name="TextBox 24">
              <a:extLst>
                <a:ext uri="{FF2B5EF4-FFF2-40B4-BE49-F238E27FC236}">
                  <a16:creationId xmlns:a16="http://schemas.microsoft.com/office/drawing/2014/main" id="{8FFC79FA-EE3D-4864-94F7-4AFE48D96966}"/>
                </a:ext>
              </a:extLst>
            </p:cNvPr>
            <p:cNvSpPr txBox="1"/>
            <p:nvPr/>
          </p:nvSpPr>
          <p:spPr>
            <a:xfrm>
              <a:off x="7331894" y="1323567"/>
              <a:ext cx="3336106" cy="52322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Tw Cen MT Condensed Extra Bold"/>
                  <a:ea typeface="+mn-ea"/>
                  <a:cs typeface="+mn-cs"/>
                </a:rPr>
                <a:t>Diverse representation</a:t>
              </a:r>
              <a:endParaRPr kumimoji="0" lang="en-IN" sz="28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sp>
          <p:nvSpPr>
            <p:cNvPr id="26" name="TextBox 25">
              <a:extLst>
                <a:ext uri="{FF2B5EF4-FFF2-40B4-BE49-F238E27FC236}">
                  <a16:creationId xmlns:a16="http://schemas.microsoft.com/office/drawing/2014/main" id="{9C0A917D-67F1-4968-A95B-66572731C548}"/>
                </a:ext>
              </a:extLst>
            </p:cNvPr>
            <p:cNvSpPr txBox="1"/>
            <p:nvPr/>
          </p:nvSpPr>
          <p:spPr>
            <a:xfrm>
              <a:off x="7918882" y="1801229"/>
              <a:ext cx="2749118"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Calibri"/>
                </a:rPr>
                <a:t>Medical, Nursing, Scientific and other backgrounds, inclusive approach  </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412FEEC6-29B1-B896-951A-256C5E699CD0}"/>
              </a:ext>
            </a:extLst>
          </p:cNvPr>
          <p:cNvSpPr/>
          <p:nvPr/>
        </p:nvSpPr>
        <p:spPr bwMode="auto">
          <a:xfrm>
            <a:off x="3557649" y="6051741"/>
            <a:ext cx="4619501" cy="607634"/>
          </a:xfrm>
          <a:prstGeom prst="roundRect">
            <a:avLst/>
          </a:prstGeom>
          <a:solidFill>
            <a:srgbClr val="FFC000"/>
          </a:solidFill>
          <a:ln>
            <a:noFill/>
          </a:ln>
        </p:spPr>
        <p:txBody>
          <a:bodyPr vert="horz" wrap="square" lIns="91440" tIns="45720" rIns="91440" bIns="45720" numCol="1" rtlCol="0" anchor="t" anchorCtr="0" compatLnSpc="1">
            <a:prstTxWarp prst="textNoShape">
              <a:avLst/>
            </a:prstTxWarp>
          </a:bodyPr>
          <a:lstStyle/>
          <a:p>
            <a:pPr algn="ctr"/>
            <a:r>
              <a:rPr lang="en-GB" sz="2400" dirty="0">
                <a:latin typeface="+mj-lt"/>
              </a:rPr>
              <a:t>Virtual meetings using Teams </a:t>
            </a:r>
          </a:p>
        </p:txBody>
      </p:sp>
    </p:spTree>
    <p:extLst>
      <p:ext uri="{BB962C8B-B14F-4D97-AF65-F5344CB8AC3E}">
        <p14:creationId xmlns:p14="http://schemas.microsoft.com/office/powerpoint/2010/main" val="227551514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mph" presetSubtype="0" fill="hold" nodeType="clickEffect" p14:presetBounceEnd="44000">
                                      <p:stCondLst>
                                        <p:cond delay="0"/>
                                      </p:stCondLst>
                                      <p:childTnLst>
                                        <p:animRot by="5400000" p14:bounceEnd="44000">
                                          <p:cBhvr>
                                            <p:cTn id="15" dur="500" fill="hold"/>
                                            <p:tgtEl>
                                              <p:spTgt spid="10"/>
                                            </p:tgtEl>
                                            <p:attrNameLst>
                                              <p:attrName>r</p:attrName>
                                            </p:attrNameLst>
                                          </p:cBhvr>
                                        </p:animRo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mph" presetSubtype="0" fill="hold" nodeType="clickEffect" p14:presetBounceEnd="40000">
                                      <p:stCondLst>
                                        <p:cond delay="0"/>
                                      </p:stCondLst>
                                      <p:childTnLst>
                                        <p:animRot by="5400000" p14:bounceEnd="40000">
                                          <p:cBhvr>
                                            <p:cTn id="23" dur="500" fill="hold"/>
                                            <p:tgtEl>
                                              <p:spTgt spid="10"/>
                                            </p:tgtEl>
                                            <p:attrNameLst>
                                              <p:attrName>r</p:attrName>
                                            </p:attrNameLst>
                                          </p:cBhvr>
                                        </p:animRot>
                                      </p:childTnLst>
                                    </p:cTn>
                                  </p:par>
                                </p:childTnLst>
                              </p:cTn>
                            </p:par>
                            <p:par>
                              <p:cTn id="24" fill="hold">
                                <p:stCondLst>
                                  <p:cond delay="500"/>
                                </p:stCondLst>
                                <p:childTnLst>
                                  <p:par>
                                    <p:cTn id="25" presetID="22" presetClass="entr" presetSubtype="2"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right)">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mph" presetSubtype="0" fill="hold" nodeType="clickEffect" p14:presetBounceEnd="40000">
                                      <p:stCondLst>
                                        <p:cond delay="0"/>
                                      </p:stCondLst>
                                      <p:childTnLst>
                                        <p:animRot by="5400000" p14:bounceEnd="40000">
                                          <p:cBhvr>
                                            <p:cTn id="31" dur="500" fill="hold"/>
                                            <p:tgtEl>
                                              <p:spTgt spid="10"/>
                                            </p:tgtEl>
                                            <p:attrNameLst>
                                              <p:attrName>r</p:attrName>
                                            </p:attrNameLst>
                                          </p:cBhvr>
                                        </p:animRot>
                                      </p:childTnLst>
                                    </p:cTn>
                                  </p:par>
                                </p:childTnLst>
                              </p:cTn>
                            </p:par>
                            <p:par>
                              <p:cTn id="32" fill="hold">
                                <p:stCondLst>
                                  <p:cond delay="500"/>
                                </p:stCondLst>
                                <p:childTnLst>
                                  <p:par>
                                    <p:cTn id="33" presetID="22" presetClass="entr" presetSubtype="2"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right)">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circle(in)">
                                          <p:cBhvr>
                                            <p:cTn id="4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mph" presetSubtype="0" fill="hold" nodeType="clickEffect">
                                      <p:stCondLst>
                                        <p:cond delay="0"/>
                                      </p:stCondLst>
                                      <p:childTnLst>
                                        <p:animRot by="5400000">
                                          <p:cBhvr>
                                            <p:cTn id="15" dur="500" fill="hold"/>
                                            <p:tgtEl>
                                              <p:spTgt spid="10"/>
                                            </p:tgtEl>
                                            <p:attrNameLst>
                                              <p:attrName>r</p:attrName>
                                            </p:attrNameLst>
                                          </p:cBhvr>
                                        </p:animRo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mph" presetSubtype="0" fill="hold" nodeType="clickEffect">
                                      <p:stCondLst>
                                        <p:cond delay="0"/>
                                      </p:stCondLst>
                                      <p:childTnLst>
                                        <p:animRot by="5400000">
                                          <p:cBhvr>
                                            <p:cTn id="23" dur="500" fill="hold"/>
                                            <p:tgtEl>
                                              <p:spTgt spid="10"/>
                                            </p:tgtEl>
                                            <p:attrNameLst>
                                              <p:attrName>r</p:attrName>
                                            </p:attrNameLst>
                                          </p:cBhvr>
                                        </p:animRot>
                                      </p:childTnLst>
                                    </p:cTn>
                                  </p:par>
                                </p:childTnLst>
                              </p:cTn>
                            </p:par>
                            <p:par>
                              <p:cTn id="24" fill="hold">
                                <p:stCondLst>
                                  <p:cond delay="500"/>
                                </p:stCondLst>
                                <p:childTnLst>
                                  <p:par>
                                    <p:cTn id="25" presetID="22" presetClass="entr" presetSubtype="2"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right)">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mph" presetSubtype="0" fill="hold" nodeType="clickEffect">
                                      <p:stCondLst>
                                        <p:cond delay="0"/>
                                      </p:stCondLst>
                                      <p:childTnLst>
                                        <p:animRot by="5400000">
                                          <p:cBhvr>
                                            <p:cTn id="31" dur="500" fill="hold"/>
                                            <p:tgtEl>
                                              <p:spTgt spid="10"/>
                                            </p:tgtEl>
                                            <p:attrNameLst>
                                              <p:attrName>r</p:attrName>
                                            </p:attrNameLst>
                                          </p:cBhvr>
                                        </p:animRot>
                                      </p:childTnLst>
                                    </p:cTn>
                                  </p:par>
                                </p:childTnLst>
                              </p:cTn>
                            </p:par>
                            <p:par>
                              <p:cTn id="32" fill="hold">
                                <p:stCondLst>
                                  <p:cond delay="500"/>
                                </p:stCondLst>
                                <p:childTnLst>
                                  <p:par>
                                    <p:cTn id="33" presetID="22" presetClass="entr" presetSubtype="2"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right)">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circle(in)">
                                          <p:cBhvr>
                                            <p:cTn id="4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0773F8-DED4-44DF-9069-256229DDDD93}"/>
              </a:ext>
            </a:extLst>
          </p:cNvPr>
          <p:cNvGrpSpPr/>
          <p:nvPr/>
        </p:nvGrpSpPr>
        <p:grpSpPr>
          <a:xfrm>
            <a:off x="0" y="274638"/>
            <a:ext cx="12192000" cy="1143000"/>
            <a:chOff x="0" y="274638"/>
            <a:chExt cx="12192000" cy="1143000"/>
          </a:xfrm>
        </p:grpSpPr>
        <p:sp>
          <p:nvSpPr>
            <p:cNvPr id="19" name="Rectangle 18">
              <a:extLst>
                <a:ext uri="{FF2B5EF4-FFF2-40B4-BE49-F238E27FC236}">
                  <a16:creationId xmlns:a16="http://schemas.microsoft.com/office/drawing/2014/main" id="{C97FB714-8F77-4CF7-9E85-7DEDD0C65707}"/>
                </a:ext>
              </a:extLst>
            </p:cNvPr>
            <p:cNvSpPr/>
            <p:nvPr/>
          </p:nvSpPr>
          <p:spPr bwMode="auto">
            <a:xfrm>
              <a:off x="0" y="274638"/>
              <a:ext cx="12192000" cy="1143000"/>
            </a:xfrm>
            <a:prstGeom prst="rect">
              <a:avLst/>
            </a:pr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bodyPr>
            <a:lstStyle/>
            <a:p>
              <a:pPr algn="l"/>
              <a:endParaRPr lang="en-IN"/>
            </a:p>
          </p:txBody>
        </p:sp>
        <p:cxnSp>
          <p:nvCxnSpPr>
            <p:cNvPr id="20" name="Straight Connector 19">
              <a:extLst>
                <a:ext uri="{FF2B5EF4-FFF2-40B4-BE49-F238E27FC236}">
                  <a16:creationId xmlns:a16="http://schemas.microsoft.com/office/drawing/2014/main" id="{7EFC5AA9-597E-47C2-A900-6AAF164C0022}"/>
                </a:ext>
              </a:extLst>
            </p:cNvPr>
            <p:cNvCxnSpPr/>
            <p:nvPr/>
          </p:nvCxnSpPr>
          <p:spPr>
            <a:xfrm>
              <a:off x="0" y="313548"/>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2A54445-4532-40F8-9F16-B0194EDA43D7}"/>
                </a:ext>
              </a:extLst>
            </p:cNvPr>
            <p:cNvCxnSpPr/>
            <p:nvPr/>
          </p:nvCxnSpPr>
          <p:spPr>
            <a:xfrm>
              <a:off x="0" y="1370622"/>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78B1688-B8AD-4C09-99B3-BE9F0650B2DC}"/>
              </a:ext>
            </a:extLst>
          </p:cNvPr>
          <p:cNvSpPr>
            <a:spLocks noGrp="1"/>
          </p:cNvSpPr>
          <p:nvPr>
            <p:ph type="title"/>
          </p:nvPr>
        </p:nvSpPr>
        <p:spPr/>
        <p:txBody>
          <a:bodyPr/>
          <a:lstStyle/>
          <a:p>
            <a:r>
              <a:rPr lang="en-US" dirty="0">
                <a:solidFill>
                  <a:schemeClr val="bg1"/>
                </a:solidFill>
              </a:rPr>
              <a:t>7e recommendation- how has this evolved?</a:t>
            </a:r>
            <a:endParaRPr lang="en-IN" dirty="0">
              <a:solidFill>
                <a:schemeClr val="bg1"/>
              </a:solidFill>
            </a:endParaRPr>
          </a:p>
        </p:txBody>
      </p:sp>
      <p:pic>
        <p:nvPicPr>
          <p:cNvPr id="4" name="Picture 3" descr="A close up of a logo&#10;&#10;Description automatically generated">
            <a:extLst>
              <a:ext uri="{FF2B5EF4-FFF2-40B4-BE49-F238E27FC236}">
                <a16:creationId xmlns:a16="http://schemas.microsoft.com/office/drawing/2014/main" id="{BB07E36D-10DA-47B4-B77A-B79A43E23D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716" y="1485106"/>
            <a:ext cx="2946400" cy="2849721"/>
          </a:xfrm>
          <a:prstGeom prst="rect">
            <a:avLst/>
          </a:prstGeom>
        </p:spPr>
      </p:pic>
      <p:sp>
        <p:nvSpPr>
          <p:cNvPr id="5" name="TextBox 4">
            <a:extLst>
              <a:ext uri="{FF2B5EF4-FFF2-40B4-BE49-F238E27FC236}">
                <a16:creationId xmlns:a16="http://schemas.microsoft.com/office/drawing/2014/main" id="{1C841346-782C-41E6-84B4-22AD5805D01F}"/>
              </a:ext>
            </a:extLst>
          </p:cNvPr>
          <p:cNvSpPr txBox="1"/>
          <p:nvPr/>
        </p:nvSpPr>
        <p:spPr>
          <a:xfrm>
            <a:off x="1806032" y="2248247"/>
            <a:ext cx="688009"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Tw Cen MT Condensed Extra Bold"/>
                <a:ea typeface="+mn-ea"/>
                <a:cs typeface="+mn-cs"/>
              </a:rPr>
              <a:t>1</a:t>
            </a:r>
            <a:endParaRPr kumimoji="0" lang="en-IN" sz="80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grpSp>
        <p:nvGrpSpPr>
          <p:cNvPr id="7" name="Group 6">
            <a:extLst>
              <a:ext uri="{FF2B5EF4-FFF2-40B4-BE49-F238E27FC236}">
                <a16:creationId xmlns:a16="http://schemas.microsoft.com/office/drawing/2014/main" id="{76B3DCD6-2E88-4533-9F91-48C739D5D94B}"/>
              </a:ext>
            </a:extLst>
          </p:cNvPr>
          <p:cNvGrpSpPr/>
          <p:nvPr/>
        </p:nvGrpSpPr>
        <p:grpSpPr>
          <a:xfrm>
            <a:off x="3383040" y="2317192"/>
            <a:ext cx="2749118" cy="954107"/>
            <a:chOff x="7918882" y="1323567"/>
            <a:chExt cx="2749118" cy="954107"/>
          </a:xfrm>
          <a:noFill/>
        </p:grpSpPr>
        <p:sp>
          <p:nvSpPr>
            <p:cNvPr id="8" name="TextBox 7">
              <a:extLst>
                <a:ext uri="{FF2B5EF4-FFF2-40B4-BE49-F238E27FC236}">
                  <a16:creationId xmlns:a16="http://schemas.microsoft.com/office/drawing/2014/main" id="{B5FB7CD2-5B38-4BB8-A4F5-23C290E230F6}"/>
                </a:ext>
              </a:extLst>
            </p:cNvPr>
            <p:cNvSpPr txBox="1"/>
            <p:nvPr/>
          </p:nvSpPr>
          <p:spPr>
            <a:xfrm>
              <a:off x="7918882" y="1323567"/>
              <a:ext cx="2744039" cy="954107"/>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Tw Cen MT Condensed Extra Bold"/>
                  <a:ea typeface="+mn-ea"/>
                  <a:cs typeface="+mn-cs"/>
                </a:rPr>
                <a:t>SHOT Transfusion Safety Standards </a:t>
              </a:r>
              <a:endParaRPr kumimoji="0" lang="en-IN" sz="28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sp>
          <p:nvSpPr>
            <p:cNvPr id="9" name="TextBox 8">
              <a:extLst>
                <a:ext uri="{FF2B5EF4-FFF2-40B4-BE49-F238E27FC236}">
                  <a16:creationId xmlns:a16="http://schemas.microsoft.com/office/drawing/2014/main" id="{D66503AA-08EA-4296-A3A7-2B27AE9E6376}"/>
                </a:ext>
              </a:extLst>
            </p:cNvPr>
            <p:cNvSpPr txBox="1"/>
            <p:nvPr/>
          </p:nvSpPr>
          <p:spPr>
            <a:xfrm>
              <a:off x="7918882" y="1801229"/>
              <a:ext cx="2749118" cy="400110"/>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pic>
        <p:nvPicPr>
          <p:cNvPr id="23" name="Picture 22" descr="A close up of a logo&#10;&#10;Description automatically generated">
            <a:extLst>
              <a:ext uri="{FF2B5EF4-FFF2-40B4-BE49-F238E27FC236}">
                <a16:creationId xmlns:a16="http://schemas.microsoft.com/office/drawing/2014/main" id="{D186434C-8679-4D5D-8DAB-A9C04BAB19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4838" y="1485106"/>
            <a:ext cx="2946400" cy="2849721"/>
          </a:xfrm>
          <a:prstGeom prst="rect">
            <a:avLst/>
          </a:prstGeom>
        </p:spPr>
      </p:pic>
      <p:sp>
        <p:nvSpPr>
          <p:cNvPr id="24" name="TextBox 23">
            <a:extLst>
              <a:ext uri="{FF2B5EF4-FFF2-40B4-BE49-F238E27FC236}">
                <a16:creationId xmlns:a16="http://schemas.microsoft.com/office/drawing/2014/main" id="{4F223EAF-CA29-42EA-8C54-16B0044DC2FB}"/>
              </a:ext>
            </a:extLst>
          </p:cNvPr>
          <p:cNvSpPr txBox="1"/>
          <p:nvPr/>
        </p:nvSpPr>
        <p:spPr>
          <a:xfrm>
            <a:off x="7185154" y="2187287"/>
            <a:ext cx="688009"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Tw Cen MT Condensed Extra Bold"/>
                <a:ea typeface="+mn-ea"/>
                <a:cs typeface="+mn-cs"/>
              </a:rPr>
              <a:t>2</a:t>
            </a:r>
            <a:endParaRPr kumimoji="0" lang="en-IN" sz="80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grpSp>
        <p:nvGrpSpPr>
          <p:cNvPr id="25" name="Group 24">
            <a:extLst>
              <a:ext uri="{FF2B5EF4-FFF2-40B4-BE49-F238E27FC236}">
                <a16:creationId xmlns:a16="http://schemas.microsoft.com/office/drawing/2014/main" id="{546CEAC0-BE8D-4516-8B25-883F35E6D288}"/>
              </a:ext>
            </a:extLst>
          </p:cNvPr>
          <p:cNvGrpSpPr/>
          <p:nvPr/>
        </p:nvGrpSpPr>
        <p:grpSpPr>
          <a:xfrm>
            <a:off x="8782482" y="2317191"/>
            <a:ext cx="3409518" cy="954107"/>
            <a:chOff x="7918882" y="1323566"/>
            <a:chExt cx="3409518" cy="954107"/>
          </a:xfrm>
          <a:noFill/>
        </p:grpSpPr>
        <p:sp>
          <p:nvSpPr>
            <p:cNvPr id="26" name="TextBox 25">
              <a:extLst>
                <a:ext uri="{FF2B5EF4-FFF2-40B4-BE49-F238E27FC236}">
                  <a16:creationId xmlns:a16="http://schemas.microsoft.com/office/drawing/2014/main" id="{7B6AF4A1-F823-4D3B-A8E0-203163DC3ED9}"/>
                </a:ext>
              </a:extLst>
            </p:cNvPr>
            <p:cNvSpPr txBox="1"/>
            <p:nvPr/>
          </p:nvSpPr>
          <p:spPr>
            <a:xfrm>
              <a:off x="7918882" y="1323566"/>
              <a:ext cx="3409518" cy="954107"/>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Tw Cen MT Condensed Extra Bold"/>
                  <a:ea typeface="+mn-ea"/>
                  <a:cs typeface="+mn-cs"/>
                </a:rPr>
                <a:t>Effective transfusion governance across UK</a:t>
              </a:r>
              <a:endParaRPr kumimoji="0" lang="en-IN" sz="28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sp>
          <p:nvSpPr>
            <p:cNvPr id="27" name="TextBox 26">
              <a:extLst>
                <a:ext uri="{FF2B5EF4-FFF2-40B4-BE49-F238E27FC236}">
                  <a16:creationId xmlns:a16="http://schemas.microsoft.com/office/drawing/2014/main" id="{DF5780BA-F5EE-4240-98F7-3ACC9F3D78C4}"/>
                </a:ext>
              </a:extLst>
            </p:cNvPr>
            <p:cNvSpPr txBox="1"/>
            <p:nvPr/>
          </p:nvSpPr>
          <p:spPr>
            <a:xfrm>
              <a:off x="7918882" y="1801229"/>
              <a:ext cx="2749118" cy="400110"/>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pic>
        <p:nvPicPr>
          <p:cNvPr id="29" name="Picture 28" descr="A close up of a logo&#10;&#10;Description automatically generated">
            <a:extLst>
              <a:ext uri="{FF2B5EF4-FFF2-40B4-BE49-F238E27FC236}">
                <a16:creationId xmlns:a16="http://schemas.microsoft.com/office/drawing/2014/main" id="{25D493F8-FCBB-4A65-A3C3-868F53413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2116" y="3792061"/>
            <a:ext cx="2946400" cy="2849721"/>
          </a:xfrm>
          <a:prstGeom prst="rect">
            <a:avLst/>
          </a:prstGeom>
        </p:spPr>
      </p:pic>
      <p:sp>
        <p:nvSpPr>
          <p:cNvPr id="30" name="TextBox 29">
            <a:extLst>
              <a:ext uri="{FF2B5EF4-FFF2-40B4-BE49-F238E27FC236}">
                <a16:creationId xmlns:a16="http://schemas.microsoft.com/office/drawing/2014/main" id="{A6D30E01-6021-47F7-B05D-15054EFC0442}"/>
              </a:ext>
            </a:extLst>
          </p:cNvPr>
          <p:cNvSpPr txBox="1"/>
          <p:nvPr/>
        </p:nvSpPr>
        <p:spPr>
          <a:xfrm>
            <a:off x="4752432" y="4494242"/>
            <a:ext cx="688009"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Tw Cen MT Condensed Extra Bold"/>
                <a:ea typeface="+mn-ea"/>
                <a:cs typeface="+mn-cs"/>
              </a:rPr>
              <a:t>3</a:t>
            </a:r>
            <a:endParaRPr kumimoji="0" lang="en-IN" sz="80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grpSp>
        <p:nvGrpSpPr>
          <p:cNvPr id="31" name="Group 30">
            <a:extLst>
              <a:ext uri="{FF2B5EF4-FFF2-40B4-BE49-F238E27FC236}">
                <a16:creationId xmlns:a16="http://schemas.microsoft.com/office/drawing/2014/main" id="{3759198D-B200-40CB-9F32-095853923BC6}"/>
              </a:ext>
            </a:extLst>
          </p:cNvPr>
          <p:cNvGrpSpPr/>
          <p:nvPr/>
        </p:nvGrpSpPr>
        <p:grpSpPr>
          <a:xfrm>
            <a:off x="6359920" y="4624147"/>
            <a:ext cx="5823069" cy="877772"/>
            <a:chOff x="7918882" y="1323567"/>
            <a:chExt cx="5823069" cy="877772"/>
          </a:xfrm>
          <a:noFill/>
        </p:grpSpPr>
        <p:sp>
          <p:nvSpPr>
            <p:cNvPr id="32" name="TextBox 31">
              <a:extLst>
                <a:ext uri="{FF2B5EF4-FFF2-40B4-BE49-F238E27FC236}">
                  <a16:creationId xmlns:a16="http://schemas.microsoft.com/office/drawing/2014/main" id="{029D1A77-E7F3-44F7-8CC6-A22A5FC288FA}"/>
                </a:ext>
              </a:extLst>
            </p:cNvPr>
            <p:cNvSpPr txBox="1"/>
            <p:nvPr/>
          </p:nvSpPr>
          <p:spPr>
            <a:xfrm>
              <a:off x="7918882" y="1323567"/>
              <a:ext cx="5823069" cy="523220"/>
            </a:xfrm>
            <a:prstGeom prst="rect">
              <a:avLst/>
            </a:prstGeom>
            <a:grp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Tw Cen MT Condensed Extra Bold"/>
                  <a:ea typeface="+mn-ea"/>
                  <a:cs typeface="+mn-cs"/>
                </a:rPr>
                <a:t>Monitoring implementation of standards </a:t>
              </a:r>
              <a:endParaRPr kumimoji="0" lang="en-IN" sz="28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sp>
          <p:nvSpPr>
            <p:cNvPr id="33" name="TextBox 32">
              <a:extLst>
                <a:ext uri="{FF2B5EF4-FFF2-40B4-BE49-F238E27FC236}">
                  <a16:creationId xmlns:a16="http://schemas.microsoft.com/office/drawing/2014/main" id="{0EC66DCC-61AB-479A-B035-42BCA451B759}"/>
                </a:ext>
              </a:extLst>
            </p:cNvPr>
            <p:cNvSpPr txBox="1"/>
            <p:nvPr/>
          </p:nvSpPr>
          <p:spPr>
            <a:xfrm>
              <a:off x="7918882" y="1801229"/>
              <a:ext cx="2749118" cy="400110"/>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sp>
        <p:nvSpPr>
          <p:cNvPr id="3" name="TextBox 2">
            <a:extLst>
              <a:ext uri="{FF2B5EF4-FFF2-40B4-BE49-F238E27FC236}">
                <a16:creationId xmlns:a16="http://schemas.microsoft.com/office/drawing/2014/main" id="{760D8AAD-DA04-B7B6-5F24-AE9A964EA15C}"/>
              </a:ext>
            </a:extLst>
          </p:cNvPr>
          <p:cNvSpPr txBox="1"/>
          <p:nvPr/>
        </p:nvSpPr>
        <p:spPr>
          <a:xfrm>
            <a:off x="6775783" y="5201883"/>
            <a:ext cx="5129939" cy="1754326"/>
          </a:xfrm>
          <a:prstGeom prst="rect">
            <a:avLst/>
          </a:prstGeom>
          <a:noFill/>
        </p:spPr>
        <p:txBody>
          <a:bodyPr wrap="square" rtlCol="0">
            <a:spAutoFit/>
          </a:bodyPr>
          <a:lstStyle/>
          <a:p>
            <a:r>
              <a:rPr lang="en-GB" i="1" dirty="0">
                <a:solidFill>
                  <a:srgbClr val="FFC000"/>
                </a:solidFill>
                <a:latin typeface="Calibri" panose="020F0502020204030204" pitchFamily="34" charset="0"/>
                <a:cs typeface="Calibri" panose="020F0502020204030204" pitchFamily="34" charset="0"/>
              </a:rPr>
              <a:t>7 (e) That </a:t>
            </a:r>
            <a:r>
              <a:rPr lang="en-GB" b="1" i="1" dirty="0">
                <a:solidFill>
                  <a:srgbClr val="FFC000"/>
                </a:solidFill>
                <a:latin typeface="Calibri" panose="020F0502020204030204" pitchFamily="34" charset="0"/>
                <a:cs typeface="Calibri" panose="020F0502020204030204" pitchFamily="34" charset="0"/>
              </a:rPr>
              <a:t>all NHS organisations across the UK </a:t>
            </a:r>
            <a:r>
              <a:rPr lang="en-GB" i="1" dirty="0">
                <a:solidFill>
                  <a:srgbClr val="FFC000"/>
                </a:solidFill>
                <a:latin typeface="Calibri" panose="020F0502020204030204" pitchFamily="34" charset="0"/>
                <a:cs typeface="Calibri" panose="020F0502020204030204" pitchFamily="34" charset="0"/>
              </a:rPr>
              <a:t>have a mechanism in place for </a:t>
            </a:r>
            <a:r>
              <a:rPr lang="en-GB" b="1" i="1" dirty="0">
                <a:solidFill>
                  <a:srgbClr val="FFC000"/>
                </a:solidFill>
                <a:latin typeface="Calibri" panose="020F0502020204030204" pitchFamily="34" charset="0"/>
                <a:cs typeface="Calibri" panose="020F0502020204030204" pitchFamily="34" charset="0"/>
              </a:rPr>
              <a:t>implementing recommendations of SHOT reports</a:t>
            </a:r>
            <a:r>
              <a:rPr lang="en-GB" i="1" dirty="0">
                <a:solidFill>
                  <a:srgbClr val="FFC000"/>
                </a:solidFill>
                <a:latin typeface="Calibri" panose="020F0502020204030204" pitchFamily="34" charset="0"/>
                <a:cs typeface="Calibri" panose="020F0502020204030204" pitchFamily="34" charset="0"/>
              </a:rPr>
              <a:t>, which should be </a:t>
            </a:r>
            <a:r>
              <a:rPr lang="en-GB" b="1" i="1" dirty="0">
                <a:solidFill>
                  <a:srgbClr val="FFC000"/>
                </a:solidFill>
                <a:latin typeface="Calibri" panose="020F0502020204030204" pitchFamily="34" charset="0"/>
                <a:cs typeface="Calibri" panose="020F0502020204030204" pitchFamily="34" charset="0"/>
              </a:rPr>
              <a:t>professionally mandated</a:t>
            </a:r>
            <a:r>
              <a:rPr lang="en-GB" i="1" dirty="0">
                <a:solidFill>
                  <a:srgbClr val="FFC000"/>
                </a:solidFill>
                <a:latin typeface="Calibri" panose="020F0502020204030204" pitchFamily="34" charset="0"/>
                <a:cs typeface="Calibri" panose="020F0502020204030204" pitchFamily="34" charset="0"/>
              </a:rPr>
              <a:t>, and for </a:t>
            </a:r>
            <a:r>
              <a:rPr lang="en-GB" b="1" i="1" dirty="0">
                <a:solidFill>
                  <a:srgbClr val="FFC000"/>
                </a:solidFill>
                <a:latin typeface="Calibri" panose="020F0502020204030204" pitchFamily="34" charset="0"/>
                <a:cs typeface="Calibri" panose="020F0502020204030204" pitchFamily="34" charset="0"/>
              </a:rPr>
              <a:t>monitoring</a:t>
            </a:r>
            <a:r>
              <a:rPr lang="en-GB" i="1" dirty="0">
                <a:solidFill>
                  <a:srgbClr val="FFC000"/>
                </a:solidFill>
                <a:latin typeface="Calibri" panose="020F0502020204030204" pitchFamily="34" charset="0"/>
                <a:cs typeface="Calibri" panose="020F0502020204030204" pitchFamily="34" charset="0"/>
              </a:rPr>
              <a:t> such implementation.</a:t>
            </a:r>
          </a:p>
          <a:p>
            <a:endParaRPr lang="en-GB" dirty="0"/>
          </a:p>
        </p:txBody>
      </p:sp>
    </p:spTree>
    <p:extLst>
      <p:ext uri="{BB962C8B-B14F-4D97-AF65-F5344CB8AC3E}">
        <p14:creationId xmlns:p14="http://schemas.microsoft.com/office/powerpoint/2010/main" val="421015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left)">
                                      <p:cBhvr>
                                        <p:cTn id="4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4"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94DBA-9BB1-F387-9109-6C5470912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C47D8-218B-7116-8022-216DEB96266E}"/>
              </a:ext>
            </a:extLst>
          </p:cNvPr>
          <p:cNvSpPr>
            <a:spLocks noGrp="1"/>
          </p:cNvSpPr>
          <p:nvPr>
            <p:ph type="title"/>
          </p:nvPr>
        </p:nvSpPr>
        <p:spPr>
          <a:xfrm>
            <a:off x="838200" y="-171450"/>
            <a:ext cx="10515600" cy="1325563"/>
          </a:xfrm>
        </p:spPr>
        <p:txBody>
          <a:bodyPr/>
          <a:lstStyle/>
          <a:p>
            <a:r>
              <a:rPr kumimoji="0" lang="en-GB" sz="4000" b="0" i="0" u="none" strike="noStrike" kern="1200" cap="none" spc="0" normalizeH="0" baseline="0" noProof="0" dirty="0">
                <a:ln>
                  <a:noFill/>
                </a:ln>
                <a:solidFill>
                  <a:schemeClr val="bg2"/>
                </a:solidFill>
                <a:effectLst/>
                <a:uLnTx/>
                <a:uFillTx/>
                <a:latin typeface="Tw Cen MT Condensed Extra Bold" panose="020B0803020202020204" pitchFamily="34" charset="0"/>
                <a:cs typeface="Arial" panose="020B0604020202020204" pitchFamily="34" charset="0"/>
              </a:rPr>
              <a:t>SHOT Transfusion Safety Standards</a:t>
            </a:r>
            <a:endParaRPr lang="en-GB" dirty="0">
              <a:solidFill>
                <a:schemeClr val="bg2"/>
              </a:solidFill>
              <a:latin typeface="Tw Cen MT Condensed Extra Bold" panose="020B0803020202020204" pitchFamily="34" charset="0"/>
            </a:endParaRPr>
          </a:p>
        </p:txBody>
      </p:sp>
      <p:pic>
        <p:nvPicPr>
          <p:cNvPr id="4" name="Picture 3">
            <a:extLst>
              <a:ext uri="{FF2B5EF4-FFF2-40B4-BE49-F238E27FC236}">
                <a16:creationId xmlns:a16="http://schemas.microsoft.com/office/drawing/2014/main" id="{2C818155-AD90-2A8D-6D5B-0090F6E47714}"/>
              </a:ext>
            </a:extLst>
          </p:cNvPr>
          <p:cNvPicPr>
            <a:picLocks noChangeAspect="1"/>
          </p:cNvPicPr>
          <p:nvPr/>
        </p:nvPicPr>
        <p:blipFill>
          <a:blip r:embed="rId3"/>
          <a:stretch>
            <a:fillRect/>
          </a:stretch>
        </p:blipFill>
        <p:spPr>
          <a:xfrm>
            <a:off x="464820" y="860107"/>
            <a:ext cx="4074173" cy="5137785"/>
          </a:xfrm>
          <a:prstGeom prst="rect">
            <a:avLst/>
          </a:prstGeom>
        </p:spPr>
      </p:pic>
      <p:pic>
        <p:nvPicPr>
          <p:cNvPr id="6" name="Picture 5">
            <a:extLst>
              <a:ext uri="{FF2B5EF4-FFF2-40B4-BE49-F238E27FC236}">
                <a16:creationId xmlns:a16="http://schemas.microsoft.com/office/drawing/2014/main" id="{EE0457CE-1293-9B1E-13D3-4C1421B4A716}"/>
              </a:ext>
            </a:extLst>
          </p:cNvPr>
          <p:cNvPicPr>
            <a:picLocks noChangeAspect="1"/>
          </p:cNvPicPr>
          <p:nvPr/>
        </p:nvPicPr>
        <p:blipFill>
          <a:blip r:embed="rId4"/>
          <a:stretch>
            <a:fillRect/>
          </a:stretch>
        </p:blipFill>
        <p:spPr>
          <a:xfrm>
            <a:off x="4740334" y="860107"/>
            <a:ext cx="4076059" cy="5137786"/>
          </a:xfrm>
          <a:prstGeom prst="rect">
            <a:avLst/>
          </a:prstGeom>
        </p:spPr>
      </p:pic>
      <p:pic>
        <p:nvPicPr>
          <p:cNvPr id="8" name="Picture 7">
            <a:extLst>
              <a:ext uri="{FF2B5EF4-FFF2-40B4-BE49-F238E27FC236}">
                <a16:creationId xmlns:a16="http://schemas.microsoft.com/office/drawing/2014/main" id="{0BEF8F32-B009-4263-11CC-2970A13CDB1E}"/>
              </a:ext>
            </a:extLst>
          </p:cNvPr>
          <p:cNvPicPr>
            <a:picLocks noChangeAspect="1"/>
          </p:cNvPicPr>
          <p:nvPr/>
        </p:nvPicPr>
        <p:blipFill>
          <a:blip r:embed="rId5"/>
          <a:stretch>
            <a:fillRect/>
          </a:stretch>
        </p:blipFill>
        <p:spPr>
          <a:xfrm>
            <a:off x="9250679" y="1760219"/>
            <a:ext cx="2760345" cy="2760345"/>
          </a:xfrm>
          <a:prstGeom prst="rect">
            <a:avLst/>
          </a:prstGeom>
        </p:spPr>
      </p:pic>
      <p:pic>
        <p:nvPicPr>
          <p:cNvPr id="9" name="Picture 8">
            <a:extLst>
              <a:ext uri="{FF2B5EF4-FFF2-40B4-BE49-F238E27FC236}">
                <a16:creationId xmlns:a16="http://schemas.microsoft.com/office/drawing/2014/main" id="{1B2E6A84-9CAD-C1AF-EB64-145B255AD8B7}"/>
              </a:ext>
            </a:extLst>
          </p:cNvPr>
          <p:cNvPicPr>
            <a:picLocks noChangeAspect="1"/>
          </p:cNvPicPr>
          <p:nvPr/>
        </p:nvPicPr>
        <p:blipFill>
          <a:blip r:embed="rId6"/>
          <a:stretch>
            <a:fillRect/>
          </a:stretch>
        </p:blipFill>
        <p:spPr>
          <a:xfrm>
            <a:off x="9928027" y="4415771"/>
            <a:ext cx="1639966" cy="426757"/>
          </a:xfrm>
          <a:prstGeom prst="rect">
            <a:avLst/>
          </a:prstGeom>
        </p:spPr>
      </p:pic>
      <p:sp>
        <p:nvSpPr>
          <p:cNvPr id="3" name="Oval 2">
            <a:extLst>
              <a:ext uri="{FF2B5EF4-FFF2-40B4-BE49-F238E27FC236}">
                <a16:creationId xmlns:a16="http://schemas.microsoft.com/office/drawing/2014/main" id="{7FC6AB6A-85A1-34AD-9BE7-67F07B711576}"/>
              </a:ext>
            </a:extLst>
          </p:cNvPr>
          <p:cNvSpPr/>
          <p:nvPr/>
        </p:nvSpPr>
        <p:spPr>
          <a:xfrm>
            <a:off x="6502081" y="4629149"/>
            <a:ext cx="2531455" cy="1436915"/>
          </a:xfrm>
          <a:prstGeom prst="ellipse">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858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931D4-7C06-B0A1-450E-023ED1F26410}"/>
              </a:ext>
            </a:extLst>
          </p:cNvPr>
          <p:cNvSpPr>
            <a:spLocks noGrp="1"/>
          </p:cNvSpPr>
          <p:nvPr>
            <p:ph type="title"/>
          </p:nvPr>
        </p:nvSpPr>
        <p:spPr>
          <a:xfrm>
            <a:off x="609600" y="274638"/>
            <a:ext cx="10972800" cy="1143000"/>
          </a:xfrm>
        </p:spPr>
        <p:txBody>
          <a:bodyPr anchor="ctr">
            <a:normAutofit/>
          </a:bodyPr>
          <a:lstStyle/>
          <a:p>
            <a:r>
              <a:rPr lang="en-GB" dirty="0"/>
              <a:t>How is governance covered in the standards </a:t>
            </a:r>
          </a:p>
        </p:txBody>
      </p:sp>
      <p:pic>
        <p:nvPicPr>
          <p:cNvPr id="4" name="Picture 3">
            <a:extLst>
              <a:ext uri="{FF2B5EF4-FFF2-40B4-BE49-F238E27FC236}">
                <a16:creationId xmlns:a16="http://schemas.microsoft.com/office/drawing/2014/main" id="{6D778F98-E97F-C896-F0C7-31EDCD5BF30F}"/>
              </a:ext>
            </a:extLst>
          </p:cNvPr>
          <p:cNvPicPr>
            <a:picLocks noChangeAspect="1"/>
          </p:cNvPicPr>
          <p:nvPr/>
        </p:nvPicPr>
        <p:blipFill>
          <a:blip r:embed="rId2"/>
          <a:srcRect t="4927"/>
          <a:stretch>
            <a:fillRect/>
          </a:stretch>
        </p:blipFill>
        <p:spPr>
          <a:xfrm>
            <a:off x="609600" y="1881068"/>
            <a:ext cx="10972800" cy="3964229"/>
          </a:xfrm>
          <a:prstGeom prst="rect">
            <a:avLst/>
          </a:prstGeom>
          <a:noFill/>
        </p:spPr>
      </p:pic>
    </p:spTree>
    <p:extLst>
      <p:ext uri="{BB962C8B-B14F-4D97-AF65-F5344CB8AC3E}">
        <p14:creationId xmlns:p14="http://schemas.microsoft.com/office/powerpoint/2010/main" val="1590519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02445B0F-4A15-409F-B397-199C445DDDD4}"/>
              </a:ext>
            </a:extLst>
          </p:cNvPr>
          <p:cNvGrpSpPr/>
          <p:nvPr/>
        </p:nvGrpSpPr>
        <p:grpSpPr>
          <a:xfrm>
            <a:off x="0" y="274638"/>
            <a:ext cx="12192000" cy="1143000"/>
            <a:chOff x="0" y="274638"/>
            <a:chExt cx="12192000" cy="1143000"/>
          </a:xfrm>
        </p:grpSpPr>
        <p:sp>
          <p:nvSpPr>
            <p:cNvPr id="24" name="Rectangle 23">
              <a:extLst>
                <a:ext uri="{FF2B5EF4-FFF2-40B4-BE49-F238E27FC236}">
                  <a16:creationId xmlns:a16="http://schemas.microsoft.com/office/drawing/2014/main" id="{FA8FBD43-A1CA-4158-B873-0E7D43227AC8}"/>
                </a:ext>
              </a:extLst>
            </p:cNvPr>
            <p:cNvSpPr/>
            <p:nvPr/>
          </p:nvSpPr>
          <p:spPr bwMode="auto">
            <a:xfrm>
              <a:off x="0" y="274638"/>
              <a:ext cx="12192000" cy="1143000"/>
            </a:xfrm>
            <a:prstGeom prst="rect">
              <a:avLst/>
            </a:pr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0BA9668A-8C53-430C-A60F-31912CF88602}"/>
                </a:ext>
              </a:extLst>
            </p:cNvPr>
            <p:cNvCxnSpPr/>
            <p:nvPr/>
          </p:nvCxnSpPr>
          <p:spPr>
            <a:xfrm>
              <a:off x="0" y="313548"/>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1ED181D-AB80-4BCD-B82E-3E97E5A2E73B}"/>
                </a:ext>
              </a:extLst>
            </p:cNvPr>
            <p:cNvCxnSpPr/>
            <p:nvPr/>
          </p:nvCxnSpPr>
          <p:spPr>
            <a:xfrm>
              <a:off x="0" y="1370622"/>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Teardrop 2"/>
          <p:cNvSpPr/>
          <p:nvPr/>
        </p:nvSpPr>
        <p:spPr>
          <a:xfrm rot="20755814">
            <a:off x="4483347" y="2493826"/>
            <a:ext cx="2994025" cy="2994025"/>
          </a:xfrm>
          <a:prstGeom prst="teardrop">
            <a:avLst>
              <a:gd name="adj" fmla="val 121273"/>
            </a:avLst>
          </a:prstGeom>
          <a:solidFill>
            <a:schemeClr val="bg1">
              <a:lumMod val="85000"/>
            </a:schemeClr>
          </a:solidFill>
          <a:ln>
            <a:noFill/>
          </a:ln>
          <a:effectLst/>
          <a:scene3d>
            <a:camera prst="orthographicFront"/>
            <a:lightRig rig="balanced" dir="t"/>
          </a:scene3d>
          <a:sp3d prstMaterial="dkEdge">
            <a:bevelT w="114300" h="10795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ardrop 4"/>
          <p:cNvSpPr/>
          <p:nvPr/>
        </p:nvSpPr>
        <p:spPr>
          <a:xfrm rot="2755814">
            <a:off x="4507529" y="2469816"/>
            <a:ext cx="2994025" cy="2994025"/>
          </a:xfrm>
          <a:prstGeom prst="teardrop">
            <a:avLst>
              <a:gd name="adj" fmla="val 113705"/>
            </a:avLst>
          </a:prstGeom>
          <a:solidFill>
            <a:schemeClr val="bg1">
              <a:lumMod val="85000"/>
            </a:schemeClr>
          </a:solidFill>
          <a:ln>
            <a:noFill/>
          </a:ln>
          <a:effectLst/>
          <a:scene3d>
            <a:camera prst="orthographicFront"/>
            <a:lightRig rig="balanced" dir="t"/>
          </a:scene3d>
          <a:sp3d prstMaterial="dkEdge">
            <a:bevelT w="114300" h="10795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ardrop 5"/>
          <p:cNvSpPr/>
          <p:nvPr/>
        </p:nvSpPr>
        <p:spPr>
          <a:xfrm rot="6355814">
            <a:off x="4511114" y="2484121"/>
            <a:ext cx="2994025" cy="2994025"/>
          </a:xfrm>
          <a:prstGeom prst="teardrop">
            <a:avLst>
              <a:gd name="adj" fmla="val 129508"/>
            </a:avLst>
          </a:prstGeom>
          <a:solidFill>
            <a:schemeClr val="bg1">
              <a:lumMod val="85000"/>
            </a:schemeClr>
          </a:solidFill>
          <a:ln>
            <a:noFill/>
          </a:ln>
          <a:effectLst/>
          <a:scene3d>
            <a:camera prst="orthographicFront"/>
            <a:lightRig rig="balanced" dir="t"/>
          </a:scene3d>
          <a:sp3d prstMaterial="dkEdge">
            <a:bevelT w="114300" h="10795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ardrop 6"/>
          <p:cNvSpPr/>
          <p:nvPr/>
        </p:nvSpPr>
        <p:spPr>
          <a:xfrm rot="9955814">
            <a:off x="4489884" y="2459243"/>
            <a:ext cx="2994025" cy="2994025"/>
          </a:xfrm>
          <a:prstGeom prst="teardrop">
            <a:avLst>
              <a:gd name="adj" fmla="val 123187"/>
            </a:avLst>
          </a:prstGeom>
          <a:solidFill>
            <a:schemeClr val="bg1">
              <a:lumMod val="85000"/>
            </a:schemeClr>
          </a:solidFill>
          <a:ln>
            <a:noFill/>
          </a:ln>
          <a:effectLst/>
          <a:scene3d>
            <a:camera prst="orthographicFront"/>
            <a:lightRig rig="balanced" dir="t"/>
          </a:scene3d>
          <a:sp3d prstMaterial="dkEdge">
            <a:bevelT w="114300" h="10795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ardrop 7"/>
          <p:cNvSpPr/>
          <p:nvPr/>
        </p:nvSpPr>
        <p:spPr>
          <a:xfrm rot="13555814">
            <a:off x="4522934" y="2479046"/>
            <a:ext cx="2994025" cy="2994025"/>
          </a:xfrm>
          <a:prstGeom prst="teardrop">
            <a:avLst>
              <a:gd name="adj" fmla="val 122041"/>
            </a:avLst>
          </a:prstGeom>
          <a:solidFill>
            <a:schemeClr val="bg1">
              <a:lumMod val="85000"/>
            </a:schemeClr>
          </a:solidFill>
          <a:ln>
            <a:noFill/>
          </a:ln>
          <a:effectLst/>
          <a:scene3d>
            <a:camera prst="orthographicFront"/>
            <a:lightRig rig="balanced" dir="t"/>
          </a:scene3d>
          <a:sp3d prstMaterial="dkEdge">
            <a:bevelT w="114300" h="10795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Teardrop 8"/>
          <p:cNvSpPr/>
          <p:nvPr/>
        </p:nvSpPr>
        <p:spPr>
          <a:xfrm rot="17155814">
            <a:off x="4508127" y="2472202"/>
            <a:ext cx="2994025" cy="2994025"/>
          </a:xfrm>
          <a:prstGeom prst="teardrop">
            <a:avLst>
              <a:gd name="adj" fmla="val 116513"/>
            </a:avLst>
          </a:prstGeom>
          <a:solidFill>
            <a:schemeClr val="bg1">
              <a:lumMod val="85000"/>
            </a:schemeClr>
          </a:solidFill>
          <a:ln>
            <a:noFill/>
          </a:ln>
          <a:effectLst/>
          <a:scene3d>
            <a:camera prst="orthographicFront"/>
            <a:lightRig rig="balanced" dir="t"/>
          </a:scene3d>
          <a:sp3d prstMaterial="dkEdge">
            <a:bevelT w="114300" h="10795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p:cNvSpPr/>
          <p:nvPr/>
        </p:nvSpPr>
        <p:spPr>
          <a:xfrm rot="20755814">
            <a:off x="4758293" y="2713950"/>
            <a:ext cx="2485158" cy="2485159"/>
          </a:xfrm>
          <a:prstGeom prst="ellipse">
            <a:avLst/>
          </a:prstGeom>
          <a:solidFill>
            <a:schemeClr val="accent2">
              <a:lumMod val="75000"/>
            </a:schemeClr>
          </a:solidFill>
          <a:ln>
            <a:noFill/>
          </a:ln>
          <a:effectLst>
            <a:outerShdw blurRad="63500" sx="106000" sy="106000" algn="ctr" rotWithShape="0">
              <a:prstClr val="black">
                <a:alpha val="40000"/>
              </a:prstClr>
            </a:outerShdw>
          </a:effectLst>
          <a:scene3d>
            <a:camera prst="orthographicFront"/>
            <a:lightRig rig="balanced" dir="t"/>
          </a:scene3d>
          <a:sp3d prstMaterial="dkEdge">
            <a:bevelT w="114300" h="10795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p:txBody>
          <a:bodyPr>
            <a:normAutofit fontScale="90000"/>
          </a:bodyPr>
          <a:lstStyle/>
          <a:p>
            <a:r>
              <a:rPr lang="en-US" dirty="0">
                <a:solidFill>
                  <a:schemeClr val="bg1"/>
                </a:solidFill>
              </a:rPr>
              <a:t>Key requirements for the SHOT governance standard</a:t>
            </a:r>
          </a:p>
        </p:txBody>
      </p:sp>
      <p:sp>
        <p:nvSpPr>
          <p:cNvPr id="15" name="TextBox 14"/>
          <p:cNvSpPr txBox="1"/>
          <p:nvPr/>
        </p:nvSpPr>
        <p:spPr>
          <a:xfrm>
            <a:off x="8576158" y="3733801"/>
            <a:ext cx="2809744" cy="461665"/>
          </a:xfrm>
          <a:prstGeom prst="rect">
            <a:avLst/>
          </a:prstGeom>
          <a:noFill/>
        </p:spPr>
        <p:txBody>
          <a:bodyPr wrap="none" rtlCol="0">
            <a:spAutoFit/>
          </a:bodyPr>
          <a:lstStyle/>
          <a:p>
            <a:r>
              <a:rPr lang="en-US" sz="2400" dirty="0">
                <a:solidFill>
                  <a:schemeClr val="bg1"/>
                </a:solidFill>
              </a:rPr>
              <a:t>Escalation of outputs</a:t>
            </a:r>
          </a:p>
        </p:txBody>
      </p:sp>
      <p:sp>
        <p:nvSpPr>
          <p:cNvPr id="16" name="TextBox 15"/>
          <p:cNvSpPr txBox="1"/>
          <p:nvPr/>
        </p:nvSpPr>
        <p:spPr>
          <a:xfrm>
            <a:off x="7433158" y="1676401"/>
            <a:ext cx="4004045" cy="461665"/>
          </a:xfrm>
          <a:prstGeom prst="rect">
            <a:avLst/>
          </a:prstGeom>
          <a:noFill/>
        </p:spPr>
        <p:txBody>
          <a:bodyPr wrap="none" rtlCol="0">
            <a:spAutoFit/>
          </a:bodyPr>
          <a:lstStyle/>
          <a:p>
            <a:r>
              <a:rPr lang="en-US" sz="2400" dirty="0">
                <a:solidFill>
                  <a:schemeClr val="bg1"/>
                </a:solidFill>
              </a:rPr>
              <a:t>Accountability and compliance</a:t>
            </a:r>
          </a:p>
        </p:txBody>
      </p:sp>
      <p:sp>
        <p:nvSpPr>
          <p:cNvPr id="17" name="TextBox 16"/>
          <p:cNvSpPr txBox="1"/>
          <p:nvPr/>
        </p:nvSpPr>
        <p:spPr>
          <a:xfrm>
            <a:off x="7391400" y="5867401"/>
            <a:ext cx="2587953" cy="461665"/>
          </a:xfrm>
          <a:prstGeom prst="rect">
            <a:avLst/>
          </a:prstGeom>
          <a:noFill/>
        </p:spPr>
        <p:txBody>
          <a:bodyPr wrap="none" rtlCol="0">
            <a:spAutoFit/>
          </a:bodyPr>
          <a:lstStyle/>
          <a:p>
            <a:r>
              <a:rPr lang="en-US" sz="2400" dirty="0">
                <a:solidFill>
                  <a:schemeClr val="bg1"/>
                </a:solidFill>
              </a:rPr>
              <a:t>Executive oversight</a:t>
            </a:r>
          </a:p>
        </p:txBody>
      </p:sp>
      <p:sp>
        <p:nvSpPr>
          <p:cNvPr id="18" name="TextBox 17"/>
          <p:cNvSpPr txBox="1"/>
          <p:nvPr/>
        </p:nvSpPr>
        <p:spPr>
          <a:xfrm>
            <a:off x="201478" y="1676401"/>
            <a:ext cx="4522922" cy="830997"/>
          </a:xfrm>
          <a:prstGeom prst="rect">
            <a:avLst/>
          </a:prstGeom>
          <a:noFill/>
        </p:spPr>
        <p:txBody>
          <a:bodyPr wrap="square" rtlCol="0">
            <a:spAutoFit/>
          </a:bodyPr>
          <a:lstStyle/>
          <a:p>
            <a:pPr algn="r"/>
            <a:r>
              <a:rPr lang="en-GB" sz="2400" dirty="0">
                <a:solidFill>
                  <a:schemeClr val="bg1"/>
                </a:solidFill>
              </a:rPr>
              <a:t>Integration with patient safety governance</a:t>
            </a:r>
            <a:endParaRPr lang="en-US" sz="2400" dirty="0">
              <a:solidFill>
                <a:schemeClr val="bg1"/>
              </a:solidFill>
            </a:endParaRPr>
          </a:p>
        </p:txBody>
      </p:sp>
      <p:sp>
        <p:nvSpPr>
          <p:cNvPr id="19" name="TextBox 18"/>
          <p:cNvSpPr txBox="1"/>
          <p:nvPr/>
        </p:nvSpPr>
        <p:spPr>
          <a:xfrm>
            <a:off x="201478" y="3352801"/>
            <a:ext cx="3414364" cy="1200329"/>
          </a:xfrm>
          <a:prstGeom prst="rect">
            <a:avLst/>
          </a:prstGeom>
          <a:noFill/>
        </p:spPr>
        <p:txBody>
          <a:bodyPr wrap="square" rtlCol="0">
            <a:spAutoFit/>
          </a:bodyPr>
          <a:lstStyle/>
          <a:p>
            <a:pPr algn="r"/>
            <a:r>
              <a:rPr lang="en-GB" sz="2400" dirty="0">
                <a:solidFill>
                  <a:schemeClr val="bg1"/>
                </a:solidFill>
              </a:rPr>
              <a:t>Regulatory and professional standards compliance</a:t>
            </a:r>
            <a:endParaRPr lang="en-US" sz="2400" dirty="0">
              <a:solidFill>
                <a:schemeClr val="bg1"/>
              </a:solidFill>
            </a:endParaRPr>
          </a:p>
        </p:txBody>
      </p:sp>
      <p:sp>
        <p:nvSpPr>
          <p:cNvPr id="20" name="TextBox 19"/>
          <p:cNvSpPr txBox="1"/>
          <p:nvPr/>
        </p:nvSpPr>
        <p:spPr>
          <a:xfrm>
            <a:off x="919510" y="5715001"/>
            <a:ext cx="3610732" cy="461665"/>
          </a:xfrm>
          <a:prstGeom prst="rect">
            <a:avLst/>
          </a:prstGeom>
          <a:noFill/>
        </p:spPr>
        <p:txBody>
          <a:bodyPr wrap="none" rtlCol="0">
            <a:spAutoFit/>
          </a:bodyPr>
          <a:lstStyle/>
          <a:p>
            <a:pPr algn="r"/>
            <a:r>
              <a:rPr lang="en-US" sz="2400" dirty="0">
                <a:solidFill>
                  <a:schemeClr val="bg1"/>
                </a:solidFill>
              </a:rPr>
              <a:t>Governance representation</a:t>
            </a:r>
          </a:p>
        </p:txBody>
      </p:sp>
      <p:sp>
        <p:nvSpPr>
          <p:cNvPr id="21" name="Rectangle 20"/>
          <p:cNvSpPr/>
          <p:nvPr/>
        </p:nvSpPr>
        <p:spPr>
          <a:xfrm>
            <a:off x="5045041" y="3241432"/>
            <a:ext cx="1828800" cy="1569660"/>
          </a:xfrm>
          <a:prstGeom prst="rect">
            <a:avLst/>
          </a:prstGeom>
        </p:spPr>
        <p:txBody>
          <a:bodyPr wrap="square">
            <a:spAutoFit/>
          </a:bodyPr>
          <a:lstStyle/>
          <a:p>
            <a:pPr algn="ctr"/>
            <a:r>
              <a:rPr lang="en-US" sz="2400" b="1" dirty="0">
                <a:solidFill>
                  <a:schemeClr val="bg1"/>
                </a:solidFill>
              </a:rPr>
              <a:t>Standard 8: Transfusion Governance</a:t>
            </a:r>
          </a:p>
          <a:p>
            <a:pPr algn="ctr"/>
            <a:r>
              <a:rPr lang="en-US" sz="2400" b="1" dirty="0">
                <a:solidFill>
                  <a:schemeClr val="bg1"/>
                </a:solidFill>
              </a:rPr>
              <a:t>Key criteria </a:t>
            </a:r>
          </a:p>
        </p:txBody>
      </p:sp>
      <p:sp>
        <p:nvSpPr>
          <p:cNvPr id="22" name="Oval 21"/>
          <p:cNvSpPr/>
          <p:nvPr/>
        </p:nvSpPr>
        <p:spPr>
          <a:xfrm>
            <a:off x="5070958" y="2819400"/>
            <a:ext cx="1874520" cy="1600200"/>
          </a:xfrm>
          <a:prstGeom prst="ellipse">
            <a:avLst/>
          </a:prstGeom>
          <a:gradFill flip="none" rotWithShape="1">
            <a:gsLst>
              <a:gs pos="0">
                <a:schemeClr val="bg1">
                  <a:alpha val="0"/>
                </a:schemeClr>
              </a:gs>
              <a:gs pos="50000">
                <a:schemeClr val="bg1">
                  <a:alpha val="31000"/>
                </a:schemeClr>
              </a:gs>
              <a:gs pos="100000">
                <a:schemeClr val="bg1">
                  <a:alpha val="6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Tree>
    <p:extLst>
      <p:ext uri="{BB962C8B-B14F-4D97-AF65-F5344CB8AC3E}">
        <p14:creationId xmlns:p14="http://schemas.microsoft.com/office/powerpoint/2010/main" val="109401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500"/>
                                        <p:tgtEl>
                                          <p:spTgt spid="6"/>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right)">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right)">
                                      <p:cBhvr>
                                        <p:cTn id="43" dur="500"/>
                                        <p:tgtEl>
                                          <p:spTgt spid="8"/>
                                        </p:tgtEl>
                                      </p:cBhvr>
                                    </p:animEffect>
                                  </p:childTnLst>
                                </p:cTn>
                              </p:par>
                            </p:childTnLst>
                          </p:cTn>
                        </p:par>
                        <p:par>
                          <p:cTn id="44" fill="hold">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righ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down)">
                                      <p:cBhvr>
                                        <p:cTn id="52" dur="500"/>
                                        <p:tgtEl>
                                          <p:spTgt spid="9"/>
                                        </p:tgtEl>
                                      </p:cBhvr>
                                    </p:animEffect>
                                  </p:childTnLst>
                                </p:cTn>
                              </p:par>
                            </p:childTnLst>
                          </p:cTn>
                        </p:par>
                        <p:par>
                          <p:cTn id="53" fill="hold">
                            <p:stCondLst>
                              <p:cond delay="500"/>
                            </p:stCondLst>
                            <p:childTnLst>
                              <p:par>
                                <p:cTn id="54" presetID="22" presetClass="entr" presetSubtype="2" fill="hold" grpId="0"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right)">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5" grpId="0"/>
      <p:bldP spid="16" grpId="0"/>
      <p:bldP spid="17" grpId="0"/>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ot it - Thanks! - Choosing Courageous WellBeing">
            <a:extLst>
              <a:ext uri="{FF2B5EF4-FFF2-40B4-BE49-F238E27FC236}">
                <a16:creationId xmlns:a16="http://schemas.microsoft.com/office/drawing/2014/main" id="{19F3613C-3474-8764-C3B7-E2C950978D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4446" b="1"/>
          <a:stretch>
            <a:fillRect/>
          </a:stretch>
        </p:blipFill>
        <p:spPr bwMode="auto">
          <a:xfrm>
            <a:off x="20" y="10"/>
            <a:ext cx="12191980" cy="6857990"/>
          </a:xfrm>
          <a:prstGeom prst="rect">
            <a:avLst/>
          </a:prstGeom>
          <a:solidFill>
            <a:srgbClr val="FFFFFF"/>
          </a:solidFill>
        </p:spPr>
      </p:pic>
    </p:spTree>
    <p:extLst>
      <p:ext uri="{BB962C8B-B14F-4D97-AF65-F5344CB8AC3E}">
        <p14:creationId xmlns:p14="http://schemas.microsoft.com/office/powerpoint/2010/main" val="3534699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tree in the middle of a field&#10;&#10;Description generated with very high confidence">
            <a:extLst>
              <a:ext uri="{FF2B5EF4-FFF2-40B4-BE49-F238E27FC236}">
                <a16:creationId xmlns:a16="http://schemas.microsoft.com/office/drawing/2014/main" id="{F3385DA5-071E-44C4-9E26-FED304FF65D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Right Triangle 5">
            <a:extLst>
              <a:ext uri="{FF2B5EF4-FFF2-40B4-BE49-F238E27FC236}">
                <a16:creationId xmlns:a16="http://schemas.microsoft.com/office/drawing/2014/main" id="{B7EF6770-FFE7-4009-9AFB-611BB55458DE}"/>
              </a:ext>
            </a:extLst>
          </p:cNvPr>
          <p:cNvSpPr/>
          <p:nvPr/>
        </p:nvSpPr>
        <p:spPr>
          <a:xfrm>
            <a:off x="-381000" y="1643742"/>
            <a:ext cx="5682343" cy="5682343"/>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a:extLst>
              <a:ext uri="{FF2B5EF4-FFF2-40B4-BE49-F238E27FC236}">
                <a16:creationId xmlns:a16="http://schemas.microsoft.com/office/drawing/2014/main" id="{F3F204B0-3B17-47E3-9942-83AD079F3C75}"/>
              </a:ext>
            </a:extLst>
          </p:cNvPr>
          <p:cNvGrpSpPr/>
          <p:nvPr/>
        </p:nvGrpSpPr>
        <p:grpSpPr>
          <a:xfrm>
            <a:off x="15498" y="3480023"/>
            <a:ext cx="3815166" cy="3468470"/>
            <a:chOff x="152400" y="4358909"/>
            <a:chExt cx="3815166" cy="3468470"/>
          </a:xfrm>
        </p:grpSpPr>
        <p:sp>
          <p:nvSpPr>
            <p:cNvPr id="7" name="TextBox 6">
              <a:extLst>
                <a:ext uri="{FF2B5EF4-FFF2-40B4-BE49-F238E27FC236}">
                  <a16:creationId xmlns:a16="http://schemas.microsoft.com/office/drawing/2014/main" id="{CAF27D80-B739-4E7E-BB3D-0F00A6908E88}"/>
                </a:ext>
              </a:extLst>
            </p:cNvPr>
            <p:cNvSpPr txBox="1"/>
            <p:nvPr/>
          </p:nvSpPr>
          <p:spPr>
            <a:xfrm>
              <a:off x="152400" y="5519055"/>
              <a:ext cx="3815166"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0" normalizeH="0" baseline="0" noProof="0" dirty="0">
                  <a:ln>
                    <a:noFill/>
                  </a:ln>
                  <a:solidFill>
                    <a:prstClr val="white"/>
                  </a:solidFill>
                  <a:effectLst/>
                  <a:uLnTx/>
                  <a:uFillTx/>
                  <a:latin typeface="Tw Cen MT Condensed Extra Bold"/>
                  <a:ea typeface="+mn-ea"/>
                  <a:cs typeface="+mn-cs"/>
                </a:rPr>
                <a:t>Draft hospital-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0" normalizeH="0" baseline="0" noProof="0" dirty="0">
                  <a:ln>
                    <a:noFill/>
                  </a:ln>
                  <a:solidFill>
                    <a:prstClr val="white"/>
                  </a:solidFill>
                  <a:effectLst/>
                  <a:uLnTx/>
                  <a:uFillTx/>
                  <a:latin typeface="Tw Cen MT Condensed Extra Bold"/>
                  <a:ea typeface="+mn-ea"/>
                  <a:cs typeface="+mn-cs"/>
                </a:rPr>
                <a:t>level transfusion governance framework </a:t>
              </a:r>
            </a:p>
          </p:txBody>
        </p:sp>
        <p:pic>
          <p:nvPicPr>
            <p:cNvPr id="10" name="Graphic 9">
              <a:extLst>
                <a:ext uri="{FF2B5EF4-FFF2-40B4-BE49-F238E27FC236}">
                  <a16:creationId xmlns:a16="http://schemas.microsoft.com/office/drawing/2014/main" id="{E117A4A8-53D3-4098-BC71-0BEF412084C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5923" y="4358909"/>
              <a:ext cx="627090" cy="1040403"/>
            </a:xfrm>
            <a:prstGeom prst="rect">
              <a:avLst/>
            </a:prstGeom>
          </p:spPr>
        </p:pic>
      </p:grpSp>
    </p:spTree>
    <p:extLst>
      <p:ext uri="{BB962C8B-B14F-4D97-AF65-F5344CB8AC3E}">
        <p14:creationId xmlns:p14="http://schemas.microsoft.com/office/powerpoint/2010/main" val="246942087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14:presetBounceEnd="5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25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25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CC38C-5141-4C9C-9C08-4F1CB67BBDB0}"/>
              </a:ext>
            </a:extLst>
          </p:cNvPr>
          <p:cNvSpPr>
            <a:spLocks noGrp="1"/>
          </p:cNvSpPr>
          <p:nvPr>
            <p:ph type="title"/>
          </p:nvPr>
        </p:nvSpPr>
        <p:spPr/>
        <p:txBody>
          <a:bodyPr>
            <a:normAutofit fontScale="90000"/>
          </a:bodyPr>
          <a:lstStyle/>
          <a:p>
            <a:r>
              <a:rPr lang="en-IN" sz="3600" dirty="0"/>
              <a:t>Key guiding principles agreed for effective transfusion governance </a:t>
            </a:r>
          </a:p>
        </p:txBody>
      </p:sp>
      <p:grpSp>
        <p:nvGrpSpPr>
          <p:cNvPr id="15" name="Group 14">
            <a:extLst>
              <a:ext uri="{FF2B5EF4-FFF2-40B4-BE49-F238E27FC236}">
                <a16:creationId xmlns:a16="http://schemas.microsoft.com/office/drawing/2014/main" id="{84807A10-794C-4400-8BF7-5C996E1D1E2A}"/>
              </a:ext>
            </a:extLst>
          </p:cNvPr>
          <p:cNvGrpSpPr/>
          <p:nvPr/>
        </p:nvGrpSpPr>
        <p:grpSpPr>
          <a:xfrm>
            <a:off x="1721033" y="2140532"/>
            <a:ext cx="442131" cy="436689"/>
            <a:chOff x="1165117" y="2244166"/>
            <a:chExt cx="442131" cy="512960"/>
          </a:xfrm>
        </p:grpSpPr>
        <p:sp>
          <p:nvSpPr>
            <p:cNvPr id="10" name="Freeform: Shape 9">
              <a:extLst>
                <a:ext uri="{FF2B5EF4-FFF2-40B4-BE49-F238E27FC236}">
                  <a16:creationId xmlns:a16="http://schemas.microsoft.com/office/drawing/2014/main" id="{4F53D41C-BBF1-4AC7-972F-E35240ACC10E}"/>
                </a:ext>
              </a:extLst>
            </p:cNvPr>
            <p:cNvSpPr/>
            <p:nvPr/>
          </p:nvSpPr>
          <p:spPr>
            <a:xfrm rot="16200000">
              <a:off x="1129703" y="2279580"/>
              <a:ext cx="512960" cy="442131"/>
            </a:xfrm>
            <a:custGeom>
              <a:avLst/>
              <a:gdLst>
                <a:gd name="connsiteX0" fmla="*/ 0 w 795094"/>
                <a:gd name="connsiteY0" fmla="*/ 0 h 685308"/>
                <a:gd name="connsiteX1" fmla="*/ 794878 w 795094"/>
                <a:gd name="connsiteY1" fmla="*/ 28748 h 685308"/>
                <a:gd name="connsiteX2" fmla="*/ 795094 w 795094"/>
                <a:gd name="connsiteY2" fmla="*/ 685260 h 685308"/>
                <a:gd name="connsiteX3" fmla="*/ 300 w 795094"/>
                <a:gd name="connsiteY3" fmla="*/ 685308 h 685308"/>
              </a:gdLst>
              <a:ahLst/>
              <a:cxnLst>
                <a:cxn ang="0">
                  <a:pos x="connsiteX0" y="connsiteY0"/>
                </a:cxn>
                <a:cxn ang="0">
                  <a:pos x="connsiteX1" y="connsiteY1"/>
                </a:cxn>
                <a:cxn ang="0">
                  <a:pos x="connsiteX2" y="connsiteY2"/>
                </a:cxn>
                <a:cxn ang="0">
                  <a:pos x="connsiteX3" y="connsiteY3"/>
                </a:cxn>
              </a:cxnLst>
              <a:rect l="l" t="t" r="r" b="b"/>
              <a:pathLst>
                <a:path w="795094" h="685308">
                  <a:moveTo>
                    <a:pt x="0" y="0"/>
                  </a:moveTo>
                  <a:cubicBezTo>
                    <a:pt x="0" y="0"/>
                    <a:pt x="366349" y="528199"/>
                    <a:pt x="794878" y="28748"/>
                  </a:cubicBezTo>
                  <a:lnTo>
                    <a:pt x="795094" y="685260"/>
                  </a:lnTo>
                  <a:cubicBezTo>
                    <a:pt x="795094" y="685260"/>
                    <a:pt x="442639" y="289906"/>
                    <a:pt x="300" y="685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Freeform: Shape 10">
              <a:extLst>
                <a:ext uri="{FF2B5EF4-FFF2-40B4-BE49-F238E27FC236}">
                  <a16:creationId xmlns:a16="http://schemas.microsoft.com/office/drawing/2014/main" id="{3073F266-448B-499F-87D1-70CB3DD24E36}"/>
                </a:ext>
              </a:extLst>
            </p:cNvPr>
            <p:cNvSpPr/>
            <p:nvPr/>
          </p:nvSpPr>
          <p:spPr>
            <a:xfrm rot="16200000">
              <a:off x="1019207" y="2390113"/>
              <a:ext cx="512887" cy="221065"/>
            </a:xfrm>
            <a:custGeom>
              <a:avLst/>
              <a:gdLst>
                <a:gd name="connsiteX0" fmla="*/ 0 w 794981"/>
                <a:gd name="connsiteY0" fmla="*/ 0 h 342654"/>
                <a:gd name="connsiteX1" fmla="*/ 794878 w 794981"/>
                <a:gd name="connsiteY1" fmla="*/ 28748 h 342654"/>
                <a:gd name="connsiteX2" fmla="*/ 794981 w 794981"/>
                <a:gd name="connsiteY2" fmla="*/ 342654 h 342654"/>
                <a:gd name="connsiteX3" fmla="*/ 150 w 794981"/>
                <a:gd name="connsiteY3" fmla="*/ 342654 h 342654"/>
              </a:gdLst>
              <a:ahLst/>
              <a:cxnLst>
                <a:cxn ang="0">
                  <a:pos x="connsiteX0" y="connsiteY0"/>
                </a:cxn>
                <a:cxn ang="0">
                  <a:pos x="connsiteX1" y="connsiteY1"/>
                </a:cxn>
                <a:cxn ang="0">
                  <a:pos x="connsiteX2" y="connsiteY2"/>
                </a:cxn>
                <a:cxn ang="0">
                  <a:pos x="connsiteX3" y="connsiteY3"/>
                </a:cxn>
              </a:cxnLst>
              <a:rect l="l" t="t" r="r" b="b"/>
              <a:pathLst>
                <a:path w="794981" h="342654">
                  <a:moveTo>
                    <a:pt x="0" y="0"/>
                  </a:moveTo>
                  <a:cubicBezTo>
                    <a:pt x="0" y="0"/>
                    <a:pt x="366349" y="528199"/>
                    <a:pt x="794878" y="28748"/>
                  </a:cubicBezTo>
                  <a:lnTo>
                    <a:pt x="794981" y="342654"/>
                  </a:lnTo>
                  <a:lnTo>
                    <a:pt x="150" y="34265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1" name="Group 20">
            <a:extLst>
              <a:ext uri="{FF2B5EF4-FFF2-40B4-BE49-F238E27FC236}">
                <a16:creationId xmlns:a16="http://schemas.microsoft.com/office/drawing/2014/main" id="{F900F629-DB99-4F53-AC39-E161AE529480}"/>
              </a:ext>
            </a:extLst>
          </p:cNvPr>
          <p:cNvGrpSpPr/>
          <p:nvPr/>
        </p:nvGrpSpPr>
        <p:grpSpPr>
          <a:xfrm>
            <a:off x="1721033" y="3204037"/>
            <a:ext cx="442131" cy="436689"/>
            <a:chOff x="1165117" y="2244166"/>
            <a:chExt cx="442131" cy="512960"/>
          </a:xfrm>
        </p:grpSpPr>
        <p:sp>
          <p:nvSpPr>
            <p:cNvPr id="24" name="Freeform: Shape 23">
              <a:extLst>
                <a:ext uri="{FF2B5EF4-FFF2-40B4-BE49-F238E27FC236}">
                  <a16:creationId xmlns:a16="http://schemas.microsoft.com/office/drawing/2014/main" id="{DCEC4DCC-A2CE-4391-BF8D-CDB649E71281}"/>
                </a:ext>
              </a:extLst>
            </p:cNvPr>
            <p:cNvSpPr/>
            <p:nvPr/>
          </p:nvSpPr>
          <p:spPr>
            <a:xfrm rot="16200000">
              <a:off x="1129703" y="2279580"/>
              <a:ext cx="512960" cy="442131"/>
            </a:xfrm>
            <a:custGeom>
              <a:avLst/>
              <a:gdLst>
                <a:gd name="connsiteX0" fmla="*/ 0 w 795094"/>
                <a:gd name="connsiteY0" fmla="*/ 0 h 685308"/>
                <a:gd name="connsiteX1" fmla="*/ 794878 w 795094"/>
                <a:gd name="connsiteY1" fmla="*/ 28748 h 685308"/>
                <a:gd name="connsiteX2" fmla="*/ 795094 w 795094"/>
                <a:gd name="connsiteY2" fmla="*/ 685260 h 685308"/>
                <a:gd name="connsiteX3" fmla="*/ 300 w 795094"/>
                <a:gd name="connsiteY3" fmla="*/ 685308 h 685308"/>
              </a:gdLst>
              <a:ahLst/>
              <a:cxnLst>
                <a:cxn ang="0">
                  <a:pos x="connsiteX0" y="connsiteY0"/>
                </a:cxn>
                <a:cxn ang="0">
                  <a:pos x="connsiteX1" y="connsiteY1"/>
                </a:cxn>
                <a:cxn ang="0">
                  <a:pos x="connsiteX2" y="connsiteY2"/>
                </a:cxn>
                <a:cxn ang="0">
                  <a:pos x="connsiteX3" y="connsiteY3"/>
                </a:cxn>
              </a:cxnLst>
              <a:rect l="l" t="t" r="r" b="b"/>
              <a:pathLst>
                <a:path w="795094" h="685308">
                  <a:moveTo>
                    <a:pt x="0" y="0"/>
                  </a:moveTo>
                  <a:cubicBezTo>
                    <a:pt x="0" y="0"/>
                    <a:pt x="366349" y="528199"/>
                    <a:pt x="794878" y="28748"/>
                  </a:cubicBezTo>
                  <a:lnTo>
                    <a:pt x="795094" y="685260"/>
                  </a:lnTo>
                  <a:cubicBezTo>
                    <a:pt x="795094" y="685260"/>
                    <a:pt x="442639" y="289906"/>
                    <a:pt x="300" y="685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Freeform: Shape 24">
              <a:extLst>
                <a:ext uri="{FF2B5EF4-FFF2-40B4-BE49-F238E27FC236}">
                  <a16:creationId xmlns:a16="http://schemas.microsoft.com/office/drawing/2014/main" id="{6DDDF3FA-046F-487C-B4DD-0A88E782875E}"/>
                </a:ext>
              </a:extLst>
            </p:cNvPr>
            <p:cNvSpPr/>
            <p:nvPr/>
          </p:nvSpPr>
          <p:spPr>
            <a:xfrm rot="16200000">
              <a:off x="1019207" y="2390113"/>
              <a:ext cx="512887" cy="221065"/>
            </a:xfrm>
            <a:custGeom>
              <a:avLst/>
              <a:gdLst>
                <a:gd name="connsiteX0" fmla="*/ 0 w 794981"/>
                <a:gd name="connsiteY0" fmla="*/ 0 h 342654"/>
                <a:gd name="connsiteX1" fmla="*/ 794878 w 794981"/>
                <a:gd name="connsiteY1" fmla="*/ 28748 h 342654"/>
                <a:gd name="connsiteX2" fmla="*/ 794981 w 794981"/>
                <a:gd name="connsiteY2" fmla="*/ 342654 h 342654"/>
                <a:gd name="connsiteX3" fmla="*/ 150 w 794981"/>
                <a:gd name="connsiteY3" fmla="*/ 342654 h 342654"/>
              </a:gdLst>
              <a:ahLst/>
              <a:cxnLst>
                <a:cxn ang="0">
                  <a:pos x="connsiteX0" y="connsiteY0"/>
                </a:cxn>
                <a:cxn ang="0">
                  <a:pos x="connsiteX1" y="connsiteY1"/>
                </a:cxn>
                <a:cxn ang="0">
                  <a:pos x="connsiteX2" y="connsiteY2"/>
                </a:cxn>
                <a:cxn ang="0">
                  <a:pos x="connsiteX3" y="connsiteY3"/>
                </a:cxn>
              </a:cxnLst>
              <a:rect l="l" t="t" r="r" b="b"/>
              <a:pathLst>
                <a:path w="794981" h="342654">
                  <a:moveTo>
                    <a:pt x="0" y="0"/>
                  </a:moveTo>
                  <a:cubicBezTo>
                    <a:pt x="0" y="0"/>
                    <a:pt x="366349" y="528199"/>
                    <a:pt x="794878" y="28748"/>
                  </a:cubicBezTo>
                  <a:lnTo>
                    <a:pt x="794981" y="342654"/>
                  </a:lnTo>
                  <a:lnTo>
                    <a:pt x="150" y="34265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9" name="Group 28">
            <a:extLst>
              <a:ext uri="{FF2B5EF4-FFF2-40B4-BE49-F238E27FC236}">
                <a16:creationId xmlns:a16="http://schemas.microsoft.com/office/drawing/2014/main" id="{97A2AACE-72FF-4F6F-81AA-77DF2D267368}"/>
              </a:ext>
            </a:extLst>
          </p:cNvPr>
          <p:cNvGrpSpPr/>
          <p:nvPr/>
        </p:nvGrpSpPr>
        <p:grpSpPr>
          <a:xfrm>
            <a:off x="1721033" y="4267542"/>
            <a:ext cx="442131" cy="436689"/>
            <a:chOff x="1165117" y="2244166"/>
            <a:chExt cx="442131" cy="512960"/>
          </a:xfrm>
        </p:grpSpPr>
        <p:sp>
          <p:nvSpPr>
            <p:cNvPr id="32" name="Freeform: Shape 31">
              <a:extLst>
                <a:ext uri="{FF2B5EF4-FFF2-40B4-BE49-F238E27FC236}">
                  <a16:creationId xmlns:a16="http://schemas.microsoft.com/office/drawing/2014/main" id="{09E9BC68-E635-4434-BDA3-9166DEA5CB3E}"/>
                </a:ext>
              </a:extLst>
            </p:cNvPr>
            <p:cNvSpPr/>
            <p:nvPr/>
          </p:nvSpPr>
          <p:spPr>
            <a:xfrm rot="16200000">
              <a:off x="1129703" y="2279580"/>
              <a:ext cx="512960" cy="442131"/>
            </a:xfrm>
            <a:custGeom>
              <a:avLst/>
              <a:gdLst>
                <a:gd name="connsiteX0" fmla="*/ 0 w 795094"/>
                <a:gd name="connsiteY0" fmla="*/ 0 h 685308"/>
                <a:gd name="connsiteX1" fmla="*/ 794878 w 795094"/>
                <a:gd name="connsiteY1" fmla="*/ 28748 h 685308"/>
                <a:gd name="connsiteX2" fmla="*/ 795094 w 795094"/>
                <a:gd name="connsiteY2" fmla="*/ 685260 h 685308"/>
                <a:gd name="connsiteX3" fmla="*/ 300 w 795094"/>
                <a:gd name="connsiteY3" fmla="*/ 685308 h 685308"/>
              </a:gdLst>
              <a:ahLst/>
              <a:cxnLst>
                <a:cxn ang="0">
                  <a:pos x="connsiteX0" y="connsiteY0"/>
                </a:cxn>
                <a:cxn ang="0">
                  <a:pos x="connsiteX1" y="connsiteY1"/>
                </a:cxn>
                <a:cxn ang="0">
                  <a:pos x="connsiteX2" y="connsiteY2"/>
                </a:cxn>
                <a:cxn ang="0">
                  <a:pos x="connsiteX3" y="connsiteY3"/>
                </a:cxn>
              </a:cxnLst>
              <a:rect l="l" t="t" r="r" b="b"/>
              <a:pathLst>
                <a:path w="795094" h="685308">
                  <a:moveTo>
                    <a:pt x="0" y="0"/>
                  </a:moveTo>
                  <a:cubicBezTo>
                    <a:pt x="0" y="0"/>
                    <a:pt x="366349" y="528199"/>
                    <a:pt x="794878" y="28748"/>
                  </a:cubicBezTo>
                  <a:lnTo>
                    <a:pt x="795094" y="685260"/>
                  </a:lnTo>
                  <a:cubicBezTo>
                    <a:pt x="795094" y="685260"/>
                    <a:pt x="442639" y="289906"/>
                    <a:pt x="300" y="685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Freeform: Shape 32">
              <a:extLst>
                <a:ext uri="{FF2B5EF4-FFF2-40B4-BE49-F238E27FC236}">
                  <a16:creationId xmlns:a16="http://schemas.microsoft.com/office/drawing/2014/main" id="{0357B2DD-F460-4B8D-90D7-54CA0E4760E9}"/>
                </a:ext>
              </a:extLst>
            </p:cNvPr>
            <p:cNvSpPr/>
            <p:nvPr/>
          </p:nvSpPr>
          <p:spPr>
            <a:xfrm rot="16200000">
              <a:off x="1019207" y="2390113"/>
              <a:ext cx="512887" cy="221065"/>
            </a:xfrm>
            <a:custGeom>
              <a:avLst/>
              <a:gdLst>
                <a:gd name="connsiteX0" fmla="*/ 0 w 794981"/>
                <a:gd name="connsiteY0" fmla="*/ 0 h 342654"/>
                <a:gd name="connsiteX1" fmla="*/ 794878 w 794981"/>
                <a:gd name="connsiteY1" fmla="*/ 28748 h 342654"/>
                <a:gd name="connsiteX2" fmla="*/ 794981 w 794981"/>
                <a:gd name="connsiteY2" fmla="*/ 342654 h 342654"/>
                <a:gd name="connsiteX3" fmla="*/ 150 w 794981"/>
                <a:gd name="connsiteY3" fmla="*/ 342654 h 342654"/>
              </a:gdLst>
              <a:ahLst/>
              <a:cxnLst>
                <a:cxn ang="0">
                  <a:pos x="connsiteX0" y="connsiteY0"/>
                </a:cxn>
                <a:cxn ang="0">
                  <a:pos x="connsiteX1" y="connsiteY1"/>
                </a:cxn>
                <a:cxn ang="0">
                  <a:pos x="connsiteX2" y="connsiteY2"/>
                </a:cxn>
                <a:cxn ang="0">
                  <a:pos x="connsiteX3" y="connsiteY3"/>
                </a:cxn>
              </a:cxnLst>
              <a:rect l="l" t="t" r="r" b="b"/>
              <a:pathLst>
                <a:path w="794981" h="342654">
                  <a:moveTo>
                    <a:pt x="0" y="0"/>
                  </a:moveTo>
                  <a:cubicBezTo>
                    <a:pt x="0" y="0"/>
                    <a:pt x="366349" y="528199"/>
                    <a:pt x="794878" y="28748"/>
                  </a:cubicBezTo>
                  <a:lnTo>
                    <a:pt x="794981" y="342654"/>
                  </a:lnTo>
                  <a:lnTo>
                    <a:pt x="150" y="34265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37" name="Group 36">
            <a:extLst>
              <a:ext uri="{FF2B5EF4-FFF2-40B4-BE49-F238E27FC236}">
                <a16:creationId xmlns:a16="http://schemas.microsoft.com/office/drawing/2014/main" id="{DCE98A2F-52C1-4179-84B3-048550FA4605}"/>
              </a:ext>
            </a:extLst>
          </p:cNvPr>
          <p:cNvGrpSpPr/>
          <p:nvPr/>
        </p:nvGrpSpPr>
        <p:grpSpPr>
          <a:xfrm>
            <a:off x="1721033" y="5331047"/>
            <a:ext cx="442131" cy="436689"/>
            <a:chOff x="1165117" y="2244166"/>
            <a:chExt cx="442131" cy="512960"/>
          </a:xfrm>
        </p:grpSpPr>
        <p:sp>
          <p:nvSpPr>
            <p:cNvPr id="40" name="Freeform: Shape 39">
              <a:extLst>
                <a:ext uri="{FF2B5EF4-FFF2-40B4-BE49-F238E27FC236}">
                  <a16:creationId xmlns:a16="http://schemas.microsoft.com/office/drawing/2014/main" id="{C17CE108-FD53-4AD9-99B8-7A974A335E00}"/>
                </a:ext>
              </a:extLst>
            </p:cNvPr>
            <p:cNvSpPr/>
            <p:nvPr/>
          </p:nvSpPr>
          <p:spPr>
            <a:xfrm rot="16200000">
              <a:off x="1129703" y="2279580"/>
              <a:ext cx="512960" cy="442131"/>
            </a:xfrm>
            <a:custGeom>
              <a:avLst/>
              <a:gdLst>
                <a:gd name="connsiteX0" fmla="*/ 0 w 795094"/>
                <a:gd name="connsiteY0" fmla="*/ 0 h 685308"/>
                <a:gd name="connsiteX1" fmla="*/ 794878 w 795094"/>
                <a:gd name="connsiteY1" fmla="*/ 28748 h 685308"/>
                <a:gd name="connsiteX2" fmla="*/ 795094 w 795094"/>
                <a:gd name="connsiteY2" fmla="*/ 685260 h 685308"/>
                <a:gd name="connsiteX3" fmla="*/ 300 w 795094"/>
                <a:gd name="connsiteY3" fmla="*/ 685308 h 685308"/>
              </a:gdLst>
              <a:ahLst/>
              <a:cxnLst>
                <a:cxn ang="0">
                  <a:pos x="connsiteX0" y="connsiteY0"/>
                </a:cxn>
                <a:cxn ang="0">
                  <a:pos x="connsiteX1" y="connsiteY1"/>
                </a:cxn>
                <a:cxn ang="0">
                  <a:pos x="connsiteX2" y="connsiteY2"/>
                </a:cxn>
                <a:cxn ang="0">
                  <a:pos x="connsiteX3" y="connsiteY3"/>
                </a:cxn>
              </a:cxnLst>
              <a:rect l="l" t="t" r="r" b="b"/>
              <a:pathLst>
                <a:path w="795094" h="685308">
                  <a:moveTo>
                    <a:pt x="0" y="0"/>
                  </a:moveTo>
                  <a:cubicBezTo>
                    <a:pt x="0" y="0"/>
                    <a:pt x="366349" y="528199"/>
                    <a:pt x="794878" y="28748"/>
                  </a:cubicBezTo>
                  <a:lnTo>
                    <a:pt x="795094" y="685260"/>
                  </a:lnTo>
                  <a:cubicBezTo>
                    <a:pt x="795094" y="685260"/>
                    <a:pt x="442639" y="289906"/>
                    <a:pt x="300" y="685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Freeform: Shape 40">
              <a:extLst>
                <a:ext uri="{FF2B5EF4-FFF2-40B4-BE49-F238E27FC236}">
                  <a16:creationId xmlns:a16="http://schemas.microsoft.com/office/drawing/2014/main" id="{350F4827-6C69-478D-B99C-BCED2AAD5F09}"/>
                </a:ext>
              </a:extLst>
            </p:cNvPr>
            <p:cNvSpPr/>
            <p:nvPr/>
          </p:nvSpPr>
          <p:spPr>
            <a:xfrm rot="16200000">
              <a:off x="1019207" y="2390113"/>
              <a:ext cx="512887" cy="221065"/>
            </a:xfrm>
            <a:custGeom>
              <a:avLst/>
              <a:gdLst>
                <a:gd name="connsiteX0" fmla="*/ 0 w 794981"/>
                <a:gd name="connsiteY0" fmla="*/ 0 h 342654"/>
                <a:gd name="connsiteX1" fmla="*/ 794878 w 794981"/>
                <a:gd name="connsiteY1" fmla="*/ 28748 h 342654"/>
                <a:gd name="connsiteX2" fmla="*/ 794981 w 794981"/>
                <a:gd name="connsiteY2" fmla="*/ 342654 h 342654"/>
                <a:gd name="connsiteX3" fmla="*/ 150 w 794981"/>
                <a:gd name="connsiteY3" fmla="*/ 342654 h 342654"/>
              </a:gdLst>
              <a:ahLst/>
              <a:cxnLst>
                <a:cxn ang="0">
                  <a:pos x="connsiteX0" y="connsiteY0"/>
                </a:cxn>
                <a:cxn ang="0">
                  <a:pos x="connsiteX1" y="connsiteY1"/>
                </a:cxn>
                <a:cxn ang="0">
                  <a:pos x="connsiteX2" y="connsiteY2"/>
                </a:cxn>
                <a:cxn ang="0">
                  <a:pos x="connsiteX3" y="connsiteY3"/>
                </a:cxn>
              </a:cxnLst>
              <a:rect l="l" t="t" r="r" b="b"/>
              <a:pathLst>
                <a:path w="794981" h="342654">
                  <a:moveTo>
                    <a:pt x="0" y="0"/>
                  </a:moveTo>
                  <a:cubicBezTo>
                    <a:pt x="0" y="0"/>
                    <a:pt x="366349" y="528199"/>
                    <a:pt x="794878" y="28748"/>
                  </a:cubicBezTo>
                  <a:lnTo>
                    <a:pt x="794981" y="342654"/>
                  </a:lnTo>
                  <a:lnTo>
                    <a:pt x="150" y="34265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84" name="Group 83">
            <a:extLst>
              <a:ext uri="{FF2B5EF4-FFF2-40B4-BE49-F238E27FC236}">
                <a16:creationId xmlns:a16="http://schemas.microsoft.com/office/drawing/2014/main" id="{CBA11244-EC6B-4235-BABD-8BD2F3942E02}"/>
              </a:ext>
            </a:extLst>
          </p:cNvPr>
          <p:cNvGrpSpPr/>
          <p:nvPr/>
        </p:nvGrpSpPr>
        <p:grpSpPr>
          <a:xfrm>
            <a:off x="6694589" y="2140532"/>
            <a:ext cx="442131" cy="436689"/>
            <a:chOff x="1165117" y="2244166"/>
            <a:chExt cx="442131" cy="512960"/>
          </a:xfrm>
        </p:grpSpPr>
        <p:sp>
          <p:nvSpPr>
            <p:cNvPr id="87" name="Freeform: Shape 86">
              <a:extLst>
                <a:ext uri="{FF2B5EF4-FFF2-40B4-BE49-F238E27FC236}">
                  <a16:creationId xmlns:a16="http://schemas.microsoft.com/office/drawing/2014/main" id="{A59AA8D4-9A47-44AA-AC70-9DE9FF6E04CF}"/>
                </a:ext>
              </a:extLst>
            </p:cNvPr>
            <p:cNvSpPr/>
            <p:nvPr/>
          </p:nvSpPr>
          <p:spPr>
            <a:xfrm rot="16200000">
              <a:off x="1129703" y="2279580"/>
              <a:ext cx="512960" cy="442131"/>
            </a:xfrm>
            <a:custGeom>
              <a:avLst/>
              <a:gdLst>
                <a:gd name="connsiteX0" fmla="*/ 0 w 795094"/>
                <a:gd name="connsiteY0" fmla="*/ 0 h 685308"/>
                <a:gd name="connsiteX1" fmla="*/ 794878 w 795094"/>
                <a:gd name="connsiteY1" fmla="*/ 28748 h 685308"/>
                <a:gd name="connsiteX2" fmla="*/ 795094 w 795094"/>
                <a:gd name="connsiteY2" fmla="*/ 685260 h 685308"/>
                <a:gd name="connsiteX3" fmla="*/ 300 w 795094"/>
                <a:gd name="connsiteY3" fmla="*/ 685308 h 685308"/>
              </a:gdLst>
              <a:ahLst/>
              <a:cxnLst>
                <a:cxn ang="0">
                  <a:pos x="connsiteX0" y="connsiteY0"/>
                </a:cxn>
                <a:cxn ang="0">
                  <a:pos x="connsiteX1" y="connsiteY1"/>
                </a:cxn>
                <a:cxn ang="0">
                  <a:pos x="connsiteX2" y="connsiteY2"/>
                </a:cxn>
                <a:cxn ang="0">
                  <a:pos x="connsiteX3" y="connsiteY3"/>
                </a:cxn>
              </a:cxnLst>
              <a:rect l="l" t="t" r="r" b="b"/>
              <a:pathLst>
                <a:path w="795094" h="685308">
                  <a:moveTo>
                    <a:pt x="0" y="0"/>
                  </a:moveTo>
                  <a:cubicBezTo>
                    <a:pt x="0" y="0"/>
                    <a:pt x="366349" y="528199"/>
                    <a:pt x="794878" y="28748"/>
                  </a:cubicBezTo>
                  <a:lnTo>
                    <a:pt x="795094" y="685260"/>
                  </a:lnTo>
                  <a:cubicBezTo>
                    <a:pt x="795094" y="685260"/>
                    <a:pt x="442639" y="289906"/>
                    <a:pt x="300" y="685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88" name="Freeform: Shape 87">
              <a:extLst>
                <a:ext uri="{FF2B5EF4-FFF2-40B4-BE49-F238E27FC236}">
                  <a16:creationId xmlns:a16="http://schemas.microsoft.com/office/drawing/2014/main" id="{8B099648-29D5-45AA-8675-F2D13B8B8802}"/>
                </a:ext>
              </a:extLst>
            </p:cNvPr>
            <p:cNvSpPr/>
            <p:nvPr/>
          </p:nvSpPr>
          <p:spPr>
            <a:xfrm rot="16200000">
              <a:off x="1019207" y="2390113"/>
              <a:ext cx="512887" cy="221065"/>
            </a:xfrm>
            <a:custGeom>
              <a:avLst/>
              <a:gdLst>
                <a:gd name="connsiteX0" fmla="*/ 0 w 794981"/>
                <a:gd name="connsiteY0" fmla="*/ 0 h 342654"/>
                <a:gd name="connsiteX1" fmla="*/ 794878 w 794981"/>
                <a:gd name="connsiteY1" fmla="*/ 28748 h 342654"/>
                <a:gd name="connsiteX2" fmla="*/ 794981 w 794981"/>
                <a:gd name="connsiteY2" fmla="*/ 342654 h 342654"/>
                <a:gd name="connsiteX3" fmla="*/ 150 w 794981"/>
                <a:gd name="connsiteY3" fmla="*/ 342654 h 342654"/>
              </a:gdLst>
              <a:ahLst/>
              <a:cxnLst>
                <a:cxn ang="0">
                  <a:pos x="connsiteX0" y="connsiteY0"/>
                </a:cxn>
                <a:cxn ang="0">
                  <a:pos x="connsiteX1" y="connsiteY1"/>
                </a:cxn>
                <a:cxn ang="0">
                  <a:pos x="connsiteX2" y="connsiteY2"/>
                </a:cxn>
                <a:cxn ang="0">
                  <a:pos x="connsiteX3" y="connsiteY3"/>
                </a:cxn>
              </a:cxnLst>
              <a:rect l="l" t="t" r="r" b="b"/>
              <a:pathLst>
                <a:path w="794981" h="342654">
                  <a:moveTo>
                    <a:pt x="0" y="0"/>
                  </a:moveTo>
                  <a:cubicBezTo>
                    <a:pt x="0" y="0"/>
                    <a:pt x="366349" y="528199"/>
                    <a:pt x="794878" y="28748"/>
                  </a:cubicBezTo>
                  <a:lnTo>
                    <a:pt x="794981" y="342654"/>
                  </a:lnTo>
                  <a:lnTo>
                    <a:pt x="150" y="34265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77" name="Group 76">
            <a:extLst>
              <a:ext uri="{FF2B5EF4-FFF2-40B4-BE49-F238E27FC236}">
                <a16:creationId xmlns:a16="http://schemas.microsoft.com/office/drawing/2014/main" id="{600C3E9A-ECAC-4DED-BE9D-9FFCC30A483E}"/>
              </a:ext>
            </a:extLst>
          </p:cNvPr>
          <p:cNvGrpSpPr/>
          <p:nvPr/>
        </p:nvGrpSpPr>
        <p:grpSpPr>
          <a:xfrm>
            <a:off x="6694589" y="3204037"/>
            <a:ext cx="442131" cy="436689"/>
            <a:chOff x="1165117" y="2244166"/>
            <a:chExt cx="442131" cy="512960"/>
          </a:xfrm>
        </p:grpSpPr>
        <p:sp>
          <p:nvSpPr>
            <p:cNvPr id="80" name="Freeform: Shape 79">
              <a:extLst>
                <a:ext uri="{FF2B5EF4-FFF2-40B4-BE49-F238E27FC236}">
                  <a16:creationId xmlns:a16="http://schemas.microsoft.com/office/drawing/2014/main" id="{29F3F818-4117-4D90-BEF4-39ACDB406ADE}"/>
                </a:ext>
              </a:extLst>
            </p:cNvPr>
            <p:cNvSpPr/>
            <p:nvPr/>
          </p:nvSpPr>
          <p:spPr>
            <a:xfrm rot="16200000">
              <a:off x="1129703" y="2279580"/>
              <a:ext cx="512960" cy="442131"/>
            </a:xfrm>
            <a:custGeom>
              <a:avLst/>
              <a:gdLst>
                <a:gd name="connsiteX0" fmla="*/ 0 w 795094"/>
                <a:gd name="connsiteY0" fmla="*/ 0 h 685308"/>
                <a:gd name="connsiteX1" fmla="*/ 794878 w 795094"/>
                <a:gd name="connsiteY1" fmla="*/ 28748 h 685308"/>
                <a:gd name="connsiteX2" fmla="*/ 795094 w 795094"/>
                <a:gd name="connsiteY2" fmla="*/ 685260 h 685308"/>
                <a:gd name="connsiteX3" fmla="*/ 300 w 795094"/>
                <a:gd name="connsiteY3" fmla="*/ 685308 h 685308"/>
              </a:gdLst>
              <a:ahLst/>
              <a:cxnLst>
                <a:cxn ang="0">
                  <a:pos x="connsiteX0" y="connsiteY0"/>
                </a:cxn>
                <a:cxn ang="0">
                  <a:pos x="connsiteX1" y="connsiteY1"/>
                </a:cxn>
                <a:cxn ang="0">
                  <a:pos x="connsiteX2" y="connsiteY2"/>
                </a:cxn>
                <a:cxn ang="0">
                  <a:pos x="connsiteX3" y="connsiteY3"/>
                </a:cxn>
              </a:cxnLst>
              <a:rect l="l" t="t" r="r" b="b"/>
              <a:pathLst>
                <a:path w="795094" h="685308">
                  <a:moveTo>
                    <a:pt x="0" y="0"/>
                  </a:moveTo>
                  <a:cubicBezTo>
                    <a:pt x="0" y="0"/>
                    <a:pt x="366349" y="528199"/>
                    <a:pt x="794878" y="28748"/>
                  </a:cubicBezTo>
                  <a:lnTo>
                    <a:pt x="795094" y="685260"/>
                  </a:lnTo>
                  <a:cubicBezTo>
                    <a:pt x="795094" y="685260"/>
                    <a:pt x="442639" y="289906"/>
                    <a:pt x="300" y="685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81" name="Freeform: Shape 80">
              <a:extLst>
                <a:ext uri="{FF2B5EF4-FFF2-40B4-BE49-F238E27FC236}">
                  <a16:creationId xmlns:a16="http://schemas.microsoft.com/office/drawing/2014/main" id="{F5B9FDEF-F534-4D29-B5CE-434FE291E6A0}"/>
                </a:ext>
              </a:extLst>
            </p:cNvPr>
            <p:cNvSpPr/>
            <p:nvPr/>
          </p:nvSpPr>
          <p:spPr>
            <a:xfrm rot="16200000">
              <a:off x="1019207" y="2390113"/>
              <a:ext cx="512887" cy="221065"/>
            </a:xfrm>
            <a:custGeom>
              <a:avLst/>
              <a:gdLst>
                <a:gd name="connsiteX0" fmla="*/ 0 w 794981"/>
                <a:gd name="connsiteY0" fmla="*/ 0 h 342654"/>
                <a:gd name="connsiteX1" fmla="*/ 794878 w 794981"/>
                <a:gd name="connsiteY1" fmla="*/ 28748 h 342654"/>
                <a:gd name="connsiteX2" fmla="*/ 794981 w 794981"/>
                <a:gd name="connsiteY2" fmla="*/ 342654 h 342654"/>
                <a:gd name="connsiteX3" fmla="*/ 150 w 794981"/>
                <a:gd name="connsiteY3" fmla="*/ 342654 h 342654"/>
              </a:gdLst>
              <a:ahLst/>
              <a:cxnLst>
                <a:cxn ang="0">
                  <a:pos x="connsiteX0" y="connsiteY0"/>
                </a:cxn>
                <a:cxn ang="0">
                  <a:pos x="connsiteX1" y="connsiteY1"/>
                </a:cxn>
                <a:cxn ang="0">
                  <a:pos x="connsiteX2" y="connsiteY2"/>
                </a:cxn>
                <a:cxn ang="0">
                  <a:pos x="connsiteX3" y="connsiteY3"/>
                </a:cxn>
              </a:cxnLst>
              <a:rect l="l" t="t" r="r" b="b"/>
              <a:pathLst>
                <a:path w="794981" h="342654">
                  <a:moveTo>
                    <a:pt x="0" y="0"/>
                  </a:moveTo>
                  <a:cubicBezTo>
                    <a:pt x="0" y="0"/>
                    <a:pt x="366349" y="528199"/>
                    <a:pt x="794878" y="28748"/>
                  </a:cubicBezTo>
                  <a:lnTo>
                    <a:pt x="794981" y="342654"/>
                  </a:lnTo>
                  <a:lnTo>
                    <a:pt x="150" y="34265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70" name="Group 69">
            <a:extLst>
              <a:ext uri="{FF2B5EF4-FFF2-40B4-BE49-F238E27FC236}">
                <a16:creationId xmlns:a16="http://schemas.microsoft.com/office/drawing/2014/main" id="{086328CC-0A39-4799-B5A2-CC12564F0BD4}"/>
              </a:ext>
            </a:extLst>
          </p:cNvPr>
          <p:cNvGrpSpPr/>
          <p:nvPr/>
        </p:nvGrpSpPr>
        <p:grpSpPr>
          <a:xfrm>
            <a:off x="6694589" y="4267542"/>
            <a:ext cx="442131" cy="436689"/>
            <a:chOff x="1165117" y="2244166"/>
            <a:chExt cx="442131" cy="512960"/>
          </a:xfrm>
        </p:grpSpPr>
        <p:sp>
          <p:nvSpPr>
            <p:cNvPr id="73" name="Freeform: Shape 72">
              <a:extLst>
                <a:ext uri="{FF2B5EF4-FFF2-40B4-BE49-F238E27FC236}">
                  <a16:creationId xmlns:a16="http://schemas.microsoft.com/office/drawing/2014/main" id="{C6CD74C3-0511-4EC9-910C-0D4D37F15BFC}"/>
                </a:ext>
              </a:extLst>
            </p:cNvPr>
            <p:cNvSpPr/>
            <p:nvPr/>
          </p:nvSpPr>
          <p:spPr>
            <a:xfrm rot="16200000">
              <a:off x="1129703" y="2279580"/>
              <a:ext cx="512960" cy="442131"/>
            </a:xfrm>
            <a:custGeom>
              <a:avLst/>
              <a:gdLst>
                <a:gd name="connsiteX0" fmla="*/ 0 w 795094"/>
                <a:gd name="connsiteY0" fmla="*/ 0 h 685308"/>
                <a:gd name="connsiteX1" fmla="*/ 794878 w 795094"/>
                <a:gd name="connsiteY1" fmla="*/ 28748 h 685308"/>
                <a:gd name="connsiteX2" fmla="*/ 795094 w 795094"/>
                <a:gd name="connsiteY2" fmla="*/ 685260 h 685308"/>
                <a:gd name="connsiteX3" fmla="*/ 300 w 795094"/>
                <a:gd name="connsiteY3" fmla="*/ 685308 h 685308"/>
              </a:gdLst>
              <a:ahLst/>
              <a:cxnLst>
                <a:cxn ang="0">
                  <a:pos x="connsiteX0" y="connsiteY0"/>
                </a:cxn>
                <a:cxn ang="0">
                  <a:pos x="connsiteX1" y="connsiteY1"/>
                </a:cxn>
                <a:cxn ang="0">
                  <a:pos x="connsiteX2" y="connsiteY2"/>
                </a:cxn>
                <a:cxn ang="0">
                  <a:pos x="connsiteX3" y="connsiteY3"/>
                </a:cxn>
              </a:cxnLst>
              <a:rect l="l" t="t" r="r" b="b"/>
              <a:pathLst>
                <a:path w="795094" h="685308">
                  <a:moveTo>
                    <a:pt x="0" y="0"/>
                  </a:moveTo>
                  <a:cubicBezTo>
                    <a:pt x="0" y="0"/>
                    <a:pt x="366349" y="528199"/>
                    <a:pt x="794878" y="28748"/>
                  </a:cubicBezTo>
                  <a:lnTo>
                    <a:pt x="795094" y="685260"/>
                  </a:lnTo>
                  <a:cubicBezTo>
                    <a:pt x="795094" y="685260"/>
                    <a:pt x="442639" y="289906"/>
                    <a:pt x="300" y="685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74" name="Freeform: Shape 73">
              <a:extLst>
                <a:ext uri="{FF2B5EF4-FFF2-40B4-BE49-F238E27FC236}">
                  <a16:creationId xmlns:a16="http://schemas.microsoft.com/office/drawing/2014/main" id="{40A8977C-DE9D-4D06-B70F-CEAA8F53036A}"/>
                </a:ext>
              </a:extLst>
            </p:cNvPr>
            <p:cNvSpPr/>
            <p:nvPr/>
          </p:nvSpPr>
          <p:spPr>
            <a:xfrm rot="16200000">
              <a:off x="1019207" y="2390113"/>
              <a:ext cx="512887" cy="221065"/>
            </a:xfrm>
            <a:custGeom>
              <a:avLst/>
              <a:gdLst>
                <a:gd name="connsiteX0" fmla="*/ 0 w 794981"/>
                <a:gd name="connsiteY0" fmla="*/ 0 h 342654"/>
                <a:gd name="connsiteX1" fmla="*/ 794878 w 794981"/>
                <a:gd name="connsiteY1" fmla="*/ 28748 h 342654"/>
                <a:gd name="connsiteX2" fmla="*/ 794981 w 794981"/>
                <a:gd name="connsiteY2" fmla="*/ 342654 h 342654"/>
                <a:gd name="connsiteX3" fmla="*/ 150 w 794981"/>
                <a:gd name="connsiteY3" fmla="*/ 342654 h 342654"/>
              </a:gdLst>
              <a:ahLst/>
              <a:cxnLst>
                <a:cxn ang="0">
                  <a:pos x="connsiteX0" y="connsiteY0"/>
                </a:cxn>
                <a:cxn ang="0">
                  <a:pos x="connsiteX1" y="connsiteY1"/>
                </a:cxn>
                <a:cxn ang="0">
                  <a:pos x="connsiteX2" y="connsiteY2"/>
                </a:cxn>
                <a:cxn ang="0">
                  <a:pos x="connsiteX3" y="connsiteY3"/>
                </a:cxn>
              </a:cxnLst>
              <a:rect l="l" t="t" r="r" b="b"/>
              <a:pathLst>
                <a:path w="794981" h="342654">
                  <a:moveTo>
                    <a:pt x="0" y="0"/>
                  </a:moveTo>
                  <a:cubicBezTo>
                    <a:pt x="0" y="0"/>
                    <a:pt x="366349" y="528199"/>
                    <a:pt x="794878" y="28748"/>
                  </a:cubicBezTo>
                  <a:lnTo>
                    <a:pt x="794981" y="342654"/>
                  </a:lnTo>
                  <a:lnTo>
                    <a:pt x="150" y="34265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63" name="Group 62">
            <a:extLst>
              <a:ext uri="{FF2B5EF4-FFF2-40B4-BE49-F238E27FC236}">
                <a16:creationId xmlns:a16="http://schemas.microsoft.com/office/drawing/2014/main" id="{1DE0ED33-C0F4-4C14-A5E0-F845E6A8510A}"/>
              </a:ext>
            </a:extLst>
          </p:cNvPr>
          <p:cNvGrpSpPr/>
          <p:nvPr/>
        </p:nvGrpSpPr>
        <p:grpSpPr>
          <a:xfrm>
            <a:off x="6694589" y="5331047"/>
            <a:ext cx="442131" cy="436689"/>
            <a:chOff x="1165117" y="2244166"/>
            <a:chExt cx="442131" cy="512960"/>
          </a:xfrm>
        </p:grpSpPr>
        <p:sp>
          <p:nvSpPr>
            <p:cNvPr id="66" name="Freeform: Shape 65">
              <a:extLst>
                <a:ext uri="{FF2B5EF4-FFF2-40B4-BE49-F238E27FC236}">
                  <a16:creationId xmlns:a16="http://schemas.microsoft.com/office/drawing/2014/main" id="{3D1CD618-2520-4821-8378-13DC11FC0D18}"/>
                </a:ext>
              </a:extLst>
            </p:cNvPr>
            <p:cNvSpPr/>
            <p:nvPr/>
          </p:nvSpPr>
          <p:spPr>
            <a:xfrm rot="16200000">
              <a:off x="1129703" y="2279580"/>
              <a:ext cx="512960" cy="442131"/>
            </a:xfrm>
            <a:custGeom>
              <a:avLst/>
              <a:gdLst>
                <a:gd name="connsiteX0" fmla="*/ 0 w 795094"/>
                <a:gd name="connsiteY0" fmla="*/ 0 h 685308"/>
                <a:gd name="connsiteX1" fmla="*/ 794878 w 795094"/>
                <a:gd name="connsiteY1" fmla="*/ 28748 h 685308"/>
                <a:gd name="connsiteX2" fmla="*/ 795094 w 795094"/>
                <a:gd name="connsiteY2" fmla="*/ 685260 h 685308"/>
                <a:gd name="connsiteX3" fmla="*/ 300 w 795094"/>
                <a:gd name="connsiteY3" fmla="*/ 685308 h 685308"/>
              </a:gdLst>
              <a:ahLst/>
              <a:cxnLst>
                <a:cxn ang="0">
                  <a:pos x="connsiteX0" y="connsiteY0"/>
                </a:cxn>
                <a:cxn ang="0">
                  <a:pos x="connsiteX1" y="connsiteY1"/>
                </a:cxn>
                <a:cxn ang="0">
                  <a:pos x="connsiteX2" y="connsiteY2"/>
                </a:cxn>
                <a:cxn ang="0">
                  <a:pos x="connsiteX3" y="connsiteY3"/>
                </a:cxn>
              </a:cxnLst>
              <a:rect l="l" t="t" r="r" b="b"/>
              <a:pathLst>
                <a:path w="795094" h="685308">
                  <a:moveTo>
                    <a:pt x="0" y="0"/>
                  </a:moveTo>
                  <a:cubicBezTo>
                    <a:pt x="0" y="0"/>
                    <a:pt x="366349" y="528199"/>
                    <a:pt x="794878" y="28748"/>
                  </a:cubicBezTo>
                  <a:lnTo>
                    <a:pt x="795094" y="685260"/>
                  </a:lnTo>
                  <a:cubicBezTo>
                    <a:pt x="795094" y="685260"/>
                    <a:pt x="442639" y="289906"/>
                    <a:pt x="300" y="685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67" name="Freeform: Shape 66">
              <a:extLst>
                <a:ext uri="{FF2B5EF4-FFF2-40B4-BE49-F238E27FC236}">
                  <a16:creationId xmlns:a16="http://schemas.microsoft.com/office/drawing/2014/main" id="{D605A3B6-5600-432B-B079-0AA8FCC343B0}"/>
                </a:ext>
              </a:extLst>
            </p:cNvPr>
            <p:cNvSpPr/>
            <p:nvPr/>
          </p:nvSpPr>
          <p:spPr>
            <a:xfrm rot="16200000">
              <a:off x="1019207" y="2390113"/>
              <a:ext cx="512887" cy="221065"/>
            </a:xfrm>
            <a:custGeom>
              <a:avLst/>
              <a:gdLst>
                <a:gd name="connsiteX0" fmla="*/ 0 w 794981"/>
                <a:gd name="connsiteY0" fmla="*/ 0 h 342654"/>
                <a:gd name="connsiteX1" fmla="*/ 794878 w 794981"/>
                <a:gd name="connsiteY1" fmla="*/ 28748 h 342654"/>
                <a:gd name="connsiteX2" fmla="*/ 794981 w 794981"/>
                <a:gd name="connsiteY2" fmla="*/ 342654 h 342654"/>
                <a:gd name="connsiteX3" fmla="*/ 150 w 794981"/>
                <a:gd name="connsiteY3" fmla="*/ 342654 h 342654"/>
              </a:gdLst>
              <a:ahLst/>
              <a:cxnLst>
                <a:cxn ang="0">
                  <a:pos x="connsiteX0" y="connsiteY0"/>
                </a:cxn>
                <a:cxn ang="0">
                  <a:pos x="connsiteX1" y="connsiteY1"/>
                </a:cxn>
                <a:cxn ang="0">
                  <a:pos x="connsiteX2" y="connsiteY2"/>
                </a:cxn>
                <a:cxn ang="0">
                  <a:pos x="connsiteX3" y="connsiteY3"/>
                </a:cxn>
              </a:cxnLst>
              <a:rect l="l" t="t" r="r" b="b"/>
              <a:pathLst>
                <a:path w="794981" h="342654">
                  <a:moveTo>
                    <a:pt x="0" y="0"/>
                  </a:moveTo>
                  <a:cubicBezTo>
                    <a:pt x="0" y="0"/>
                    <a:pt x="366349" y="528199"/>
                    <a:pt x="794878" y="28748"/>
                  </a:cubicBezTo>
                  <a:lnTo>
                    <a:pt x="794981" y="342654"/>
                  </a:lnTo>
                  <a:lnTo>
                    <a:pt x="150" y="34265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42" name="Group 141">
            <a:extLst>
              <a:ext uri="{FF2B5EF4-FFF2-40B4-BE49-F238E27FC236}">
                <a16:creationId xmlns:a16="http://schemas.microsoft.com/office/drawing/2014/main" id="{D9AF5B8C-0CC5-4F8A-BE38-DEA9C65CB807}"/>
              </a:ext>
            </a:extLst>
          </p:cNvPr>
          <p:cNvGrpSpPr/>
          <p:nvPr/>
        </p:nvGrpSpPr>
        <p:grpSpPr>
          <a:xfrm>
            <a:off x="1516534" y="1411721"/>
            <a:ext cx="4402584" cy="817252"/>
            <a:chOff x="955425" y="1494479"/>
            <a:chExt cx="4402584" cy="817252"/>
          </a:xfrm>
        </p:grpSpPr>
        <p:sp>
          <p:nvSpPr>
            <p:cNvPr id="6" name="TextBox 5">
              <a:extLst>
                <a:ext uri="{FF2B5EF4-FFF2-40B4-BE49-F238E27FC236}">
                  <a16:creationId xmlns:a16="http://schemas.microsoft.com/office/drawing/2014/main" id="{53E4CE8C-1B4C-42E5-89B0-33F049683464}"/>
                </a:ext>
              </a:extLst>
            </p:cNvPr>
            <p:cNvSpPr txBox="1"/>
            <p:nvPr/>
          </p:nvSpPr>
          <p:spPr>
            <a:xfrm>
              <a:off x="1786529" y="1549162"/>
              <a:ext cx="3571480"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Clear accountability and leadership</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nvGrpSpPr>
            <p:cNvPr id="136" name="Group 135">
              <a:extLst>
                <a:ext uri="{FF2B5EF4-FFF2-40B4-BE49-F238E27FC236}">
                  <a16:creationId xmlns:a16="http://schemas.microsoft.com/office/drawing/2014/main" id="{6A2D3D57-8B24-45A6-8D34-64BE2FE9B08D}"/>
                </a:ext>
              </a:extLst>
            </p:cNvPr>
            <p:cNvGrpSpPr/>
            <p:nvPr/>
          </p:nvGrpSpPr>
          <p:grpSpPr>
            <a:xfrm>
              <a:off x="955425" y="1494479"/>
              <a:ext cx="822885" cy="817252"/>
              <a:chOff x="976250" y="1494479"/>
              <a:chExt cx="822885" cy="817252"/>
            </a:xfrm>
          </p:grpSpPr>
          <p:grpSp>
            <p:nvGrpSpPr>
              <p:cNvPr id="130" name="Group 129">
                <a:extLst>
                  <a:ext uri="{FF2B5EF4-FFF2-40B4-BE49-F238E27FC236}">
                    <a16:creationId xmlns:a16="http://schemas.microsoft.com/office/drawing/2014/main" id="{B0817474-CAA1-4CF7-B6E9-44C691A84CC6}"/>
                  </a:ext>
                </a:extLst>
              </p:cNvPr>
              <p:cNvGrpSpPr/>
              <p:nvPr/>
            </p:nvGrpSpPr>
            <p:grpSpPr>
              <a:xfrm>
                <a:off x="1014796" y="1510936"/>
                <a:ext cx="784339" cy="784339"/>
                <a:chOff x="1014796" y="1510936"/>
                <a:chExt cx="784339" cy="784339"/>
              </a:xfrm>
            </p:grpSpPr>
            <p:sp>
              <p:nvSpPr>
                <p:cNvPr id="12" name="Oval 11">
                  <a:extLst>
                    <a:ext uri="{FF2B5EF4-FFF2-40B4-BE49-F238E27FC236}">
                      <a16:creationId xmlns:a16="http://schemas.microsoft.com/office/drawing/2014/main" id="{429AEB43-C999-435D-85AF-AB97A6A0BEBE}"/>
                    </a:ext>
                  </a:extLst>
                </p:cNvPr>
                <p:cNvSpPr/>
                <p:nvPr/>
              </p:nvSpPr>
              <p:spPr>
                <a:xfrm rot="16200000">
                  <a:off x="1014796" y="1510936"/>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9E76E5AE-9521-49C7-B16E-5B19203BF221}"/>
                    </a:ext>
                  </a:extLst>
                </p:cNvPr>
                <p:cNvSpPr/>
                <p:nvPr/>
              </p:nvSpPr>
              <p:spPr>
                <a:xfrm rot="16200000">
                  <a:off x="1086782" y="1582921"/>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98" name="TextBox 97">
                  <a:extLst>
                    <a:ext uri="{FF2B5EF4-FFF2-40B4-BE49-F238E27FC236}">
                      <a16:creationId xmlns:a16="http://schemas.microsoft.com/office/drawing/2014/main" id="{BB27C07D-C91D-4A1F-A26B-2F6569591645}"/>
                    </a:ext>
                  </a:extLst>
                </p:cNvPr>
                <p:cNvSpPr txBox="1"/>
                <p:nvPr/>
              </p:nvSpPr>
              <p:spPr>
                <a:xfrm>
                  <a:off x="1117672" y="1610718"/>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01</a:t>
                  </a:r>
                </a:p>
              </p:txBody>
            </p:sp>
          </p:grpSp>
          <p:sp>
            <p:nvSpPr>
              <p:cNvPr id="14" name="Freeform: Shape 13">
                <a:extLst>
                  <a:ext uri="{FF2B5EF4-FFF2-40B4-BE49-F238E27FC236}">
                    <a16:creationId xmlns:a16="http://schemas.microsoft.com/office/drawing/2014/main" id="{D2593204-C9A0-4ECC-AF16-65D69ED72AEA}"/>
                  </a:ext>
                </a:extLst>
              </p:cNvPr>
              <p:cNvSpPr/>
              <p:nvPr/>
            </p:nvSpPr>
            <p:spPr>
              <a:xfrm rot="646927">
                <a:off x="976250" y="1494479"/>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grpSp>
        <p:nvGrpSpPr>
          <p:cNvPr id="144" name="Group 143">
            <a:extLst>
              <a:ext uri="{FF2B5EF4-FFF2-40B4-BE49-F238E27FC236}">
                <a16:creationId xmlns:a16="http://schemas.microsoft.com/office/drawing/2014/main" id="{C95742B6-B7A5-4081-8A04-708C53907988}"/>
              </a:ext>
            </a:extLst>
          </p:cNvPr>
          <p:cNvGrpSpPr/>
          <p:nvPr/>
        </p:nvGrpSpPr>
        <p:grpSpPr>
          <a:xfrm>
            <a:off x="1516534" y="3538732"/>
            <a:ext cx="4412974" cy="1070346"/>
            <a:chOff x="955425" y="3621490"/>
            <a:chExt cx="4412974" cy="1070346"/>
          </a:xfrm>
        </p:grpSpPr>
        <p:grpSp>
          <p:nvGrpSpPr>
            <p:cNvPr id="138" name="Group 137">
              <a:extLst>
                <a:ext uri="{FF2B5EF4-FFF2-40B4-BE49-F238E27FC236}">
                  <a16:creationId xmlns:a16="http://schemas.microsoft.com/office/drawing/2014/main" id="{A427F488-AF3A-4CE6-895E-56711372752D}"/>
                </a:ext>
              </a:extLst>
            </p:cNvPr>
            <p:cNvGrpSpPr/>
            <p:nvPr/>
          </p:nvGrpSpPr>
          <p:grpSpPr>
            <a:xfrm>
              <a:off x="955425" y="3621490"/>
              <a:ext cx="822885" cy="817252"/>
              <a:chOff x="976250" y="3621490"/>
              <a:chExt cx="822885" cy="817252"/>
            </a:xfrm>
          </p:grpSpPr>
          <p:grpSp>
            <p:nvGrpSpPr>
              <p:cNvPr id="132" name="Group 131">
                <a:extLst>
                  <a:ext uri="{FF2B5EF4-FFF2-40B4-BE49-F238E27FC236}">
                    <a16:creationId xmlns:a16="http://schemas.microsoft.com/office/drawing/2014/main" id="{4B88057C-1E53-495B-9FE1-EC13A20201E5}"/>
                  </a:ext>
                </a:extLst>
              </p:cNvPr>
              <p:cNvGrpSpPr/>
              <p:nvPr/>
            </p:nvGrpSpPr>
            <p:grpSpPr>
              <a:xfrm>
                <a:off x="1014796" y="3637947"/>
                <a:ext cx="784339" cy="784339"/>
                <a:chOff x="1014796" y="3637947"/>
                <a:chExt cx="784339" cy="784339"/>
              </a:xfrm>
            </p:grpSpPr>
            <p:sp>
              <p:nvSpPr>
                <p:cNvPr id="30" name="Oval 29">
                  <a:extLst>
                    <a:ext uri="{FF2B5EF4-FFF2-40B4-BE49-F238E27FC236}">
                      <a16:creationId xmlns:a16="http://schemas.microsoft.com/office/drawing/2014/main" id="{AE4030C1-62F4-44E2-9E9C-6DA9535EDDA6}"/>
                    </a:ext>
                  </a:extLst>
                </p:cNvPr>
                <p:cNvSpPr/>
                <p:nvPr/>
              </p:nvSpPr>
              <p:spPr>
                <a:xfrm rot="16200000">
                  <a:off x="1014796" y="3637947"/>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a:extLst>
                    <a:ext uri="{FF2B5EF4-FFF2-40B4-BE49-F238E27FC236}">
                      <a16:creationId xmlns:a16="http://schemas.microsoft.com/office/drawing/2014/main" id="{D0C8A8A2-C8AB-48BA-8373-F744ECB9129E}"/>
                    </a:ext>
                  </a:extLst>
                </p:cNvPr>
                <p:cNvSpPr/>
                <p:nvPr/>
              </p:nvSpPr>
              <p:spPr>
                <a:xfrm rot="16200000">
                  <a:off x="1086782" y="3709932"/>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0" name="TextBox 99">
                  <a:extLst>
                    <a:ext uri="{FF2B5EF4-FFF2-40B4-BE49-F238E27FC236}">
                      <a16:creationId xmlns:a16="http://schemas.microsoft.com/office/drawing/2014/main" id="{DA27D7F6-7ED1-425C-AF12-36718AED99F1}"/>
                    </a:ext>
                  </a:extLst>
                </p:cNvPr>
                <p:cNvSpPr txBox="1"/>
                <p:nvPr/>
              </p:nvSpPr>
              <p:spPr>
                <a:xfrm>
                  <a:off x="1107158" y="3737729"/>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03</a:t>
                  </a:r>
                </a:p>
              </p:txBody>
            </p:sp>
          </p:grpSp>
          <p:sp>
            <p:nvSpPr>
              <p:cNvPr id="28" name="Freeform: Shape 27">
                <a:extLst>
                  <a:ext uri="{FF2B5EF4-FFF2-40B4-BE49-F238E27FC236}">
                    <a16:creationId xmlns:a16="http://schemas.microsoft.com/office/drawing/2014/main" id="{021D6485-0B93-48A0-8A97-42C5DF0DDB5C}"/>
                  </a:ext>
                </a:extLst>
              </p:cNvPr>
              <p:cNvSpPr/>
              <p:nvPr/>
            </p:nvSpPr>
            <p:spPr>
              <a:xfrm rot="646927">
                <a:off x="976250" y="3621490"/>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90" name="TextBox 89">
              <a:extLst>
                <a:ext uri="{FF2B5EF4-FFF2-40B4-BE49-F238E27FC236}">
                  <a16:creationId xmlns:a16="http://schemas.microsoft.com/office/drawing/2014/main" id="{48CD9A04-EEAB-4B59-A7B7-90EFD44C75ED}"/>
                </a:ext>
              </a:extLst>
            </p:cNvPr>
            <p:cNvSpPr txBox="1"/>
            <p:nvPr/>
          </p:nvSpPr>
          <p:spPr>
            <a:xfrm>
              <a:off x="1796919" y="3676173"/>
              <a:ext cx="3571480" cy="101566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Patient-centred approach and partnering with patients to enhance safety</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146" name="Group 145">
            <a:extLst>
              <a:ext uri="{FF2B5EF4-FFF2-40B4-BE49-F238E27FC236}">
                <a16:creationId xmlns:a16="http://schemas.microsoft.com/office/drawing/2014/main" id="{8EBABEFC-CD20-48DA-AA92-9FD0A98758BC}"/>
              </a:ext>
            </a:extLst>
          </p:cNvPr>
          <p:cNvGrpSpPr/>
          <p:nvPr/>
        </p:nvGrpSpPr>
        <p:grpSpPr>
          <a:xfrm>
            <a:off x="1516534" y="5665742"/>
            <a:ext cx="4430056" cy="817252"/>
            <a:chOff x="955425" y="5748500"/>
            <a:chExt cx="4430056" cy="817252"/>
          </a:xfrm>
        </p:grpSpPr>
        <p:grpSp>
          <p:nvGrpSpPr>
            <p:cNvPr id="141" name="Group 140">
              <a:extLst>
                <a:ext uri="{FF2B5EF4-FFF2-40B4-BE49-F238E27FC236}">
                  <a16:creationId xmlns:a16="http://schemas.microsoft.com/office/drawing/2014/main" id="{42D058D1-1EB7-42ED-8CFF-040F9754AAC4}"/>
                </a:ext>
              </a:extLst>
            </p:cNvPr>
            <p:cNvGrpSpPr/>
            <p:nvPr/>
          </p:nvGrpSpPr>
          <p:grpSpPr>
            <a:xfrm>
              <a:off x="955425" y="5748500"/>
              <a:ext cx="822885" cy="817252"/>
              <a:chOff x="976250" y="5748500"/>
              <a:chExt cx="822885" cy="817252"/>
            </a:xfrm>
          </p:grpSpPr>
          <p:grpSp>
            <p:nvGrpSpPr>
              <p:cNvPr id="134" name="Group 133">
                <a:extLst>
                  <a:ext uri="{FF2B5EF4-FFF2-40B4-BE49-F238E27FC236}">
                    <a16:creationId xmlns:a16="http://schemas.microsoft.com/office/drawing/2014/main" id="{CF097CC7-4D9B-4E53-987A-8F4E5665003F}"/>
                  </a:ext>
                </a:extLst>
              </p:cNvPr>
              <p:cNvGrpSpPr/>
              <p:nvPr/>
            </p:nvGrpSpPr>
            <p:grpSpPr>
              <a:xfrm>
                <a:off x="1014796" y="5764957"/>
                <a:ext cx="784339" cy="784339"/>
                <a:chOff x="1014796" y="5764957"/>
                <a:chExt cx="784339" cy="784339"/>
              </a:xfrm>
            </p:grpSpPr>
            <p:sp>
              <p:nvSpPr>
                <p:cNvPr id="46" name="Oval 45">
                  <a:extLst>
                    <a:ext uri="{FF2B5EF4-FFF2-40B4-BE49-F238E27FC236}">
                      <a16:creationId xmlns:a16="http://schemas.microsoft.com/office/drawing/2014/main" id="{294181FE-F854-42D7-BBCE-769EBD37654F}"/>
                    </a:ext>
                  </a:extLst>
                </p:cNvPr>
                <p:cNvSpPr/>
                <p:nvPr/>
              </p:nvSpPr>
              <p:spPr>
                <a:xfrm rot="16200000">
                  <a:off x="1014796" y="5764957"/>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Oval 46">
                  <a:extLst>
                    <a:ext uri="{FF2B5EF4-FFF2-40B4-BE49-F238E27FC236}">
                      <a16:creationId xmlns:a16="http://schemas.microsoft.com/office/drawing/2014/main" id="{1A8AE90C-7983-42B1-9051-664FC14B9BE0}"/>
                    </a:ext>
                  </a:extLst>
                </p:cNvPr>
                <p:cNvSpPr/>
                <p:nvPr/>
              </p:nvSpPr>
              <p:spPr>
                <a:xfrm rot="16200000">
                  <a:off x="1086782" y="5836942"/>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2" name="TextBox 101">
                  <a:extLst>
                    <a:ext uri="{FF2B5EF4-FFF2-40B4-BE49-F238E27FC236}">
                      <a16:creationId xmlns:a16="http://schemas.microsoft.com/office/drawing/2014/main" id="{A4A1719F-8AF0-4974-90AC-85D74CB8A739}"/>
                    </a:ext>
                  </a:extLst>
                </p:cNvPr>
                <p:cNvSpPr txBox="1"/>
                <p:nvPr/>
              </p:nvSpPr>
              <p:spPr>
                <a:xfrm>
                  <a:off x="1105183" y="5864739"/>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05</a:t>
                  </a:r>
                </a:p>
              </p:txBody>
            </p:sp>
          </p:grpSp>
          <p:sp>
            <p:nvSpPr>
              <p:cNvPr id="44" name="Freeform: Shape 43">
                <a:extLst>
                  <a:ext uri="{FF2B5EF4-FFF2-40B4-BE49-F238E27FC236}">
                    <a16:creationId xmlns:a16="http://schemas.microsoft.com/office/drawing/2014/main" id="{BD39202F-2012-43B9-8F7F-29292052C0EA}"/>
                  </a:ext>
                </a:extLst>
              </p:cNvPr>
              <p:cNvSpPr/>
              <p:nvPr/>
            </p:nvSpPr>
            <p:spPr>
              <a:xfrm rot="646927">
                <a:off x="976250" y="5748500"/>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92" name="TextBox 91">
              <a:extLst>
                <a:ext uri="{FF2B5EF4-FFF2-40B4-BE49-F238E27FC236}">
                  <a16:creationId xmlns:a16="http://schemas.microsoft.com/office/drawing/2014/main" id="{6E6BE72D-BBBC-4530-AB19-3791D9974D82}"/>
                </a:ext>
              </a:extLst>
            </p:cNvPr>
            <p:cNvSpPr txBox="1"/>
            <p:nvPr/>
          </p:nvSpPr>
          <p:spPr>
            <a:xfrm>
              <a:off x="1814001" y="5957071"/>
              <a:ext cx="3571480"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Safe, well-resourced systems</a:t>
              </a:r>
            </a:p>
          </p:txBody>
        </p:sp>
      </p:grpSp>
      <p:grpSp>
        <p:nvGrpSpPr>
          <p:cNvPr id="152" name="Group 151">
            <a:extLst>
              <a:ext uri="{FF2B5EF4-FFF2-40B4-BE49-F238E27FC236}">
                <a16:creationId xmlns:a16="http://schemas.microsoft.com/office/drawing/2014/main" id="{090BB23A-4FD1-496E-8F68-D9E35A0BBF0A}"/>
              </a:ext>
            </a:extLst>
          </p:cNvPr>
          <p:cNvGrpSpPr/>
          <p:nvPr/>
        </p:nvGrpSpPr>
        <p:grpSpPr>
          <a:xfrm>
            <a:off x="6504212" y="1411721"/>
            <a:ext cx="4400719" cy="1070346"/>
            <a:chOff x="5943103" y="1494479"/>
            <a:chExt cx="4400719" cy="1070346"/>
          </a:xfrm>
        </p:grpSpPr>
        <p:sp>
          <p:nvSpPr>
            <p:cNvPr id="93" name="TextBox 92">
              <a:extLst>
                <a:ext uri="{FF2B5EF4-FFF2-40B4-BE49-F238E27FC236}">
                  <a16:creationId xmlns:a16="http://schemas.microsoft.com/office/drawing/2014/main" id="{79CEAB84-5773-49E7-9C06-11C8A46A6E88}"/>
                </a:ext>
              </a:extLst>
            </p:cNvPr>
            <p:cNvSpPr txBox="1"/>
            <p:nvPr/>
          </p:nvSpPr>
          <p:spPr>
            <a:xfrm>
              <a:off x="6772342" y="1549162"/>
              <a:ext cx="3571480" cy="101566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Effective risk management, incident reporting and learning safety culture </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nvGrpSpPr>
            <p:cNvPr id="147" name="Group 146">
              <a:extLst>
                <a:ext uri="{FF2B5EF4-FFF2-40B4-BE49-F238E27FC236}">
                  <a16:creationId xmlns:a16="http://schemas.microsoft.com/office/drawing/2014/main" id="{AC3AD703-A31B-49FB-AFF7-A1E7856D037D}"/>
                </a:ext>
              </a:extLst>
            </p:cNvPr>
            <p:cNvGrpSpPr/>
            <p:nvPr/>
          </p:nvGrpSpPr>
          <p:grpSpPr>
            <a:xfrm>
              <a:off x="5943103" y="1494479"/>
              <a:ext cx="822885" cy="817252"/>
              <a:chOff x="5943103" y="1494479"/>
              <a:chExt cx="822885" cy="817252"/>
            </a:xfrm>
          </p:grpSpPr>
          <p:sp>
            <p:nvSpPr>
              <p:cNvPr id="85" name="Oval 84">
                <a:extLst>
                  <a:ext uri="{FF2B5EF4-FFF2-40B4-BE49-F238E27FC236}">
                    <a16:creationId xmlns:a16="http://schemas.microsoft.com/office/drawing/2014/main" id="{AE095919-B236-4EF2-A80A-2EFA7CDE8FC6}"/>
                  </a:ext>
                </a:extLst>
              </p:cNvPr>
              <p:cNvSpPr/>
              <p:nvPr/>
            </p:nvSpPr>
            <p:spPr>
              <a:xfrm rot="16200000">
                <a:off x="5981649" y="1510936"/>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86" name="Oval 85">
                <a:extLst>
                  <a:ext uri="{FF2B5EF4-FFF2-40B4-BE49-F238E27FC236}">
                    <a16:creationId xmlns:a16="http://schemas.microsoft.com/office/drawing/2014/main" id="{C69D629D-4E16-438B-8E05-5EE93D7C9D80}"/>
                  </a:ext>
                </a:extLst>
              </p:cNvPr>
              <p:cNvSpPr/>
              <p:nvPr/>
            </p:nvSpPr>
            <p:spPr>
              <a:xfrm rot="16200000">
                <a:off x="6053635" y="1582921"/>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83" name="Freeform: Shape 82">
                <a:extLst>
                  <a:ext uri="{FF2B5EF4-FFF2-40B4-BE49-F238E27FC236}">
                    <a16:creationId xmlns:a16="http://schemas.microsoft.com/office/drawing/2014/main" id="{31DA8B6F-D295-4DC8-B8B9-684C7D2BE6C3}"/>
                  </a:ext>
                </a:extLst>
              </p:cNvPr>
              <p:cNvSpPr/>
              <p:nvPr/>
            </p:nvSpPr>
            <p:spPr>
              <a:xfrm rot="646927">
                <a:off x="5943103" y="1494479"/>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3" name="TextBox 102">
                <a:extLst>
                  <a:ext uri="{FF2B5EF4-FFF2-40B4-BE49-F238E27FC236}">
                    <a16:creationId xmlns:a16="http://schemas.microsoft.com/office/drawing/2014/main" id="{CA5751FD-3B6A-4CF2-AA6C-9440F47E9B60}"/>
                  </a:ext>
                </a:extLst>
              </p:cNvPr>
              <p:cNvSpPr txBox="1"/>
              <p:nvPr/>
            </p:nvSpPr>
            <p:spPr>
              <a:xfrm>
                <a:off x="6094990" y="1610718"/>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06</a:t>
                </a:r>
              </a:p>
            </p:txBody>
          </p:sp>
        </p:grpSp>
      </p:grpSp>
      <p:grpSp>
        <p:nvGrpSpPr>
          <p:cNvPr id="153" name="Group 152">
            <a:extLst>
              <a:ext uri="{FF2B5EF4-FFF2-40B4-BE49-F238E27FC236}">
                <a16:creationId xmlns:a16="http://schemas.microsoft.com/office/drawing/2014/main" id="{7ADE1C5D-56D2-4E38-9600-354ED1DA5D05}"/>
              </a:ext>
            </a:extLst>
          </p:cNvPr>
          <p:cNvGrpSpPr/>
          <p:nvPr/>
        </p:nvGrpSpPr>
        <p:grpSpPr>
          <a:xfrm>
            <a:off x="6504212" y="2491683"/>
            <a:ext cx="4400719" cy="817252"/>
            <a:chOff x="5943103" y="2574441"/>
            <a:chExt cx="4400719" cy="817252"/>
          </a:xfrm>
        </p:grpSpPr>
        <p:sp>
          <p:nvSpPr>
            <p:cNvPr id="94" name="TextBox 93">
              <a:extLst>
                <a:ext uri="{FF2B5EF4-FFF2-40B4-BE49-F238E27FC236}">
                  <a16:creationId xmlns:a16="http://schemas.microsoft.com/office/drawing/2014/main" id="{3191C801-4D37-4BBA-A74D-86B1F49E298C}"/>
                </a:ext>
              </a:extLst>
            </p:cNvPr>
            <p:cNvSpPr txBox="1"/>
            <p:nvPr/>
          </p:nvSpPr>
          <p:spPr>
            <a:xfrm>
              <a:off x="6772342" y="2629124"/>
              <a:ext cx="3571480"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Multidisciplinary transfusion team and committee</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nvGrpSpPr>
            <p:cNvPr id="148" name="Group 147">
              <a:extLst>
                <a:ext uri="{FF2B5EF4-FFF2-40B4-BE49-F238E27FC236}">
                  <a16:creationId xmlns:a16="http://schemas.microsoft.com/office/drawing/2014/main" id="{554A3D30-8FD0-44D6-8892-78A055E5C92C}"/>
                </a:ext>
              </a:extLst>
            </p:cNvPr>
            <p:cNvGrpSpPr/>
            <p:nvPr/>
          </p:nvGrpSpPr>
          <p:grpSpPr>
            <a:xfrm>
              <a:off x="5943103" y="2574441"/>
              <a:ext cx="822885" cy="817252"/>
              <a:chOff x="5943103" y="2574441"/>
              <a:chExt cx="822885" cy="817252"/>
            </a:xfrm>
          </p:grpSpPr>
          <p:sp>
            <p:nvSpPr>
              <p:cNvPr id="78" name="Oval 77">
                <a:extLst>
                  <a:ext uri="{FF2B5EF4-FFF2-40B4-BE49-F238E27FC236}">
                    <a16:creationId xmlns:a16="http://schemas.microsoft.com/office/drawing/2014/main" id="{0B0369BB-6F67-48A2-995C-305CE647A57A}"/>
                  </a:ext>
                </a:extLst>
              </p:cNvPr>
              <p:cNvSpPr/>
              <p:nvPr/>
            </p:nvSpPr>
            <p:spPr>
              <a:xfrm rot="16200000">
                <a:off x="5981649" y="2590898"/>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79" name="Oval 78">
                <a:extLst>
                  <a:ext uri="{FF2B5EF4-FFF2-40B4-BE49-F238E27FC236}">
                    <a16:creationId xmlns:a16="http://schemas.microsoft.com/office/drawing/2014/main" id="{76CDA581-B2A4-4389-B4B3-A4EE07810FCB}"/>
                  </a:ext>
                </a:extLst>
              </p:cNvPr>
              <p:cNvSpPr/>
              <p:nvPr/>
            </p:nvSpPr>
            <p:spPr>
              <a:xfrm rot="16200000">
                <a:off x="6053635" y="2662884"/>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76" name="Freeform: Shape 75">
                <a:extLst>
                  <a:ext uri="{FF2B5EF4-FFF2-40B4-BE49-F238E27FC236}">
                    <a16:creationId xmlns:a16="http://schemas.microsoft.com/office/drawing/2014/main" id="{F7DD02D2-50E2-41A9-B27C-231C64A8BAB9}"/>
                  </a:ext>
                </a:extLst>
              </p:cNvPr>
              <p:cNvSpPr/>
              <p:nvPr/>
            </p:nvSpPr>
            <p:spPr>
              <a:xfrm rot="646927">
                <a:off x="5943103" y="2574441"/>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4" name="TextBox 103">
                <a:extLst>
                  <a:ext uri="{FF2B5EF4-FFF2-40B4-BE49-F238E27FC236}">
                    <a16:creationId xmlns:a16="http://schemas.microsoft.com/office/drawing/2014/main" id="{46FED8D3-010B-48E1-94D5-09349AC2D4E9}"/>
                  </a:ext>
                </a:extLst>
              </p:cNvPr>
              <p:cNvSpPr txBox="1"/>
              <p:nvPr/>
            </p:nvSpPr>
            <p:spPr>
              <a:xfrm>
                <a:off x="6076073" y="2690680"/>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07</a:t>
                </a:r>
              </a:p>
            </p:txBody>
          </p:sp>
        </p:grpSp>
      </p:grpSp>
      <p:grpSp>
        <p:nvGrpSpPr>
          <p:cNvPr id="154" name="Group 153">
            <a:extLst>
              <a:ext uri="{FF2B5EF4-FFF2-40B4-BE49-F238E27FC236}">
                <a16:creationId xmlns:a16="http://schemas.microsoft.com/office/drawing/2014/main" id="{D44AED8A-779E-4EA9-8659-037EAFEAB313}"/>
              </a:ext>
            </a:extLst>
          </p:cNvPr>
          <p:cNvGrpSpPr/>
          <p:nvPr/>
        </p:nvGrpSpPr>
        <p:grpSpPr>
          <a:xfrm>
            <a:off x="6518290" y="3527846"/>
            <a:ext cx="4358485" cy="817253"/>
            <a:chOff x="5957181" y="3610604"/>
            <a:chExt cx="4358485" cy="817253"/>
          </a:xfrm>
        </p:grpSpPr>
        <p:grpSp>
          <p:nvGrpSpPr>
            <p:cNvPr id="149" name="Group 148">
              <a:extLst>
                <a:ext uri="{FF2B5EF4-FFF2-40B4-BE49-F238E27FC236}">
                  <a16:creationId xmlns:a16="http://schemas.microsoft.com/office/drawing/2014/main" id="{B12FF314-0756-4098-BAE6-6CA95715C986}"/>
                </a:ext>
              </a:extLst>
            </p:cNvPr>
            <p:cNvGrpSpPr/>
            <p:nvPr/>
          </p:nvGrpSpPr>
          <p:grpSpPr>
            <a:xfrm>
              <a:off x="5957181" y="3610604"/>
              <a:ext cx="794729" cy="817253"/>
              <a:chOff x="5932713" y="3621489"/>
              <a:chExt cx="794729" cy="817253"/>
            </a:xfrm>
          </p:grpSpPr>
          <p:sp>
            <p:nvSpPr>
              <p:cNvPr id="71" name="Oval 70">
                <a:extLst>
                  <a:ext uri="{FF2B5EF4-FFF2-40B4-BE49-F238E27FC236}">
                    <a16:creationId xmlns:a16="http://schemas.microsoft.com/office/drawing/2014/main" id="{CCF75F64-0E06-4DEB-A5B7-E78D4FB7A6A8}"/>
                  </a:ext>
                </a:extLst>
              </p:cNvPr>
              <p:cNvSpPr/>
              <p:nvPr/>
            </p:nvSpPr>
            <p:spPr>
              <a:xfrm rot="16200000">
                <a:off x="5943103" y="3654403"/>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72" name="Oval 71">
                <a:extLst>
                  <a:ext uri="{FF2B5EF4-FFF2-40B4-BE49-F238E27FC236}">
                    <a16:creationId xmlns:a16="http://schemas.microsoft.com/office/drawing/2014/main" id="{C3A3D011-277C-41BE-A1E2-671565FFBBA4}"/>
                  </a:ext>
                </a:extLst>
              </p:cNvPr>
              <p:cNvSpPr/>
              <p:nvPr/>
            </p:nvSpPr>
            <p:spPr>
              <a:xfrm rot="16200000">
                <a:off x="6015089" y="3726389"/>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5" name="TextBox 104">
                <a:extLst>
                  <a:ext uri="{FF2B5EF4-FFF2-40B4-BE49-F238E27FC236}">
                    <a16:creationId xmlns:a16="http://schemas.microsoft.com/office/drawing/2014/main" id="{23D339C1-41D3-4471-A07E-87CC8C0B99B9}"/>
                  </a:ext>
                </a:extLst>
              </p:cNvPr>
              <p:cNvSpPr txBox="1"/>
              <p:nvPr/>
            </p:nvSpPr>
            <p:spPr>
              <a:xfrm>
                <a:off x="6047917" y="3754185"/>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08</a:t>
                </a:r>
              </a:p>
            </p:txBody>
          </p:sp>
          <p:sp>
            <p:nvSpPr>
              <p:cNvPr id="69" name="Freeform: Shape 68">
                <a:extLst>
                  <a:ext uri="{FF2B5EF4-FFF2-40B4-BE49-F238E27FC236}">
                    <a16:creationId xmlns:a16="http://schemas.microsoft.com/office/drawing/2014/main" id="{C1EC40A2-2D1F-4480-A4E8-39C072952FDB}"/>
                  </a:ext>
                </a:extLst>
              </p:cNvPr>
              <p:cNvSpPr/>
              <p:nvPr/>
            </p:nvSpPr>
            <p:spPr>
              <a:xfrm rot="646927">
                <a:off x="5932713" y="3621489"/>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95" name="TextBox 94">
              <a:extLst>
                <a:ext uri="{FF2B5EF4-FFF2-40B4-BE49-F238E27FC236}">
                  <a16:creationId xmlns:a16="http://schemas.microsoft.com/office/drawing/2014/main" id="{0AF64F80-36E3-4CCC-99D1-0B67BFFF623C}"/>
                </a:ext>
              </a:extLst>
            </p:cNvPr>
            <p:cNvSpPr txBox="1"/>
            <p:nvPr/>
          </p:nvSpPr>
          <p:spPr>
            <a:xfrm>
              <a:off x="6744186" y="3665287"/>
              <a:ext cx="3571480"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Staff education, training and competency assessments</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156" name="Group 155">
            <a:extLst>
              <a:ext uri="{FF2B5EF4-FFF2-40B4-BE49-F238E27FC236}">
                <a16:creationId xmlns:a16="http://schemas.microsoft.com/office/drawing/2014/main" id="{9703EF6B-AF41-4254-ACA2-D21DD952B973}"/>
              </a:ext>
            </a:extLst>
          </p:cNvPr>
          <p:cNvGrpSpPr/>
          <p:nvPr/>
        </p:nvGrpSpPr>
        <p:grpSpPr>
          <a:xfrm>
            <a:off x="6504212" y="5665742"/>
            <a:ext cx="4400718" cy="817252"/>
            <a:chOff x="5943103" y="5748500"/>
            <a:chExt cx="4400718" cy="817252"/>
          </a:xfrm>
        </p:grpSpPr>
        <p:sp>
          <p:nvSpPr>
            <p:cNvPr id="97" name="TextBox 96">
              <a:extLst>
                <a:ext uri="{FF2B5EF4-FFF2-40B4-BE49-F238E27FC236}">
                  <a16:creationId xmlns:a16="http://schemas.microsoft.com/office/drawing/2014/main" id="{8B79F690-BE81-4BA4-8252-F164C6D2EF65}"/>
                </a:ext>
              </a:extLst>
            </p:cNvPr>
            <p:cNvSpPr txBox="1"/>
            <p:nvPr/>
          </p:nvSpPr>
          <p:spPr>
            <a:xfrm>
              <a:off x="6772341" y="5803183"/>
              <a:ext cx="3571480"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Integration with wider safety and quality systems</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nvGrpSpPr>
            <p:cNvPr id="151" name="Group 150">
              <a:extLst>
                <a:ext uri="{FF2B5EF4-FFF2-40B4-BE49-F238E27FC236}">
                  <a16:creationId xmlns:a16="http://schemas.microsoft.com/office/drawing/2014/main" id="{DAD73E0D-91FC-4431-9535-59C1550A4DF9}"/>
                </a:ext>
              </a:extLst>
            </p:cNvPr>
            <p:cNvGrpSpPr/>
            <p:nvPr/>
          </p:nvGrpSpPr>
          <p:grpSpPr>
            <a:xfrm>
              <a:off x="5943103" y="5748500"/>
              <a:ext cx="822885" cy="817252"/>
              <a:chOff x="5943103" y="5748500"/>
              <a:chExt cx="822885" cy="817252"/>
            </a:xfrm>
          </p:grpSpPr>
          <p:grpSp>
            <p:nvGrpSpPr>
              <p:cNvPr id="57" name="Group 56">
                <a:extLst>
                  <a:ext uri="{FF2B5EF4-FFF2-40B4-BE49-F238E27FC236}">
                    <a16:creationId xmlns:a16="http://schemas.microsoft.com/office/drawing/2014/main" id="{BB1A8A0E-905C-4A96-9B51-8B0DC4382AFD}"/>
                  </a:ext>
                </a:extLst>
              </p:cNvPr>
              <p:cNvGrpSpPr/>
              <p:nvPr/>
            </p:nvGrpSpPr>
            <p:grpSpPr>
              <a:xfrm>
                <a:off x="5981649" y="5764957"/>
                <a:ext cx="784339" cy="784339"/>
                <a:chOff x="994013" y="1531812"/>
                <a:chExt cx="784339" cy="784339"/>
              </a:xfrm>
            </p:grpSpPr>
            <p:sp>
              <p:nvSpPr>
                <p:cNvPr id="59" name="Oval 58">
                  <a:extLst>
                    <a:ext uri="{FF2B5EF4-FFF2-40B4-BE49-F238E27FC236}">
                      <a16:creationId xmlns:a16="http://schemas.microsoft.com/office/drawing/2014/main" id="{BA7D8768-4AEC-4CA7-A1E3-E075299B7122}"/>
                    </a:ext>
                  </a:extLst>
                </p:cNvPr>
                <p:cNvSpPr/>
                <p:nvPr/>
              </p:nvSpPr>
              <p:spPr>
                <a:xfrm rot="16200000">
                  <a:off x="994013" y="1531812"/>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60" name="Oval 59">
                  <a:extLst>
                    <a:ext uri="{FF2B5EF4-FFF2-40B4-BE49-F238E27FC236}">
                      <a16:creationId xmlns:a16="http://schemas.microsoft.com/office/drawing/2014/main" id="{FF15BF96-9817-41A9-8815-A519128DD37E}"/>
                    </a:ext>
                  </a:extLst>
                </p:cNvPr>
                <p:cNvSpPr/>
                <p:nvPr/>
              </p:nvSpPr>
              <p:spPr>
                <a:xfrm rot="16200000">
                  <a:off x="1065999" y="1603798"/>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8" name="Freeform: Shape 57">
                <a:extLst>
                  <a:ext uri="{FF2B5EF4-FFF2-40B4-BE49-F238E27FC236}">
                    <a16:creationId xmlns:a16="http://schemas.microsoft.com/office/drawing/2014/main" id="{1AF37F9E-4F07-4753-B44D-982507CC7CC4}"/>
                  </a:ext>
                </a:extLst>
              </p:cNvPr>
              <p:cNvSpPr/>
              <p:nvPr/>
            </p:nvSpPr>
            <p:spPr>
              <a:xfrm rot="646927">
                <a:off x="5943103" y="5748500"/>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7" name="TextBox 106">
                <a:extLst>
                  <a:ext uri="{FF2B5EF4-FFF2-40B4-BE49-F238E27FC236}">
                    <a16:creationId xmlns:a16="http://schemas.microsoft.com/office/drawing/2014/main" id="{F90A41D6-F0B3-4FAA-BEDE-4CF281B5A78B}"/>
                  </a:ext>
                </a:extLst>
              </p:cNvPr>
              <p:cNvSpPr txBox="1"/>
              <p:nvPr/>
            </p:nvSpPr>
            <p:spPr>
              <a:xfrm>
                <a:off x="6085509" y="5864739"/>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10</a:t>
                </a:r>
              </a:p>
            </p:txBody>
          </p:sp>
        </p:grpSp>
      </p:grpSp>
      <p:grpSp>
        <p:nvGrpSpPr>
          <p:cNvPr id="143" name="Group 142">
            <a:extLst>
              <a:ext uri="{FF2B5EF4-FFF2-40B4-BE49-F238E27FC236}">
                <a16:creationId xmlns:a16="http://schemas.microsoft.com/office/drawing/2014/main" id="{82412507-D955-481E-93E7-74471B8A2523}"/>
              </a:ext>
            </a:extLst>
          </p:cNvPr>
          <p:cNvGrpSpPr/>
          <p:nvPr/>
        </p:nvGrpSpPr>
        <p:grpSpPr>
          <a:xfrm>
            <a:off x="1516534" y="2475226"/>
            <a:ext cx="4364038" cy="857732"/>
            <a:chOff x="955425" y="2557984"/>
            <a:chExt cx="4364038" cy="857732"/>
          </a:xfrm>
        </p:grpSpPr>
        <p:sp>
          <p:nvSpPr>
            <p:cNvPr id="89" name="TextBox 88">
              <a:extLst>
                <a:ext uri="{FF2B5EF4-FFF2-40B4-BE49-F238E27FC236}">
                  <a16:creationId xmlns:a16="http://schemas.microsoft.com/office/drawing/2014/main" id="{65AD9B3D-11C1-4AE2-8096-0D5FB4D63B23}"/>
                </a:ext>
              </a:extLst>
            </p:cNvPr>
            <p:cNvSpPr txBox="1"/>
            <p:nvPr/>
          </p:nvSpPr>
          <p:spPr>
            <a:xfrm>
              <a:off x="1747983" y="2632907"/>
              <a:ext cx="3571480"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Data-driven oversight and transparency </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nvGrpSpPr>
            <p:cNvPr id="137" name="Group 136">
              <a:extLst>
                <a:ext uri="{FF2B5EF4-FFF2-40B4-BE49-F238E27FC236}">
                  <a16:creationId xmlns:a16="http://schemas.microsoft.com/office/drawing/2014/main" id="{AB84A6CE-7728-43D2-AF74-86218553C2CE}"/>
                </a:ext>
              </a:extLst>
            </p:cNvPr>
            <p:cNvGrpSpPr/>
            <p:nvPr/>
          </p:nvGrpSpPr>
          <p:grpSpPr>
            <a:xfrm>
              <a:off x="955425" y="2557984"/>
              <a:ext cx="815555" cy="857732"/>
              <a:chOff x="945034" y="2557984"/>
              <a:chExt cx="815555" cy="857732"/>
            </a:xfrm>
          </p:grpSpPr>
          <p:grpSp>
            <p:nvGrpSpPr>
              <p:cNvPr id="131" name="Group 130">
                <a:extLst>
                  <a:ext uri="{FF2B5EF4-FFF2-40B4-BE49-F238E27FC236}">
                    <a16:creationId xmlns:a16="http://schemas.microsoft.com/office/drawing/2014/main" id="{A78E2B5B-1147-424F-ADFA-3CE6BF4E4E3D}"/>
                  </a:ext>
                </a:extLst>
              </p:cNvPr>
              <p:cNvGrpSpPr/>
              <p:nvPr/>
            </p:nvGrpSpPr>
            <p:grpSpPr>
              <a:xfrm>
                <a:off x="955467" y="2557984"/>
                <a:ext cx="805122" cy="817252"/>
                <a:chOff x="955467" y="2557984"/>
                <a:chExt cx="805122" cy="817252"/>
              </a:xfrm>
            </p:grpSpPr>
            <p:sp>
              <p:nvSpPr>
                <p:cNvPr id="20" name="Freeform: Shape 19">
                  <a:extLst>
                    <a:ext uri="{FF2B5EF4-FFF2-40B4-BE49-F238E27FC236}">
                      <a16:creationId xmlns:a16="http://schemas.microsoft.com/office/drawing/2014/main" id="{AB1FD622-B5C6-4123-836D-253E7A5D8905}"/>
                    </a:ext>
                  </a:extLst>
                </p:cNvPr>
                <p:cNvSpPr/>
                <p:nvPr/>
              </p:nvSpPr>
              <p:spPr>
                <a:xfrm rot="646927">
                  <a:off x="955467" y="2557984"/>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a:extLst>
                    <a:ext uri="{FF2B5EF4-FFF2-40B4-BE49-F238E27FC236}">
                      <a16:creationId xmlns:a16="http://schemas.microsoft.com/office/drawing/2014/main" id="{C6D11827-74B2-4D11-9E1F-7312DED97F34}"/>
                    </a:ext>
                  </a:extLst>
                </p:cNvPr>
                <p:cNvSpPr/>
                <p:nvPr/>
              </p:nvSpPr>
              <p:spPr>
                <a:xfrm rot="16200000">
                  <a:off x="976250" y="2574441"/>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D34B5D90-A61B-4858-8464-F5CFB4181B19}"/>
                    </a:ext>
                  </a:extLst>
                </p:cNvPr>
                <p:cNvSpPr/>
                <p:nvPr/>
              </p:nvSpPr>
              <p:spPr>
                <a:xfrm rot="16200000">
                  <a:off x="1048236" y="2646427"/>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99" name="TextBox 98">
                  <a:extLst>
                    <a:ext uri="{FF2B5EF4-FFF2-40B4-BE49-F238E27FC236}">
                      <a16:creationId xmlns:a16="http://schemas.microsoft.com/office/drawing/2014/main" id="{EB53AC51-F1AC-4D6E-9589-F1C882184F94}"/>
                    </a:ext>
                  </a:extLst>
                </p:cNvPr>
                <p:cNvSpPr txBox="1"/>
                <p:nvPr/>
              </p:nvSpPr>
              <p:spPr>
                <a:xfrm>
                  <a:off x="1079126" y="2674223"/>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02</a:t>
                  </a:r>
                </a:p>
              </p:txBody>
            </p:sp>
          </p:grpSp>
          <p:sp>
            <p:nvSpPr>
              <p:cNvPr id="135" name="Freeform: Shape 134">
                <a:extLst>
                  <a:ext uri="{FF2B5EF4-FFF2-40B4-BE49-F238E27FC236}">
                    <a16:creationId xmlns:a16="http://schemas.microsoft.com/office/drawing/2014/main" id="{0676B052-F8FC-4FF0-8EEC-A31BF340BFEE}"/>
                  </a:ext>
                </a:extLst>
              </p:cNvPr>
              <p:cNvSpPr/>
              <p:nvPr/>
            </p:nvSpPr>
            <p:spPr>
              <a:xfrm rot="646927">
                <a:off x="945034" y="2598464"/>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grpSp>
        <p:nvGrpSpPr>
          <p:cNvPr id="145" name="Group 144">
            <a:extLst>
              <a:ext uri="{FF2B5EF4-FFF2-40B4-BE49-F238E27FC236}">
                <a16:creationId xmlns:a16="http://schemas.microsoft.com/office/drawing/2014/main" id="{E67843FA-8C31-46B9-9AB1-8ACDE48923F5}"/>
              </a:ext>
            </a:extLst>
          </p:cNvPr>
          <p:cNvGrpSpPr/>
          <p:nvPr/>
        </p:nvGrpSpPr>
        <p:grpSpPr>
          <a:xfrm>
            <a:off x="1516534" y="4602236"/>
            <a:ext cx="4364037" cy="819202"/>
            <a:chOff x="955425" y="4684994"/>
            <a:chExt cx="4364037" cy="819202"/>
          </a:xfrm>
        </p:grpSpPr>
        <p:sp>
          <p:nvSpPr>
            <p:cNvPr id="91" name="TextBox 90">
              <a:extLst>
                <a:ext uri="{FF2B5EF4-FFF2-40B4-BE49-F238E27FC236}">
                  <a16:creationId xmlns:a16="http://schemas.microsoft.com/office/drawing/2014/main" id="{619FF613-2D7F-4CA5-85CE-5A583412322E}"/>
                </a:ext>
              </a:extLst>
            </p:cNvPr>
            <p:cNvSpPr txBox="1"/>
            <p:nvPr/>
          </p:nvSpPr>
          <p:spPr>
            <a:xfrm>
              <a:off x="1747982" y="4740652"/>
              <a:ext cx="3571480"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Evidence-based policies and procedures</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nvGrpSpPr>
            <p:cNvPr id="140" name="Group 139">
              <a:extLst>
                <a:ext uri="{FF2B5EF4-FFF2-40B4-BE49-F238E27FC236}">
                  <a16:creationId xmlns:a16="http://schemas.microsoft.com/office/drawing/2014/main" id="{A1E4D3AA-38F0-469C-A5BE-E7B5AF8AA7E5}"/>
                </a:ext>
              </a:extLst>
            </p:cNvPr>
            <p:cNvGrpSpPr/>
            <p:nvPr/>
          </p:nvGrpSpPr>
          <p:grpSpPr>
            <a:xfrm>
              <a:off x="955425" y="4684994"/>
              <a:ext cx="805121" cy="819202"/>
              <a:chOff x="955468" y="4684994"/>
              <a:chExt cx="805121" cy="819202"/>
            </a:xfrm>
          </p:grpSpPr>
          <p:grpSp>
            <p:nvGrpSpPr>
              <p:cNvPr id="133" name="Group 132">
                <a:extLst>
                  <a:ext uri="{FF2B5EF4-FFF2-40B4-BE49-F238E27FC236}">
                    <a16:creationId xmlns:a16="http://schemas.microsoft.com/office/drawing/2014/main" id="{2C57C7D2-DBED-488C-89FF-80F641A11C59}"/>
                  </a:ext>
                </a:extLst>
              </p:cNvPr>
              <p:cNvGrpSpPr/>
              <p:nvPr/>
            </p:nvGrpSpPr>
            <p:grpSpPr>
              <a:xfrm>
                <a:off x="955468" y="4684994"/>
                <a:ext cx="805121" cy="817252"/>
                <a:chOff x="955468" y="4684994"/>
                <a:chExt cx="805121" cy="817252"/>
              </a:xfrm>
            </p:grpSpPr>
            <p:sp>
              <p:nvSpPr>
                <p:cNvPr id="36" name="Freeform: Shape 35">
                  <a:extLst>
                    <a:ext uri="{FF2B5EF4-FFF2-40B4-BE49-F238E27FC236}">
                      <a16:creationId xmlns:a16="http://schemas.microsoft.com/office/drawing/2014/main" id="{7902A394-1B52-4F0B-96A3-D061A2B8024C}"/>
                    </a:ext>
                  </a:extLst>
                </p:cNvPr>
                <p:cNvSpPr/>
                <p:nvPr/>
              </p:nvSpPr>
              <p:spPr>
                <a:xfrm rot="646927">
                  <a:off x="955468" y="4684994"/>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Oval 37">
                  <a:extLst>
                    <a:ext uri="{FF2B5EF4-FFF2-40B4-BE49-F238E27FC236}">
                      <a16:creationId xmlns:a16="http://schemas.microsoft.com/office/drawing/2014/main" id="{6F52900D-0BBD-42DA-AD5E-9E0988C800FA}"/>
                    </a:ext>
                  </a:extLst>
                </p:cNvPr>
                <p:cNvSpPr/>
                <p:nvPr/>
              </p:nvSpPr>
              <p:spPr>
                <a:xfrm rot="16200000">
                  <a:off x="976250" y="4701452"/>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Oval 38">
                  <a:extLst>
                    <a:ext uri="{FF2B5EF4-FFF2-40B4-BE49-F238E27FC236}">
                      <a16:creationId xmlns:a16="http://schemas.microsoft.com/office/drawing/2014/main" id="{2EBAC1BD-5350-4AFC-87C4-3C252FC7BCBE}"/>
                    </a:ext>
                  </a:extLst>
                </p:cNvPr>
                <p:cNvSpPr/>
                <p:nvPr/>
              </p:nvSpPr>
              <p:spPr>
                <a:xfrm rot="16200000">
                  <a:off x="1048236" y="4773437"/>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1" name="TextBox 100">
                  <a:extLst>
                    <a:ext uri="{FF2B5EF4-FFF2-40B4-BE49-F238E27FC236}">
                      <a16:creationId xmlns:a16="http://schemas.microsoft.com/office/drawing/2014/main" id="{E70B459C-7230-4241-B105-4082D77357B9}"/>
                    </a:ext>
                  </a:extLst>
                </p:cNvPr>
                <p:cNvSpPr txBox="1"/>
                <p:nvPr/>
              </p:nvSpPr>
              <p:spPr>
                <a:xfrm>
                  <a:off x="1079125" y="4801234"/>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04</a:t>
                  </a:r>
                </a:p>
              </p:txBody>
            </p:sp>
          </p:grpSp>
          <p:sp>
            <p:nvSpPr>
              <p:cNvPr id="139" name="Freeform: Shape 138">
                <a:extLst>
                  <a:ext uri="{FF2B5EF4-FFF2-40B4-BE49-F238E27FC236}">
                    <a16:creationId xmlns:a16="http://schemas.microsoft.com/office/drawing/2014/main" id="{372712D7-6F30-4F06-8050-4EC8302805D9}"/>
                  </a:ext>
                </a:extLst>
              </p:cNvPr>
              <p:cNvSpPr/>
              <p:nvPr/>
            </p:nvSpPr>
            <p:spPr>
              <a:xfrm rot="646927">
                <a:off x="972253" y="4686944"/>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grpSp>
      <p:grpSp>
        <p:nvGrpSpPr>
          <p:cNvPr id="158" name="Group 157">
            <a:extLst>
              <a:ext uri="{FF2B5EF4-FFF2-40B4-BE49-F238E27FC236}">
                <a16:creationId xmlns:a16="http://schemas.microsoft.com/office/drawing/2014/main" id="{8EC15A89-84B8-4961-B4C9-C29C7775F414}"/>
              </a:ext>
            </a:extLst>
          </p:cNvPr>
          <p:cNvGrpSpPr/>
          <p:nvPr/>
        </p:nvGrpSpPr>
        <p:grpSpPr>
          <a:xfrm>
            <a:off x="6483746" y="4602236"/>
            <a:ext cx="4382638" cy="817252"/>
            <a:chOff x="6307100" y="4702604"/>
            <a:chExt cx="4382638" cy="817252"/>
          </a:xfrm>
        </p:grpSpPr>
        <p:sp>
          <p:nvSpPr>
            <p:cNvPr id="62" name="Freeform: Shape 61">
              <a:extLst>
                <a:ext uri="{FF2B5EF4-FFF2-40B4-BE49-F238E27FC236}">
                  <a16:creationId xmlns:a16="http://schemas.microsoft.com/office/drawing/2014/main" id="{CE72AABC-C45D-49C8-B068-78577021E7DE}"/>
                </a:ext>
              </a:extLst>
            </p:cNvPr>
            <p:cNvSpPr/>
            <p:nvPr/>
          </p:nvSpPr>
          <p:spPr>
            <a:xfrm rot="646927">
              <a:off x="6327567" y="4702604"/>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55" name="Group 154">
              <a:extLst>
                <a:ext uri="{FF2B5EF4-FFF2-40B4-BE49-F238E27FC236}">
                  <a16:creationId xmlns:a16="http://schemas.microsoft.com/office/drawing/2014/main" id="{DB9364BE-B63B-4C2A-B511-F6029BF5FB62}"/>
                </a:ext>
              </a:extLst>
            </p:cNvPr>
            <p:cNvGrpSpPr/>
            <p:nvPr/>
          </p:nvGrpSpPr>
          <p:grpSpPr>
            <a:xfrm>
              <a:off x="6346839" y="4719062"/>
              <a:ext cx="4342899" cy="784339"/>
              <a:chOff x="5962376" y="4701452"/>
              <a:chExt cx="4342899" cy="784339"/>
            </a:xfrm>
          </p:grpSpPr>
          <p:grpSp>
            <p:nvGrpSpPr>
              <p:cNvPr id="150" name="Group 149">
                <a:extLst>
                  <a:ext uri="{FF2B5EF4-FFF2-40B4-BE49-F238E27FC236}">
                    <a16:creationId xmlns:a16="http://schemas.microsoft.com/office/drawing/2014/main" id="{01BF4B0A-7DDF-433E-BA13-77C79CCFE85C}"/>
                  </a:ext>
                </a:extLst>
              </p:cNvPr>
              <p:cNvGrpSpPr/>
              <p:nvPr/>
            </p:nvGrpSpPr>
            <p:grpSpPr>
              <a:xfrm>
                <a:off x="5962376" y="4701452"/>
                <a:ext cx="784339" cy="784339"/>
                <a:chOff x="5943103" y="4701452"/>
                <a:chExt cx="784339" cy="784339"/>
              </a:xfrm>
            </p:grpSpPr>
            <p:sp>
              <p:nvSpPr>
                <p:cNvPr id="64" name="Oval 63">
                  <a:extLst>
                    <a:ext uri="{FF2B5EF4-FFF2-40B4-BE49-F238E27FC236}">
                      <a16:creationId xmlns:a16="http://schemas.microsoft.com/office/drawing/2014/main" id="{7EC91B50-86CC-4958-B08C-BF4261FA46F5}"/>
                    </a:ext>
                  </a:extLst>
                </p:cNvPr>
                <p:cNvSpPr/>
                <p:nvPr/>
              </p:nvSpPr>
              <p:spPr>
                <a:xfrm rot="16200000">
                  <a:off x="5943103" y="4701452"/>
                  <a:ext cx="784339" cy="7843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65" name="Oval 64">
                  <a:extLst>
                    <a:ext uri="{FF2B5EF4-FFF2-40B4-BE49-F238E27FC236}">
                      <a16:creationId xmlns:a16="http://schemas.microsoft.com/office/drawing/2014/main" id="{37E80439-B29C-4C25-B797-DA8C819D2775}"/>
                    </a:ext>
                  </a:extLst>
                </p:cNvPr>
                <p:cNvSpPr/>
                <p:nvPr/>
              </p:nvSpPr>
              <p:spPr>
                <a:xfrm rot="16200000">
                  <a:off x="6015089" y="4773438"/>
                  <a:ext cx="640368" cy="640368"/>
                </a:xfrm>
                <a:prstGeom prst="ellipse">
                  <a:avLst/>
                </a:prstGeom>
                <a:solidFill>
                  <a:schemeClr val="bg1"/>
                </a:solidFill>
                <a:ln>
                  <a:noFill/>
                </a:ln>
                <a:effectLst>
                  <a:innerShdw blurRad="254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6" name="TextBox 105">
                  <a:extLst>
                    <a:ext uri="{FF2B5EF4-FFF2-40B4-BE49-F238E27FC236}">
                      <a16:creationId xmlns:a16="http://schemas.microsoft.com/office/drawing/2014/main" id="{B223B937-2774-4C64-BF51-E78B03D45CE9}"/>
                    </a:ext>
                  </a:extLst>
                </p:cNvPr>
                <p:cNvSpPr txBox="1"/>
                <p:nvPr/>
              </p:nvSpPr>
              <p:spPr>
                <a:xfrm>
                  <a:off x="6046963" y="4801234"/>
                  <a:ext cx="588623" cy="58477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Tw Cen MT Condensed Extra Bold"/>
                      <a:ea typeface="+mn-ea"/>
                      <a:cs typeface="+mn-cs"/>
                    </a:rPr>
                    <a:t>09</a:t>
                  </a:r>
                </a:p>
              </p:txBody>
            </p:sp>
          </p:grpSp>
          <p:sp>
            <p:nvSpPr>
              <p:cNvPr id="96" name="TextBox 95">
                <a:extLst>
                  <a:ext uri="{FF2B5EF4-FFF2-40B4-BE49-F238E27FC236}">
                    <a16:creationId xmlns:a16="http://schemas.microsoft.com/office/drawing/2014/main" id="{CB3BDB1F-67D5-4D57-82EF-99B6AAF87FE6}"/>
                  </a:ext>
                </a:extLst>
              </p:cNvPr>
              <p:cNvSpPr txBox="1"/>
              <p:nvPr/>
            </p:nvSpPr>
            <p:spPr>
              <a:xfrm>
                <a:off x="6733795" y="4739678"/>
                <a:ext cx="3571480"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Calibri"/>
                    <a:ea typeface="+mn-ea"/>
                    <a:cs typeface="+mn-cs"/>
                  </a:rPr>
                  <a:t>Audit and continuous quality improvement</a:t>
                </a:r>
                <a:endParaRPr kumimoji="0" lang="en-IN" sz="2000" b="0" i="0" u="none" strike="noStrike" kern="1200" cap="none" spc="0" normalizeH="0" baseline="0" noProof="0" dirty="0">
                  <a:ln>
                    <a:noFill/>
                  </a:ln>
                  <a:solidFill>
                    <a:schemeClr val="bg1"/>
                  </a:solidFill>
                  <a:effectLst/>
                  <a:uLnTx/>
                  <a:uFillTx/>
                  <a:latin typeface="Calibri"/>
                  <a:ea typeface="+mn-ea"/>
                  <a:cs typeface="+mn-cs"/>
                </a:endParaRPr>
              </a:p>
            </p:txBody>
          </p:sp>
        </p:grpSp>
        <p:sp>
          <p:nvSpPr>
            <p:cNvPr id="157" name="Freeform: Shape 156">
              <a:extLst>
                <a:ext uri="{FF2B5EF4-FFF2-40B4-BE49-F238E27FC236}">
                  <a16:creationId xmlns:a16="http://schemas.microsoft.com/office/drawing/2014/main" id="{AD1AD486-AE23-439C-8BA2-5B46B9B61B24}"/>
                </a:ext>
              </a:extLst>
            </p:cNvPr>
            <p:cNvSpPr/>
            <p:nvPr/>
          </p:nvSpPr>
          <p:spPr>
            <a:xfrm rot="646927">
              <a:off x="6307100" y="4702604"/>
              <a:ext cx="640368" cy="817252"/>
            </a:xfrm>
            <a:custGeom>
              <a:avLst/>
              <a:gdLst>
                <a:gd name="connsiteX0" fmla="*/ 1516857 w 2286902"/>
                <a:gd name="connsiteY0" fmla="*/ 0 h 2918596"/>
                <a:gd name="connsiteX1" fmla="*/ 2239881 w 2286902"/>
                <a:gd name="connsiteY1" fmla="*/ 183077 h 2918596"/>
                <a:gd name="connsiteX2" fmla="*/ 2286902 w 2286902"/>
                <a:gd name="connsiteY2" fmla="*/ 211643 h 2918596"/>
                <a:gd name="connsiteX3" fmla="*/ 937585 w 2286902"/>
                <a:gd name="connsiteY3" fmla="*/ 2918596 h 2918596"/>
                <a:gd name="connsiteX4" fmla="*/ 926428 w 2286902"/>
                <a:gd name="connsiteY4" fmla="*/ 2914512 h 2918596"/>
                <a:gd name="connsiteX5" fmla="*/ 0 w 2286902"/>
                <a:gd name="connsiteY5" fmla="*/ 1516857 h 2918596"/>
                <a:gd name="connsiteX6" fmla="*/ 1516857 w 2286902"/>
                <a:gd name="connsiteY6" fmla="*/ 0 h 29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902" h="2918596">
                  <a:moveTo>
                    <a:pt x="1516857" y="0"/>
                  </a:moveTo>
                  <a:cubicBezTo>
                    <a:pt x="1778650" y="0"/>
                    <a:pt x="2024953" y="66321"/>
                    <a:pt x="2239881" y="183077"/>
                  </a:cubicBezTo>
                  <a:lnTo>
                    <a:pt x="2286902" y="211643"/>
                  </a:lnTo>
                  <a:lnTo>
                    <a:pt x="937585" y="2918596"/>
                  </a:lnTo>
                  <a:lnTo>
                    <a:pt x="926428" y="2914512"/>
                  </a:lnTo>
                  <a:cubicBezTo>
                    <a:pt x="382005" y="2684241"/>
                    <a:pt x="0" y="2145160"/>
                    <a:pt x="0" y="1516857"/>
                  </a:cubicBezTo>
                  <a:cubicBezTo>
                    <a:pt x="0" y="679120"/>
                    <a:pt x="679120" y="0"/>
                    <a:pt x="1516857" y="0"/>
                  </a:cubicBezTo>
                  <a:close/>
                </a:path>
              </a:pathLst>
            </a:custGeom>
            <a:gradFill flip="none" rotWithShape="1">
              <a:gsLst>
                <a:gs pos="0">
                  <a:schemeClr val="accent3">
                    <a:lumMod val="5000"/>
                    <a:lumOff val="95000"/>
                    <a:alpha val="59000"/>
                  </a:schemeClr>
                </a:gs>
                <a:gs pos="100000">
                  <a:schemeClr val="bg1">
                    <a:alpha val="17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46347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wipe(left)">
                                      <p:cBhvr>
                                        <p:cTn id="7" dur="500"/>
                                        <p:tgtEl>
                                          <p:spTgt spid="1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250"/>
                                        <p:tgtEl>
                                          <p:spTgt spid="15"/>
                                        </p:tgtEl>
                                      </p:cBhvr>
                                    </p:animEffect>
                                  </p:childTnLst>
                                </p:cTn>
                              </p:par>
                            </p:childTnLst>
                          </p:cTn>
                        </p:par>
                        <p:par>
                          <p:cTn id="13" fill="hold">
                            <p:stCondLst>
                              <p:cond delay="250"/>
                            </p:stCondLst>
                            <p:childTnLst>
                              <p:par>
                                <p:cTn id="14" presetID="22" presetClass="entr" presetSubtype="8" fill="hold" nodeType="afterEffect">
                                  <p:stCondLst>
                                    <p:cond delay="0"/>
                                  </p:stCondLst>
                                  <p:childTnLst>
                                    <p:set>
                                      <p:cBhvr>
                                        <p:cTn id="15" dur="1" fill="hold">
                                          <p:stCondLst>
                                            <p:cond delay="0"/>
                                          </p:stCondLst>
                                        </p:cTn>
                                        <p:tgtEl>
                                          <p:spTgt spid="143"/>
                                        </p:tgtEl>
                                        <p:attrNameLst>
                                          <p:attrName>style.visibility</p:attrName>
                                        </p:attrNameLst>
                                      </p:cBhvr>
                                      <p:to>
                                        <p:strVal val="visible"/>
                                      </p:to>
                                    </p:set>
                                    <p:animEffect transition="in" filter="wipe(left)">
                                      <p:cBhvr>
                                        <p:cTn id="16" dur="500"/>
                                        <p:tgtEl>
                                          <p:spTgt spid="14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250"/>
                                        <p:tgtEl>
                                          <p:spTgt spid="21"/>
                                        </p:tgtEl>
                                      </p:cBhvr>
                                    </p:animEffect>
                                  </p:childTnLst>
                                </p:cTn>
                              </p:par>
                            </p:childTnLst>
                          </p:cTn>
                        </p:par>
                        <p:par>
                          <p:cTn id="22" fill="hold">
                            <p:stCondLst>
                              <p:cond delay="250"/>
                            </p:stCondLst>
                            <p:childTnLst>
                              <p:par>
                                <p:cTn id="23" presetID="22" presetClass="entr" presetSubtype="8" fill="hold" nodeType="afterEffect">
                                  <p:stCondLst>
                                    <p:cond delay="0"/>
                                  </p:stCondLst>
                                  <p:childTnLst>
                                    <p:set>
                                      <p:cBhvr>
                                        <p:cTn id="24" dur="1" fill="hold">
                                          <p:stCondLst>
                                            <p:cond delay="0"/>
                                          </p:stCondLst>
                                        </p:cTn>
                                        <p:tgtEl>
                                          <p:spTgt spid="144"/>
                                        </p:tgtEl>
                                        <p:attrNameLst>
                                          <p:attrName>style.visibility</p:attrName>
                                        </p:attrNameLst>
                                      </p:cBhvr>
                                      <p:to>
                                        <p:strVal val="visible"/>
                                      </p:to>
                                    </p:set>
                                    <p:animEffect transition="in" filter="wipe(left)">
                                      <p:cBhvr>
                                        <p:cTn id="25" dur="500"/>
                                        <p:tgtEl>
                                          <p:spTgt spid="14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up)">
                                      <p:cBhvr>
                                        <p:cTn id="30" dur="250"/>
                                        <p:tgtEl>
                                          <p:spTgt spid="29"/>
                                        </p:tgtEl>
                                      </p:cBhvr>
                                    </p:animEffect>
                                  </p:childTnLst>
                                </p:cTn>
                              </p:par>
                            </p:childTnLst>
                          </p:cTn>
                        </p:par>
                        <p:par>
                          <p:cTn id="31" fill="hold">
                            <p:stCondLst>
                              <p:cond delay="250"/>
                            </p:stCondLst>
                            <p:childTnLst>
                              <p:par>
                                <p:cTn id="32" presetID="22" presetClass="entr" presetSubtype="8" fill="hold" nodeType="afterEffect">
                                  <p:stCondLst>
                                    <p:cond delay="0"/>
                                  </p:stCondLst>
                                  <p:childTnLst>
                                    <p:set>
                                      <p:cBhvr>
                                        <p:cTn id="33" dur="1" fill="hold">
                                          <p:stCondLst>
                                            <p:cond delay="0"/>
                                          </p:stCondLst>
                                        </p:cTn>
                                        <p:tgtEl>
                                          <p:spTgt spid="145"/>
                                        </p:tgtEl>
                                        <p:attrNameLst>
                                          <p:attrName>style.visibility</p:attrName>
                                        </p:attrNameLst>
                                      </p:cBhvr>
                                      <p:to>
                                        <p:strVal val="visible"/>
                                      </p:to>
                                    </p:set>
                                    <p:animEffect transition="in" filter="wipe(left)">
                                      <p:cBhvr>
                                        <p:cTn id="34" dur="500"/>
                                        <p:tgtEl>
                                          <p:spTgt spid="14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wipe(up)">
                                      <p:cBhvr>
                                        <p:cTn id="39" dur="250"/>
                                        <p:tgtEl>
                                          <p:spTgt spid="37"/>
                                        </p:tgtEl>
                                      </p:cBhvr>
                                    </p:animEffect>
                                  </p:childTnLst>
                                </p:cTn>
                              </p:par>
                            </p:childTnLst>
                          </p:cTn>
                        </p:par>
                        <p:par>
                          <p:cTn id="40" fill="hold">
                            <p:stCondLst>
                              <p:cond delay="250"/>
                            </p:stCondLst>
                            <p:childTnLst>
                              <p:par>
                                <p:cTn id="41" presetID="22" presetClass="entr" presetSubtype="8" fill="hold" nodeType="afterEffect">
                                  <p:stCondLst>
                                    <p:cond delay="0"/>
                                  </p:stCondLst>
                                  <p:childTnLst>
                                    <p:set>
                                      <p:cBhvr>
                                        <p:cTn id="42" dur="1" fill="hold">
                                          <p:stCondLst>
                                            <p:cond delay="0"/>
                                          </p:stCondLst>
                                        </p:cTn>
                                        <p:tgtEl>
                                          <p:spTgt spid="146"/>
                                        </p:tgtEl>
                                        <p:attrNameLst>
                                          <p:attrName>style.visibility</p:attrName>
                                        </p:attrNameLst>
                                      </p:cBhvr>
                                      <p:to>
                                        <p:strVal val="visible"/>
                                      </p:to>
                                    </p:set>
                                    <p:animEffect transition="in" filter="wipe(left)">
                                      <p:cBhvr>
                                        <p:cTn id="43" dur="500"/>
                                        <p:tgtEl>
                                          <p:spTgt spid="14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52"/>
                                        </p:tgtEl>
                                        <p:attrNameLst>
                                          <p:attrName>style.visibility</p:attrName>
                                        </p:attrNameLst>
                                      </p:cBhvr>
                                      <p:to>
                                        <p:strVal val="visible"/>
                                      </p:to>
                                    </p:set>
                                    <p:animEffect transition="in" filter="wipe(left)">
                                      <p:cBhvr>
                                        <p:cTn id="48" dur="500"/>
                                        <p:tgtEl>
                                          <p:spTgt spid="15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84"/>
                                        </p:tgtEl>
                                        <p:attrNameLst>
                                          <p:attrName>style.visibility</p:attrName>
                                        </p:attrNameLst>
                                      </p:cBhvr>
                                      <p:to>
                                        <p:strVal val="visible"/>
                                      </p:to>
                                    </p:set>
                                    <p:animEffect transition="in" filter="wipe(up)">
                                      <p:cBhvr>
                                        <p:cTn id="53" dur="250"/>
                                        <p:tgtEl>
                                          <p:spTgt spid="84"/>
                                        </p:tgtEl>
                                      </p:cBhvr>
                                    </p:animEffect>
                                  </p:childTnLst>
                                </p:cTn>
                              </p:par>
                            </p:childTnLst>
                          </p:cTn>
                        </p:par>
                        <p:par>
                          <p:cTn id="54" fill="hold">
                            <p:stCondLst>
                              <p:cond delay="250"/>
                            </p:stCondLst>
                            <p:childTnLst>
                              <p:par>
                                <p:cTn id="55" presetID="22" presetClass="entr" presetSubtype="8" fill="hold" nodeType="afterEffect">
                                  <p:stCondLst>
                                    <p:cond delay="0"/>
                                  </p:stCondLst>
                                  <p:childTnLst>
                                    <p:set>
                                      <p:cBhvr>
                                        <p:cTn id="56" dur="1" fill="hold">
                                          <p:stCondLst>
                                            <p:cond delay="0"/>
                                          </p:stCondLst>
                                        </p:cTn>
                                        <p:tgtEl>
                                          <p:spTgt spid="153"/>
                                        </p:tgtEl>
                                        <p:attrNameLst>
                                          <p:attrName>style.visibility</p:attrName>
                                        </p:attrNameLst>
                                      </p:cBhvr>
                                      <p:to>
                                        <p:strVal val="visible"/>
                                      </p:to>
                                    </p:set>
                                    <p:animEffect transition="in" filter="wipe(left)">
                                      <p:cBhvr>
                                        <p:cTn id="57" dur="500"/>
                                        <p:tgtEl>
                                          <p:spTgt spid="15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77"/>
                                        </p:tgtEl>
                                        <p:attrNameLst>
                                          <p:attrName>style.visibility</p:attrName>
                                        </p:attrNameLst>
                                      </p:cBhvr>
                                      <p:to>
                                        <p:strVal val="visible"/>
                                      </p:to>
                                    </p:set>
                                    <p:animEffect transition="in" filter="wipe(up)">
                                      <p:cBhvr>
                                        <p:cTn id="62" dur="250"/>
                                        <p:tgtEl>
                                          <p:spTgt spid="77"/>
                                        </p:tgtEl>
                                      </p:cBhvr>
                                    </p:animEffect>
                                  </p:childTnLst>
                                </p:cTn>
                              </p:par>
                            </p:childTnLst>
                          </p:cTn>
                        </p:par>
                        <p:par>
                          <p:cTn id="63" fill="hold">
                            <p:stCondLst>
                              <p:cond delay="250"/>
                            </p:stCondLst>
                            <p:childTnLst>
                              <p:par>
                                <p:cTn id="64" presetID="22" presetClass="entr" presetSubtype="8" fill="hold" nodeType="afterEffect">
                                  <p:stCondLst>
                                    <p:cond delay="0"/>
                                  </p:stCondLst>
                                  <p:childTnLst>
                                    <p:set>
                                      <p:cBhvr>
                                        <p:cTn id="65" dur="1" fill="hold">
                                          <p:stCondLst>
                                            <p:cond delay="0"/>
                                          </p:stCondLst>
                                        </p:cTn>
                                        <p:tgtEl>
                                          <p:spTgt spid="154"/>
                                        </p:tgtEl>
                                        <p:attrNameLst>
                                          <p:attrName>style.visibility</p:attrName>
                                        </p:attrNameLst>
                                      </p:cBhvr>
                                      <p:to>
                                        <p:strVal val="visible"/>
                                      </p:to>
                                    </p:set>
                                    <p:animEffect transition="in" filter="wipe(left)">
                                      <p:cBhvr>
                                        <p:cTn id="66" dur="500"/>
                                        <p:tgtEl>
                                          <p:spTgt spid="154"/>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70"/>
                                        </p:tgtEl>
                                        <p:attrNameLst>
                                          <p:attrName>style.visibility</p:attrName>
                                        </p:attrNameLst>
                                      </p:cBhvr>
                                      <p:to>
                                        <p:strVal val="visible"/>
                                      </p:to>
                                    </p:set>
                                    <p:animEffect transition="in" filter="wipe(up)">
                                      <p:cBhvr>
                                        <p:cTn id="71" dur="250"/>
                                        <p:tgtEl>
                                          <p:spTgt spid="70"/>
                                        </p:tgtEl>
                                      </p:cBhvr>
                                    </p:animEffect>
                                  </p:childTnLst>
                                </p:cTn>
                              </p:par>
                            </p:childTnLst>
                          </p:cTn>
                        </p:par>
                        <p:par>
                          <p:cTn id="72" fill="hold">
                            <p:stCondLst>
                              <p:cond delay="250"/>
                            </p:stCondLst>
                            <p:childTnLst>
                              <p:par>
                                <p:cTn id="73" presetID="22" presetClass="entr" presetSubtype="8" fill="hold" nodeType="afterEffect">
                                  <p:stCondLst>
                                    <p:cond delay="0"/>
                                  </p:stCondLst>
                                  <p:childTnLst>
                                    <p:set>
                                      <p:cBhvr>
                                        <p:cTn id="74" dur="1" fill="hold">
                                          <p:stCondLst>
                                            <p:cond delay="0"/>
                                          </p:stCondLst>
                                        </p:cTn>
                                        <p:tgtEl>
                                          <p:spTgt spid="158"/>
                                        </p:tgtEl>
                                        <p:attrNameLst>
                                          <p:attrName>style.visibility</p:attrName>
                                        </p:attrNameLst>
                                      </p:cBhvr>
                                      <p:to>
                                        <p:strVal val="visible"/>
                                      </p:to>
                                    </p:set>
                                    <p:animEffect transition="in" filter="wipe(left)">
                                      <p:cBhvr>
                                        <p:cTn id="75" dur="500"/>
                                        <p:tgtEl>
                                          <p:spTgt spid="15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nodeType="clickEffect">
                                  <p:stCondLst>
                                    <p:cond delay="0"/>
                                  </p:stCondLst>
                                  <p:childTnLst>
                                    <p:set>
                                      <p:cBhvr>
                                        <p:cTn id="79" dur="1" fill="hold">
                                          <p:stCondLst>
                                            <p:cond delay="0"/>
                                          </p:stCondLst>
                                        </p:cTn>
                                        <p:tgtEl>
                                          <p:spTgt spid="63"/>
                                        </p:tgtEl>
                                        <p:attrNameLst>
                                          <p:attrName>style.visibility</p:attrName>
                                        </p:attrNameLst>
                                      </p:cBhvr>
                                      <p:to>
                                        <p:strVal val="visible"/>
                                      </p:to>
                                    </p:set>
                                    <p:animEffect transition="in" filter="wipe(up)">
                                      <p:cBhvr>
                                        <p:cTn id="80" dur="250"/>
                                        <p:tgtEl>
                                          <p:spTgt spid="63"/>
                                        </p:tgtEl>
                                      </p:cBhvr>
                                    </p:animEffect>
                                  </p:childTnLst>
                                </p:cTn>
                              </p:par>
                            </p:childTnLst>
                          </p:cTn>
                        </p:par>
                        <p:par>
                          <p:cTn id="81" fill="hold">
                            <p:stCondLst>
                              <p:cond delay="250"/>
                            </p:stCondLst>
                            <p:childTnLst>
                              <p:par>
                                <p:cTn id="82" presetID="22" presetClass="entr" presetSubtype="8" fill="hold" nodeType="afterEffect">
                                  <p:stCondLst>
                                    <p:cond delay="0"/>
                                  </p:stCondLst>
                                  <p:childTnLst>
                                    <p:set>
                                      <p:cBhvr>
                                        <p:cTn id="83" dur="1" fill="hold">
                                          <p:stCondLst>
                                            <p:cond delay="0"/>
                                          </p:stCondLst>
                                        </p:cTn>
                                        <p:tgtEl>
                                          <p:spTgt spid="156"/>
                                        </p:tgtEl>
                                        <p:attrNameLst>
                                          <p:attrName>style.visibility</p:attrName>
                                        </p:attrNameLst>
                                      </p:cBhvr>
                                      <p:to>
                                        <p:strVal val="visible"/>
                                      </p:to>
                                    </p:set>
                                    <p:animEffect transition="in" filter="wipe(left)">
                                      <p:cBhvr>
                                        <p:cTn id="84"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C9A510BE-490C-4627-9D13-02BC1FC355AD}"/>
              </a:ext>
            </a:extLst>
          </p:cNvPr>
          <p:cNvGrpSpPr/>
          <p:nvPr/>
        </p:nvGrpSpPr>
        <p:grpSpPr>
          <a:xfrm>
            <a:off x="-1" y="1565281"/>
            <a:ext cx="4976410" cy="941616"/>
            <a:chOff x="-1" y="1565281"/>
            <a:chExt cx="4976410" cy="941616"/>
          </a:xfrm>
          <a:effectLst>
            <a:outerShdw blurRad="50800" dist="38100" dir="2700000" sx="101000" sy="101000" algn="tl" rotWithShape="0">
              <a:prstClr val="black">
                <a:alpha val="40000"/>
              </a:prstClr>
            </a:outerShdw>
          </a:effectLst>
        </p:grpSpPr>
        <p:sp>
          <p:nvSpPr>
            <p:cNvPr id="28" name="Rectangle 27">
              <a:extLst>
                <a:ext uri="{FF2B5EF4-FFF2-40B4-BE49-F238E27FC236}">
                  <a16:creationId xmlns:a16="http://schemas.microsoft.com/office/drawing/2014/main" id="{6B8296F0-9E8D-420B-B482-A95ED4F444CA}"/>
                </a:ext>
              </a:extLst>
            </p:cNvPr>
            <p:cNvSpPr/>
            <p:nvPr/>
          </p:nvSpPr>
          <p:spPr>
            <a:xfrm>
              <a:off x="-1" y="1565281"/>
              <a:ext cx="4931229" cy="9416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40FB0B15-23C3-436B-8AC6-2519476527D2}"/>
                </a:ext>
              </a:extLst>
            </p:cNvPr>
            <p:cNvSpPr txBox="1"/>
            <p:nvPr/>
          </p:nvSpPr>
          <p:spPr>
            <a:xfrm>
              <a:off x="1361702" y="1774479"/>
              <a:ext cx="3614707"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Leadership &amp; Structure</a:t>
              </a:r>
              <a:endParaRPr kumimoji="0" lang="en-IN" sz="28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49" name="Group 48">
            <a:extLst>
              <a:ext uri="{FF2B5EF4-FFF2-40B4-BE49-F238E27FC236}">
                <a16:creationId xmlns:a16="http://schemas.microsoft.com/office/drawing/2014/main" id="{FCCD9A56-92C7-4C2F-85CE-F7AF90B1DBB2}"/>
              </a:ext>
            </a:extLst>
          </p:cNvPr>
          <p:cNvGrpSpPr/>
          <p:nvPr/>
        </p:nvGrpSpPr>
        <p:grpSpPr>
          <a:xfrm>
            <a:off x="-1" y="2606198"/>
            <a:ext cx="4931229" cy="941616"/>
            <a:chOff x="-1" y="2606198"/>
            <a:chExt cx="4931229" cy="941616"/>
          </a:xfrm>
          <a:effectLst>
            <a:outerShdw blurRad="50800" dist="38100" dir="2700000" sx="101000" sy="101000" algn="tl" rotWithShape="0">
              <a:prstClr val="black">
                <a:alpha val="40000"/>
              </a:prstClr>
            </a:outerShdw>
          </a:effectLst>
        </p:grpSpPr>
        <p:sp>
          <p:nvSpPr>
            <p:cNvPr id="29" name="Rectangle 28">
              <a:extLst>
                <a:ext uri="{FF2B5EF4-FFF2-40B4-BE49-F238E27FC236}">
                  <a16:creationId xmlns:a16="http://schemas.microsoft.com/office/drawing/2014/main" id="{B8FDE086-065C-43AA-8B92-126B45EC9D64}"/>
                </a:ext>
              </a:extLst>
            </p:cNvPr>
            <p:cNvSpPr/>
            <p:nvPr/>
          </p:nvSpPr>
          <p:spPr>
            <a:xfrm>
              <a:off x="-1" y="2606198"/>
              <a:ext cx="4931229" cy="9416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5">
              <a:extLst>
                <a:ext uri="{FF2B5EF4-FFF2-40B4-BE49-F238E27FC236}">
                  <a16:creationId xmlns:a16="http://schemas.microsoft.com/office/drawing/2014/main" id="{14C4845B-C507-4435-9C86-CF199B04D516}"/>
                </a:ext>
              </a:extLst>
            </p:cNvPr>
            <p:cNvSpPr txBox="1"/>
            <p:nvPr/>
          </p:nvSpPr>
          <p:spPr>
            <a:xfrm>
              <a:off x="1385675" y="2827420"/>
              <a:ext cx="3538405"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Culture &amp; Engagement</a:t>
              </a:r>
              <a:endParaRPr kumimoji="0" lang="en-IN" sz="28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46" name="Group 45">
            <a:extLst>
              <a:ext uri="{FF2B5EF4-FFF2-40B4-BE49-F238E27FC236}">
                <a16:creationId xmlns:a16="http://schemas.microsoft.com/office/drawing/2014/main" id="{CD8F9B4E-4D7F-4E9C-ABD2-0FC54C2F2FB3}"/>
              </a:ext>
            </a:extLst>
          </p:cNvPr>
          <p:cNvGrpSpPr/>
          <p:nvPr/>
        </p:nvGrpSpPr>
        <p:grpSpPr>
          <a:xfrm>
            <a:off x="-1" y="3647115"/>
            <a:ext cx="4931229" cy="969757"/>
            <a:chOff x="-1" y="3647115"/>
            <a:chExt cx="4931229" cy="969757"/>
          </a:xfrm>
          <a:effectLst>
            <a:outerShdw blurRad="50800" dist="38100" dir="2700000" sx="101000" sy="101000" algn="tl" rotWithShape="0">
              <a:prstClr val="black">
                <a:alpha val="40000"/>
              </a:prstClr>
            </a:outerShdw>
          </a:effectLst>
        </p:grpSpPr>
        <p:sp>
          <p:nvSpPr>
            <p:cNvPr id="32" name="Rectangle 31">
              <a:extLst>
                <a:ext uri="{FF2B5EF4-FFF2-40B4-BE49-F238E27FC236}">
                  <a16:creationId xmlns:a16="http://schemas.microsoft.com/office/drawing/2014/main" id="{5BC250BC-36E3-4012-9807-C7D397BA4755}"/>
                </a:ext>
              </a:extLst>
            </p:cNvPr>
            <p:cNvSpPr/>
            <p:nvPr/>
          </p:nvSpPr>
          <p:spPr>
            <a:xfrm>
              <a:off x="-1" y="3647115"/>
              <a:ext cx="4931229" cy="9416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TextBox 36">
              <a:extLst>
                <a:ext uri="{FF2B5EF4-FFF2-40B4-BE49-F238E27FC236}">
                  <a16:creationId xmlns:a16="http://schemas.microsoft.com/office/drawing/2014/main" id="{E75BDB50-212A-4729-8A4B-14820291A906}"/>
                </a:ext>
              </a:extLst>
            </p:cNvPr>
            <p:cNvSpPr txBox="1"/>
            <p:nvPr/>
          </p:nvSpPr>
          <p:spPr>
            <a:xfrm>
              <a:off x="1682336" y="3662765"/>
              <a:ext cx="2545249" cy="954107"/>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Information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Communication</a:t>
              </a:r>
              <a:endParaRPr kumimoji="0" lang="en-IN" sz="28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47" name="Group 46">
            <a:extLst>
              <a:ext uri="{FF2B5EF4-FFF2-40B4-BE49-F238E27FC236}">
                <a16:creationId xmlns:a16="http://schemas.microsoft.com/office/drawing/2014/main" id="{41EBCB1A-A1E5-4595-8D35-DF99A0FE718D}"/>
              </a:ext>
            </a:extLst>
          </p:cNvPr>
          <p:cNvGrpSpPr/>
          <p:nvPr/>
        </p:nvGrpSpPr>
        <p:grpSpPr>
          <a:xfrm>
            <a:off x="-1" y="4688032"/>
            <a:ext cx="5189380" cy="941616"/>
            <a:chOff x="-1" y="4688032"/>
            <a:chExt cx="5189380" cy="941616"/>
          </a:xfrm>
          <a:effectLst>
            <a:outerShdw blurRad="50800" dist="38100" dir="2700000" sx="101000" sy="101000" algn="tl" rotWithShape="0">
              <a:prstClr val="black">
                <a:alpha val="40000"/>
              </a:prstClr>
            </a:outerShdw>
          </a:effectLst>
        </p:grpSpPr>
        <p:sp>
          <p:nvSpPr>
            <p:cNvPr id="31" name="Rectangle 30">
              <a:extLst>
                <a:ext uri="{FF2B5EF4-FFF2-40B4-BE49-F238E27FC236}">
                  <a16:creationId xmlns:a16="http://schemas.microsoft.com/office/drawing/2014/main" id="{97CF28A4-785F-4361-A2BE-ADB1A743E211}"/>
                </a:ext>
              </a:extLst>
            </p:cNvPr>
            <p:cNvSpPr/>
            <p:nvPr/>
          </p:nvSpPr>
          <p:spPr>
            <a:xfrm>
              <a:off x="-1" y="4688032"/>
              <a:ext cx="4931229" cy="9416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TextBox 37">
              <a:extLst>
                <a:ext uri="{FF2B5EF4-FFF2-40B4-BE49-F238E27FC236}">
                  <a16:creationId xmlns:a16="http://schemas.microsoft.com/office/drawing/2014/main" id="{FF2A34FE-909F-471A-90E0-C8745F4EBB8A}"/>
                </a:ext>
              </a:extLst>
            </p:cNvPr>
            <p:cNvSpPr txBox="1"/>
            <p:nvPr/>
          </p:nvSpPr>
          <p:spPr>
            <a:xfrm>
              <a:off x="1275359" y="4957596"/>
              <a:ext cx="3914020"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a:ea typeface="+mn-ea"/>
                  <a:cs typeface="+mn-cs"/>
                </a:rPr>
                <a:t>Learning &amp; Improvement</a:t>
              </a:r>
              <a:endParaRPr kumimoji="0" lang="en-IN" sz="27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48" name="Group 47">
            <a:extLst>
              <a:ext uri="{FF2B5EF4-FFF2-40B4-BE49-F238E27FC236}">
                <a16:creationId xmlns:a16="http://schemas.microsoft.com/office/drawing/2014/main" id="{17389D8E-BFD1-4BD1-8FC0-CE3BA1A14336}"/>
              </a:ext>
            </a:extLst>
          </p:cNvPr>
          <p:cNvGrpSpPr/>
          <p:nvPr/>
        </p:nvGrpSpPr>
        <p:grpSpPr>
          <a:xfrm>
            <a:off x="-1" y="5728948"/>
            <a:ext cx="4960060" cy="941616"/>
            <a:chOff x="-1" y="5728948"/>
            <a:chExt cx="4960060" cy="941616"/>
          </a:xfrm>
          <a:effectLst>
            <a:outerShdw blurRad="50800" dist="38100" dir="2700000" sx="101000" sy="101000" algn="tl" rotWithShape="0">
              <a:prstClr val="black">
                <a:alpha val="40000"/>
              </a:prstClr>
            </a:outerShdw>
          </a:effectLst>
        </p:grpSpPr>
        <p:sp>
          <p:nvSpPr>
            <p:cNvPr id="30" name="Rectangle 29">
              <a:extLst>
                <a:ext uri="{FF2B5EF4-FFF2-40B4-BE49-F238E27FC236}">
                  <a16:creationId xmlns:a16="http://schemas.microsoft.com/office/drawing/2014/main" id="{27E0E643-489A-42DC-B298-B50A54336568}"/>
                </a:ext>
              </a:extLst>
            </p:cNvPr>
            <p:cNvSpPr/>
            <p:nvPr/>
          </p:nvSpPr>
          <p:spPr>
            <a:xfrm>
              <a:off x="-1" y="5728948"/>
              <a:ext cx="4931229" cy="9416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a:extLst>
                <a:ext uri="{FF2B5EF4-FFF2-40B4-BE49-F238E27FC236}">
                  <a16:creationId xmlns:a16="http://schemas.microsoft.com/office/drawing/2014/main" id="{608F9B78-9E83-4894-A1D0-1561D0AF981A}"/>
                </a:ext>
              </a:extLst>
            </p:cNvPr>
            <p:cNvSpPr txBox="1"/>
            <p:nvPr/>
          </p:nvSpPr>
          <p:spPr>
            <a:xfrm>
              <a:off x="1361702" y="5938146"/>
              <a:ext cx="3598357"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Wellbeing &amp; Resources</a:t>
              </a:r>
              <a:endParaRPr kumimoji="0" lang="en-IN" sz="2800" b="1"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5" name="Rectangle 4">
            <a:extLst>
              <a:ext uri="{FF2B5EF4-FFF2-40B4-BE49-F238E27FC236}">
                <a16:creationId xmlns:a16="http://schemas.microsoft.com/office/drawing/2014/main" id="{D0A87BCC-A815-42F8-B292-12A6F55CF090}"/>
              </a:ext>
            </a:extLst>
          </p:cNvPr>
          <p:cNvSpPr/>
          <p:nvPr/>
        </p:nvSpPr>
        <p:spPr>
          <a:xfrm>
            <a:off x="0" y="0"/>
            <a:ext cx="1317171" cy="6858000"/>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668605D5-3070-475E-84E7-BAF866169EFB}"/>
              </a:ext>
            </a:extLst>
          </p:cNvPr>
          <p:cNvSpPr/>
          <p:nvPr/>
        </p:nvSpPr>
        <p:spPr>
          <a:xfrm rot="5400000">
            <a:off x="5625193" y="-5068094"/>
            <a:ext cx="941615" cy="12192000"/>
          </a:xfrm>
          <a:prstGeom prst="rect">
            <a:avLst/>
          </a:prstGeom>
          <a:solidFill>
            <a:schemeClr val="accent5">
              <a:lumMod val="75000"/>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itle 3">
            <a:extLst>
              <a:ext uri="{FF2B5EF4-FFF2-40B4-BE49-F238E27FC236}">
                <a16:creationId xmlns:a16="http://schemas.microsoft.com/office/drawing/2014/main" id="{BC35BDF6-B3E8-4447-8FDE-E215D016F96D}"/>
              </a:ext>
            </a:extLst>
          </p:cNvPr>
          <p:cNvSpPr>
            <a:spLocks noGrp="1"/>
          </p:cNvSpPr>
          <p:nvPr>
            <p:ph type="title"/>
          </p:nvPr>
        </p:nvSpPr>
        <p:spPr/>
        <p:txBody>
          <a:bodyPr/>
          <a:lstStyle/>
          <a:p>
            <a:r>
              <a:rPr lang="en-US" dirty="0"/>
              <a:t>Go</a:t>
            </a:r>
            <a:r>
              <a:rPr lang="en-US" dirty="0">
                <a:solidFill>
                  <a:schemeClr val="bg1"/>
                </a:solidFill>
              </a:rPr>
              <a:t>vernance pitfalls to avoid </a:t>
            </a:r>
            <a:endParaRPr lang="en-IN" dirty="0">
              <a:solidFill>
                <a:schemeClr val="bg1"/>
              </a:solidFill>
            </a:endParaRPr>
          </a:p>
        </p:txBody>
      </p:sp>
      <p:grpSp>
        <p:nvGrpSpPr>
          <p:cNvPr id="22" name="Group 21">
            <a:extLst>
              <a:ext uri="{FF2B5EF4-FFF2-40B4-BE49-F238E27FC236}">
                <a16:creationId xmlns:a16="http://schemas.microsoft.com/office/drawing/2014/main" id="{962381DA-ACE6-4485-9D40-E85DAF0B3EE5}"/>
              </a:ext>
            </a:extLst>
          </p:cNvPr>
          <p:cNvGrpSpPr/>
          <p:nvPr/>
        </p:nvGrpSpPr>
        <p:grpSpPr>
          <a:xfrm>
            <a:off x="225877" y="5767048"/>
            <a:ext cx="865416" cy="865416"/>
            <a:chOff x="225877" y="5701732"/>
            <a:chExt cx="865416" cy="865416"/>
          </a:xfrm>
        </p:grpSpPr>
        <p:sp>
          <p:nvSpPr>
            <p:cNvPr id="11" name="Oval 10">
              <a:extLst>
                <a:ext uri="{FF2B5EF4-FFF2-40B4-BE49-F238E27FC236}">
                  <a16:creationId xmlns:a16="http://schemas.microsoft.com/office/drawing/2014/main" id="{373CE693-CD82-4963-B8A5-01EAC94A80E8}"/>
                </a:ext>
              </a:extLst>
            </p:cNvPr>
            <p:cNvSpPr/>
            <p:nvPr/>
          </p:nvSpPr>
          <p:spPr>
            <a:xfrm>
              <a:off x="225877" y="5701732"/>
              <a:ext cx="865416" cy="865416"/>
            </a:xfrm>
            <a:prstGeom prst="ellipse">
              <a:avLst/>
            </a:prstGeom>
            <a:solidFill>
              <a:schemeClr val="bg1">
                <a:lumMod val="95000"/>
              </a:schemeClr>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Graphic 12" descr="Cycle with people with solid fill">
              <a:extLst>
                <a:ext uri="{FF2B5EF4-FFF2-40B4-BE49-F238E27FC236}">
                  <a16:creationId xmlns:a16="http://schemas.microsoft.com/office/drawing/2014/main" id="{8F90AEEB-8493-4DBC-9865-56BD7E5951A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95156" y="5771011"/>
              <a:ext cx="726858" cy="726858"/>
            </a:xfrm>
            <a:prstGeom prst="rect">
              <a:avLst/>
            </a:prstGeom>
          </p:spPr>
        </p:pic>
      </p:grpSp>
      <p:grpSp>
        <p:nvGrpSpPr>
          <p:cNvPr id="23" name="Group 22">
            <a:extLst>
              <a:ext uri="{FF2B5EF4-FFF2-40B4-BE49-F238E27FC236}">
                <a16:creationId xmlns:a16="http://schemas.microsoft.com/office/drawing/2014/main" id="{A88D0D70-106C-489F-BBAF-52C51EA5DDDC}"/>
              </a:ext>
            </a:extLst>
          </p:cNvPr>
          <p:cNvGrpSpPr/>
          <p:nvPr/>
        </p:nvGrpSpPr>
        <p:grpSpPr>
          <a:xfrm>
            <a:off x="225877" y="4733926"/>
            <a:ext cx="865416" cy="865416"/>
            <a:chOff x="225877" y="4668610"/>
            <a:chExt cx="865416" cy="865416"/>
          </a:xfrm>
        </p:grpSpPr>
        <p:sp>
          <p:nvSpPr>
            <p:cNvPr id="10" name="Oval 9">
              <a:extLst>
                <a:ext uri="{FF2B5EF4-FFF2-40B4-BE49-F238E27FC236}">
                  <a16:creationId xmlns:a16="http://schemas.microsoft.com/office/drawing/2014/main" id="{1B390554-6BBD-4C1F-B5FD-2C690A1B6CF5}"/>
                </a:ext>
              </a:extLst>
            </p:cNvPr>
            <p:cNvSpPr/>
            <p:nvPr/>
          </p:nvSpPr>
          <p:spPr>
            <a:xfrm>
              <a:off x="225877" y="4668610"/>
              <a:ext cx="865416" cy="865416"/>
            </a:xfrm>
            <a:prstGeom prst="ellipse">
              <a:avLst/>
            </a:prstGeom>
            <a:solidFill>
              <a:schemeClr val="bg1">
                <a:lumMod val="95000"/>
              </a:schemeClr>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pic>
          <p:nvPicPr>
            <p:cNvPr id="15" name="Graphic 14" descr="Brainstorm">
              <a:extLst>
                <a:ext uri="{FF2B5EF4-FFF2-40B4-BE49-F238E27FC236}">
                  <a16:creationId xmlns:a16="http://schemas.microsoft.com/office/drawing/2014/main" id="{61FDBF36-1C21-40EC-B749-6FDE0B543B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5156" y="4737889"/>
              <a:ext cx="726858" cy="726858"/>
            </a:xfrm>
            <a:prstGeom prst="rect">
              <a:avLst/>
            </a:prstGeom>
          </p:spPr>
        </p:pic>
      </p:grpSp>
      <p:grpSp>
        <p:nvGrpSpPr>
          <p:cNvPr id="25" name="Group 24">
            <a:extLst>
              <a:ext uri="{FF2B5EF4-FFF2-40B4-BE49-F238E27FC236}">
                <a16:creationId xmlns:a16="http://schemas.microsoft.com/office/drawing/2014/main" id="{128D25FA-9B8B-4618-B35A-6D630367F845}"/>
              </a:ext>
            </a:extLst>
          </p:cNvPr>
          <p:cNvGrpSpPr/>
          <p:nvPr/>
        </p:nvGrpSpPr>
        <p:grpSpPr>
          <a:xfrm>
            <a:off x="225877" y="3700804"/>
            <a:ext cx="865416" cy="865416"/>
            <a:chOff x="225877" y="3635488"/>
            <a:chExt cx="865416" cy="865416"/>
          </a:xfrm>
        </p:grpSpPr>
        <p:sp>
          <p:nvSpPr>
            <p:cNvPr id="9" name="Oval 8">
              <a:extLst>
                <a:ext uri="{FF2B5EF4-FFF2-40B4-BE49-F238E27FC236}">
                  <a16:creationId xmlns:a16="http://schemas.microsoft.com/office/drawing/2014/main" id="{5177357C-A8F7-4875-ADED-D4A44DE18352}"/>
                </a:ext>
              </a:extLst>
            </p:cNvPr>
            <p:cNvSpPr/>
            <p:nvPr/>
          </p:nvSpPr>
          <p:spPr>
            <a:xfrm>
              <a:off x="225877" y="3635488"/>
              <a:ext cx="865416" cy="865416"/>
            </a:xfrm>
            <a:prstGeom prst="ellipse">
              <a:avLst/>
            </a:prstGeom>
            <a:solidFill>
              <a:schemeClr val="bg1">
                <a:lumMod val="95000"/>
              </a:schemeClr>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pic>
          <p:nvPicPr>
            <p:cNvPr id="17" name="Graphic 16" descr="Chat with solid fill">
              <a:extLst>
                <a:ext uri="{FF2B5EF4-FFF2-40B4-BE49-F238E27FC236}">
                  <a16:creationId xmlns:a16="http://schemas.microsoft.com/office/drawing/2014/main" id="{3C7D2CED-3D61-4FD3-AA29-A17493453CC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64101" y="3773712"/>
              <a:ext cx="588968" cy="588968"/>
            </a:xfrm>
            <a:prstGeom prst="rect">
              <a:avLst/>
            </a:prstGeom>
          </p:spPr>
        </p:pic>
      </p:grpSp>
      <p:grpSp>
        <p:nvGrpSpPr>
          <p:cNvPr id="26" name="Group 25">
            <a:extLst>
              <a:ext uri="{FF2B5EF4-FFF2-40B4-BE49-F238E27FC236}">
                <a16:creationId xmlns:a16="http://schemas.microsoft.com/office/drawing/2014/main" id="{8E1BA13F-BB30-4942-A4C0-7476828C4D9B}"/>
              </a:ext>
            </a:extLst>
          </p:cNvPr>
          <p:cNvGrpSpPr/>
          <p:nvPr/>
        </p:nvGrpSpPr>
        <p:grpSpPr>
          <a:xfrm>
            <a:off x="225877" y="2667682"/>
            <a:ext cx="865416" cy="865416"/>
            <a:chOff x="225877" y="2602366"/>
            <a:chExt cx="865416" cy="865416"/>
          </a:xfrm>
        </p:grpSpPr>
        <p:sp>
          <p:nvSpPr>
            <p:cNvPr id="8" name="Oval 7">
              <a:extLst>
                <a:ext uri="{FF2B5EF4-FFF2-40B4-BE49-F238E27FC236}">
                  <a16:creationId xmlns:a16="http://schemas.microsoft.com/office/drawing/2014/main" id="{2E7D9F6F-1171-423E-A447-F410C77D4078}"/>
                </a:ext>
              </a:extLst>
            </p:cNvPr>
            <p:cNvSpPr/>
            <p:nvPr/>
          </p:nvSpPr>
          <p:spPr>
            <a:xfrm>
              <a:off x="225877" y="2602366"/>
              <a:ext cx="865416" cy="865416"/>
            </a:xfrm>
            <a:prstGeom prst="ellipse">
              <a:avLst/>
            </a:prstGeom>
            <a:solidFill>
              <a:schemeClr val="bg1">
                <a:lumMod val="95000"/>
              </a:schemeClr>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pic>
          <p:nvPicPr>
            <p:cNvPr id="19" name="Graphic 18" descr="Shield Tick with solid fill">
              <a:extLst>
                <a:ext uri="{FF2B5EF4-FFF2-40B4-BE49-F238E27FC236}">
                  <a16:creationId xmlns:a16="http://schemas.microsoft.com/office/drawing/2014/main" id="{F7A90E54-98B5-4BF6-8DDB-B19BBA366E8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42877" y="2719366"/>
              <a:ext cx="631417" cy="631417"/>
            </a:xfrm>
            <a:prstGeom prst="rect">
              <a:avLst/>
            </a:prstGeom>
          </p:spPr>
        </p:pic>
      </p:grpSp>
      <p:grpSp>
        <p:nvGrpSpPr>
          <p:cNvPr id="27" name="Group 26">
            <a:extLst>
              <a:ext uri="{FF2B5EF4-FFF2-40B4-BE49-F238E27FC236}">
                <a16:creationId xmlns:a16="http://schemas.microsoft.com/office/drawing/2014/main" id="{5829F638-57B8-4DD7-A950-14568570ACDE}"/>
              </a:ext>
            </a:extLst>
          </p:cNvPr>
          <p:cNvGrpSpPr/>
          <p:nvPr/>
        </p:nvGrpSpPr>
        <p:grpSpPr>
          <a:xfrm>
            <a:off x="225877" y="1634560"/>
            <a:ext cx="865416" cy="865416"/>
            <a:chOff x="225877" y="1569244"/>
            <a:chExt cx="865416" cy="865416"/>
          </a:xfrm>
        </p:grpSpPr>
        <p:sp>
          <p:nvSpPr>
            <p:cNvPr id="7" name="Oval 6">
              <a:extLst>
                <a:ext uri="{FF2B5EF4-FFF2-40B4-BE49-F238E27FC236}">
                  <a16:creationId xmlns:a16="http://schemas.microsoft.com/office/drawing/2014/main" id="{9A7A86E0-50BE-447C-879E-C938C553E2D1}"/>
                </a:ext>
              </a:extLst>
            </p:cNvPr>
            <p:cNvSpPr/>
            <p:nvPr/>
          </p:nvSpPr>
          <p:spPr>
            <a:xfrm>
              <a:off x="225877" y="1569244"/>
              <a:ext cx="865416" cy="865416"/>
            </a:xfrm>
            <a:prstGeom prst="ellipse">
              <a:avLst/>
            </a:prstGeom>
            <a:solidFill>
              <a:schemeClr val="bg1">
                <a:lumMod val="95000"/>
              </a:schemeClr>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pic>
          <p:nvPicPr>
            <p:cNvPr id="21" name="Graphic 20" descr="Hierarchy with solid fill">
              <a:extLst>
                <a:ext uri="{FF2B5EF4-FFF2-40B4-BE49-F238E27FC236}">
                  <a16:creationId xmlns:a16="http://schemas.microsoft.com/office/drawing/2014/main" id="{F4A36CFD-8EC8-4E1E-A4C8-0561F2879E13}"/>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295156" y="1638523"/>
              <a:ext cx="726858" cy="726858"/>
            </a:xfrm>
            <a:prstGeom prst="rect">
              <a:avLst/>
            </a:prstGeom>
          </p:spPr>
        </p:pic>
      </p:grpSp>
      <p:sp>
        <p:nvSpPr>
          <p:cNvPr id="34" name="TextBox 33">
            <a:extLst>
              <a:ext uri="{FF2B5EF4-FFF2-40B4-BE49-F238E27FC236}">
                <a16:creationId xmlns:a16="http://schemas.microsoft.com/office/drawing/2014/main" id="{7EC8CE9B-15BD-4CCC-BD89-CE15E24BB4EB}"/>
              </a:ext>
            </a:extLst>
          </p:cNvPr>
          <p:cNvSpPr txBox="1"/>
          <p:nvPr/>
        </p:nvSpPr>
        <p:spPr>
          <a:xfrm>
            <a:off x="5262745" y="1590535"/>
            <a:ext cx="6912430" cy="1015663"/>
          </a:xfrm>
          <a:prstGeom prst="rect">
            <a:avLst/>
          </a:prstGeom>
          <a:noFill/>
        </p:spPr>
        <p:txBody>
          <a:bodyPr wrap="square" rtlCol="0">
            <a:spAutoFit/>
          </a:bodyPr>
          <a:lstStyle/>
          <a:p>
            <a:pPr lvl="0">
              <a:defRPr/>
            </a:pPr>
            <a:r>
              <a:rPr lang="en-GB" sz="2000" dirty="0">
                <a:solidFill>
                  <a:schemeClr val="bg1"/>
                </a:solidFill>
              </a:rPr>
              <a:t>Lack of clear roles, responsibilities, and accountability; detached or top-down leadership with limited frontline engagement; siloed decision-making across departments or functions</a:t>
            </a:r>
          </a:p>
        </p:txBody>
      </p:sp>
      <p:sp>
        <p:nvSpPr>
          <p:cNvPr id="40" name="TextBox 39">
            <a:extLst>
              <a:ext uri="{FF2B5EF4-FFF2-40B4-BE49-F238E27FC236}">
                <a16:creationId xmlns:a16="http://schemas.microsoft.com/office/drawing/2014/main" id="{D4CE3DC0-D39B-43E2-A42F-74013A4A49C4}"/>
              </a:ext>
            </a:extLst>
          </p:cNvPr>
          <p:cNvSpPr txBox="1"/>
          <p:nvPr/>
        </p:nvSpPr>
        <p:spPr>
          <a:xfrm>
            <a:off x="5269448" y="2606198"/>
            <a:ext cx="6797635" cy="1015663"/>
          </a:xfrm>
          <a:prstGeom prst="rect">
            <a:avLst/>
          </a:prstGeom>
          <a:noFill/>
        </p:spPr>
        <p:txBody>
          <a:bodyPr wrap="square" rtlCol="0">
            <a:spAutoFit/>
          </a:bodyPr>
          <a:lstStyle/>
          <a:p>
            <a:pPr lvl="0">
              <a:defRPr/>
            </a:pPr>
            <a:r>
              <a:rPr lang="en-GB" sz="2000" dirty="0">
                <a:solidFill>
                  <a:schemeClr val="bg1"/>
                </a:solidFill>
              </a:rPr>
              <a:t>Blame culture that discourages reporting or learning; failure to engage staff, patients, and families in decision-making; resistance to change or innovation</a:t>
            </a:r>
          </a:p>
        </p:txBody>
      </p:sp>
      <p:sp>
        <p:nvSpPr>
          <p:cNvPr id="41" name="TextBox 40">
            <a:extLst>
              <a:ext uri="{FF2B5EF4-FFF2-40B4-BE49-F238E27FC236}">
                <a16:creationId xmlns:a16="http://schemas.microsoft.com/office/drawing/2014/main" id="{B37B49FE-4E7E-4856-A6CC-A5A935ED59E4}"/>
              </a:ext>
            </a:extLst>
          </p:cNvPr>
          <p:cNvSpPr txBox="1"/>
          <p:nvPr/>
        </p:nvSpPr>
        <p:spPr>
          <a:xfrm>
            <a:off x="5262745" y="3573068"/>
            <a:ext cx="6797635" cy="1015663"/>
          </a:xfrm>
          <a:prstGeom prst="rect">
            <a:avLst/>
          </a:prstGeom>
          <a:noFill/>
        </p:spPr>
        <p:txBody>
          <a:bodyPr wrap="square" rtlCol="0">
            <a:spAutoFit/>
          </a:bodyPr>
          <a:lstStyle/>
          <a:p>
            <a:pPr lvl="0">
              <a:defRPr/>
            </a:pPr>
            <a:r>
              <a:rPr lang="en-GB" sz="2000" dirty="0">
                <a:solidFill>
                  <a:schemeClr val="bg1"/>
                </a:solidFill>
              </a:rPr>
              <a:t>Poor communication and lack of transparency; collecting data without analysis or follow-up action; over-reliance on metrics without understanding context</a:t>
            </a:r>
          </a:p>
        </p:txBody>
      </p:sp>
      <p:sp>
        <p:nvSpPr>
          <p:cNvPr id="42" name="TextBox 41">
            <a:extLst>
              <a:ext uri="{FF2B5EF4-FFF2-40B4-BE49-F238E27FC236}">
                <a16:creationId xmlns:a16="http://schemas.microsoft.com/office/drawing/2014/main" id="{177D497A-A7D1-4F8B-AD6A-35ECEA2E77D9}"/>
              </a:ext>
            </a:extLst>
          </p:cNvPr>
          <p:cNvSpPr txBox="1"/>
          <p:nvPr/>
        </p:nvSpPr>
        <p:spPr>
          <a:xfrm>
            <a:off x="5267693" y="4596768"/>
            <a:ext cx="6686553" cy="1015663"/>
          </a:xfrm>
          <a:prstGeom prst="rect">
            <a:avLst/>
          </a:prstGeom>
          <a:noFill/>
        </p:spPr>
        <p:txBody>
          <a:bodyPr wrap="square" rtlCol="0">
            <a:spAutoFit/>
          </a:bodyPr>
          <a:lstStyle/>
          <a:p>
            <a:pPr lvl="0">
              <a:defRPr/>
            </a:pPr>
            <a:r>
              <a:rPr lang="en-GB" sz="2000" dirty="0">
                <a:solidFill>
                  <a:schemeClr val="bg1"/>
                </a:solidFill>
              </a:rPr>
              <a:t>Inadequate mechanisms to learn from incidents, near misses, or excellence; lack of continuous education, training, and staff development</a:t>
            </a:r>
          </a:p>
        </p:txBody>
      </p:sp>
      <p:sp>
        <p:nvSpPr>
          <p:cNvPr id="43" name="TextBox 42">
            <a:extLst>
              <a:ext uri="{FF2B5EF4-FFF2-40B4-BE49-F238E27FC236}">
                <a16:creationId xmlns:a16="http://schemas.microsoft.com/office/drawing/2014/main" id="{C55F0574-66A2-4996-B5C6-66C18488A8A2}"/>
              </a:ext>
            </a:extLst>
          </p:cNvPr>
          <p:cNvSpPr txBox="1"/>
          <p:nvPr/>
        </p:nvSpPr>
        <p:spPr>
          <a:xfrm>
            <a:off x="5279570" y="5555601"/>
            <a:ext cx="6912430" cy="1323439"/>
          </a:xfrm>
          <a:prstGeom prst="rect">
            <a:avLst/>
          </a:prstGeom>
          <a:noFill/>
        </p:spPr>
        <p:txBody>
          <a:bodyPr wrap="square" rtlCol="0">
            <a:spAutoFit/>
          </a:bodyPr>
          <a:lstStyle/>
          <a:p>
            <a:pPr lvl="0">
              <a:defRPr/>
            </a:pPr>
            <a:r>
              <a:rPr lang="en-GB" sz="2000" dirty="0">
                <a:solidFill>
                  <a:schemeClr val="bg1"/>
                </a:solidFill>
              </a:rPr>
              <a:t>Underinvestment in staff wellbeing and safety culture; governance processes ignore equity, inclusion, or systemic barriers; lack of investment in IT and automation to support safe practice; lack of recognition and support for PBM </a:t>
            </a:r>
          </a:p>
        </p:txBody>
      </p:sp>
    </p:spTree>
    <p:extLst>
      <p:ext uri="{BB962C8B-B14F-4D97-AF65-F5344CB8AC3E}">
        <p14:creationId xmlns:p14="http://schemas.microsoft.com/office/powerpoint/2010/main" val="101268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p:tgtEl>
                                          <p:spTgt spid="44"/>
                                        </p:tgtEl>
                                        <p:attrNameLst>
                                          <p:attrName>ppt_x</p:attrName>
                                        </p:attrNameLst>
                                      </p:cBhvr>
                                      <p:tavLst>
                                        <p:tav tm="0">
                                          <p:val>
                                            <p:strVal val="#ppt_x-#ppt_w*1.125000"/>
                                          </p:val>
                                        </p:tav>
                                        <p:tav tm="100000">
                                          <p:val>
                                            <p:strVal val="#ppt_x"/>
                                          </p:val>
                                        </p:tav>
                                      </p:tavLst>
                                    </p:anim>
                                    <p:animEffect transition="in" filter="wipe(right)">
                                      <p:cBhvr>
                                        <p:cTn id="8" dur="500"/>
                                        <p:tgtEl>
                                          <p:spTgt spid="44"/>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additive="base">
                                        <p:cTn id="17" dur="500"/>
                                        <p:tgtEl>
                                          <p:spTgt spid="49"/>
                                        </p:tgtEl>
                                        <p:attrNameLst>
                                          <p:attrName>ppt_x</p:attrName>
                                        </p:attrNameLst>
                                      </p:cBhvr>
                                      <p:tavLst>
                                        <p:tav tm="0">
                                          <p:val>
                                            <p:strVal val="#ppt_x-#ppt_w*1.125000"/>
                                          </p:val>
                                        </p:tav>
                                        <p:tav tm="100000">
                                          <p:val>
                                            <p:strVal val="#ppt_x"/>
                                          </p:val>
                                        </p:tav>
                                      </p:tavLst>
                                    </p:anim>
                                    <p:animEffect transition="in" filter="wipe(right)">
                                      <p:cBhvr>
                                        <p:cTn id="18" dur="500"/>
                                        <p:tgtEl>
                                          <p:spTgt spid="49"/>
                                        </p:tgtEl>
                                      </p:cBhvr>
                                    </p:animEffect>
                                  </p:childTnLst>
                                </p:cTn>
                              </p:par>
                              <p:par>
                                <p:cTn id="19" presetID="12" presetClass="exit" presetSubtype="8" fill="hold" nodeType="withEffect">
                                  <p:stCondLst>
                                    <p:cond delay="0"/>
                                  </p:stCondLst>
                                  <p:childTnLst>
                                    <p:anim calcmode="lin" valueType="num">
                                      <p:cBhvr additive="base">
                                        <p:cTn id="20" dur="500"/>
                                        <p:tgtEl>
                                          <p:spTgt spid="44"/>
                                        </p:tgtEl>
                                        <p:attrNameLst>
                                          <p:attrName>ppt_x</p:attrName>
                                        </p:attrNameLst>
                                      </p:cBhvr>
                                      <p:tavLst>
                                        <p:tav tm="0">
                                          <p:val>
                                            <p:strVal val="#ppt_x"/>
                                          </p:val>
                                        </p:tav>
                                        <p:tav tm="100000">
                                          <p:val>
                                            <p:strVal val="#ppt_x-#ppt_w*1.125000"/>
                                          </p:val>
                                        </p:tav>
                                      </p:tavLst>
                                    </p:anim>
                                    <p:animEffect transition="out" filter="wipe(left)">
                                      <p:cBhvr>
                                        <p:cTn id="21" dur="500"/>
                                        <p:tgtEl>
                                          <p:spTgt spid="44"/>
                                        </p:tgtEl>
                                      </p:cBhvr>
                                    </p:animEffect>
                                    <p:set>
                                      <p:cBhvr>
                                        <p:cTn id="22" dur="1" fill="hold">
                                          <p:stCondLst>
                                            <p:cond delay="499"/>
                                          </p:stCondLst>
                                        </p:cTn>
                                        <p:tgtEl>
                                          <p:spTgt spid="44"/>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fade">
                                      <p:cBhvr>
                                        <p:cTn id="29" dur="50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8" fill="hold" nodeType="clickEffect">
                                  <p:stCondLst>
                                    <p:cond delay="0"/>
                                  </p:stCondLst>
                                  <p:childTnLst>
                                    <p:set>
                                      <p:cBhvr>
                                        <p:cTn id="33" dur="1" fill="hold">
                                          <p:stCondLst>
                                            <p:cond delay="0"/>
                                          </p:stCondLst>
                                        </p:cTn>
                                        <p:tgtEl>
                                          <p:spTgt spid="46"/>
                                        </p:tgtEl>
                                        <p:attrNameLst>
                                          <p:attrName>style.visibility</p:attrName>
                                        </p:attrNameLst>
                                      </p:cBhvr>
                                      <p:to>
                                        <p:strVal val="visible"/>
                                      </p:to>
                                    </p:set>
                                    <p:anim calcmode="lin" valueType="num">
                                      <p:cBhvr additive="base">
                                        <p:cTn id="34" dur="500"/>
                                        <p:tgtEl>
                                          <p:spTgt spid="46"/>
                                        </p:tgtEl>
                                        <p:attrNameLst>
                                          <p:attrName>ppt_x</p:attrName>
                                        </p:attrNameLst>
                                      </p:cBhvr>
                                      <p:tavLst>
                                        <p:tav tm="0">
                                          <p:val>
                                            <p:strVal val="#ppt_x-#ppt_w*1.125000"/>
                                          </p:val>
                                        </p:tav>
                                        <p:tav tm="100000">
                                          <p:val>
                                            <p:strVal val="#ppt_x"/>
                                          </p:val>
                                        </p:tav>
                                      </p:tavLst>
                                    </p:anim>
                                    <p:animEffect transition="in" filter="wipe(right)">
                                      <p:cBhvr>
                                        <p:cTn id="35" dur="500"/>
                                        <p:tgtEl>
                                          <p:spTgt spid="46"/>
                                        </p:tgtEl>
                                      </p:cBhvr>
                                    </p:animEffect>
                                  </p:childTnLst>
                                </p:cTn>
                              </p:par>
                              <p:par>
                                <p:cTn id="36" presetID="12" presetClass="exit" presetSubtype="8" fill="hold" nodeType="withEffect">
                                  <p:stCondLst>
                                    <p:cond delay="0"/>
                                  </p:stCondLst>
                                  <p:childTnLst>
                                    <p:anim calcmode="lin" valueType="num">
                                      <p:cBhvr additive="base">
                                        <p:cTn id="37" dur="500"/>
                                        <p:tgtEl>
                                          <p:spTgt spid="49"/>
                                        </p:tgtEl>
                                        <p:attrNameLst>
                                          <p:attrName>ppt_x</p:attrName>
                                        </p:attrNameLst>
                                      </p:cBhvr>
                                      <p:tavLst>
                                        <p:tav tm="0">
                                          <p:val>
                                            <p:strVal val="#ppt_x"/>
                                          </p:val>
                                        </p:tav>
                                        <p:tav tm="100000">
                                          <p:val>
                                            <p:strVal val="#ppt_x-#ppt_w*1.125000"/>
                                          </p:val>
                                        </p:tav>
                                      </p:tavLst>
                                    </p:anim>
                                    <p:animEffect transition="out" filter="wipe(left)">
                                      <p:cBhvr>
                                        <p:cTn id="38" dur="500"/>
                                        <p:tgtEl>
                                          <p:spTgt spid="49"/>
                                        </p:tgtEl>
                                      </p:cBhvr>
                                    </p:animEffect>
                                    <p:set>
                                      <p:cBhvr>
                                        <p:cTn id="39" dur="1" fill="hold">
                                          <p:stCondLst>
                                            <p:cond delay="499"/>
                                          </p:stCondLst>
                                        </p:cTn>
                                        <p:tgtEl>
                                          <p:spTgt spid="49"/>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40"/>
                                        </p:tgtEl>
                                      </p:cBhvr>
                                    </p:animEffect>
                                    <p:set>
                                      <p:cBhvr>
                                        <p:cTn id="42" dur="1" fill="hold">
                                          <p:stCondLst>
                                            <p:cond delay="499"/>
                                          </p:stCondLst>
                                        </p:cTn>
                                        <p:tgtEl>
                                          <p:spTgt spid="40"/>
                                        </p:tgtEl>
                                        <p:attrNameLst>
                                          <p:attrName>style.visibility</p:attrName>
                                        </p:attrNameLst>
                                      </p:cBhvr>
                                      <p:to>
                                        <p:strVal val="hidden"/>
                                      </p:to>
                                    </p:se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fade">
                                      <p:cBhvr>
                                        <p:cTn id="46" dur="500"/>
                                        <p:tgtEl>
                                          <p:spTgt spid="41"/>
                                        </p:tgtEl>
                                      </p:cBhvr>
                                    </p:animEffect>
                                  </p:childTnLst>
                                </p:cTn>
                              </p:par>
                            </p:childTnLst>
                          </p:cTn>
                        </p:par>
                      </p:childTnLst>
                    </p:cTn>
                  </p:par>
                  <p:par>
                    <p:cTn id="47" fill="hold">
                      <p:stCondLst>
                        <p:cond delay="indefinite"/>
                      </p:stCondLst>
                      <p:childTnLst>
                        <p:par>
                          <p:cTn id="48" fill="hold">
                            <p:stCondLst>
                              <p:cond delay="0"/>
                            </p:stCondLst>
                            <p:childTnLst>
                              <p:par>
                                <p:cTn id="49" presetID="12" presetClass="entr" presetSubtype="8" fill="hold" nodeType="clickEffect">
                                  <p:stCondLst>
                                    <p:cond delay="0"/>
                                  </p:stCondLst>
                                  <p:childTnLst>
                                    <p:set>
                                      <p:cBhvr>
                                        <p:cTn id="50" dur="1" fill="hold">
                                          <p:stCondLst>
                                            <p:cond delay="0"/>
                                          </p:stCondLst>
                                        </p:cTn>
                                        <p:tgtEl>
                                          <p:spTgt spid="47"/>
                                        </p:tgtEl>
                                        <p:attrNameLst>
                                          <p:attrName>style.visibility</p:attrName>
                                        </p:attrNameLst>
                                      </p:cBhvr>
                                      <p:to>
                                        <p:strVal val="visible"/>
                                      </p:to>
                                    </p:set>
                                    <p:anim calcmode="lin" valueType="num">
                                      <p:cBhvr additive="base">
                                        <p:cTn id="51" dur="500"/>
                                        <p:tgtEl>
                                          <p:spTgt spid="47"/>
                                        </p:tgtEl>
                                        <p:attrNameLst>
                                          <p:attrName>ppt_x</p:attrName>
                                        </p:attrNameLst>
                                      </p:cBhvr>
                                      <p:tavLst>
                                        <p:tav tm="0">
                                          <p:val>
                                            <p:strVal val="#ppt_x-#ppt_w*1.125000"/>
                                          </p:val>
                                        </p:tav>
                                        <p:tav tm="100000">
                                          <p:val>
                                            <p:strVal val="#ppt_x"/>
                                          </p:val>
                                        </p:tav>
                                      </p:tavLst>
                                    </p:anim>
                                    <p:animEffect transition="in" filter="wipe(right)">
                                      <p:cBhvr>
                                        <p:cTn id="52" dur="500"/>
                                        <p:tgtEl>
                                          <p:spTgt spid="47"/>
                                        </p:tgtEl>
                                      </p:cBhvr>
                                    </p:animEffect>
                                  </p:childTnLst>
                                </p:cTn>
                              </p:par>
                              <p:par>
                                <p:cTn id="53" presetID="12" presetClass="exit" presetSubtype="8" fill="hold" nodeType="withEffect">
                                  <p:stCondLst>
                                    <p:cond delay="0"/>
                                  </p:stCondLst>
                                  <p:childTnLst>
                                    <p:anim calcmode="lin" valueType="num">
                                      <p:cBhvr additive="base">
                                        <p:cTn id="54" dur="500"/>
                                        <p:tgtEl>
                                          <p:spTgt spid="46"/>
                                        </p:tgtEl>
                                        <p:attrNameLst>
                                          <p:attrName>ppt_x</p:attrName>
                                        </p:attrNameLst>
                                      </p:cBhvr>
                                      <p:tavLst>
                                        <p:tav tm="0">
                                          <p:val>
                                            <p:strVal val="#ppt_x"/>
                                          </p:val>
                                        </p:tav>
                                        <p:tav tm="100000">
                                          <p:val>
                                            <p:strVal val="#ppt_x-#ppt_w*1.125000"/>
                                          </p:val>
                                        </p:tav>
                                      </p:tavLst>
                                    </p:anim>
                                    <p:animEffect transition="out" filter="wipe(left)">
                                      <p:cBhvr>
                                        <p:cTn id="55" dur="500"/>
                                        <p:tgtEl>
                                          <p:spTgt spid="46"/>
                                        </p:tgtEl>
                                      </p:cBhvr>
                                    </p:animEffect>
                                    <p:set>
                                      <p:cBhvr>
                                        <p:cTn id="56" dur="1" fill="hold">
                                          <p:stCondLst>
                                            <p:cond delay="499"/>
                                          </p:stCondLst>
                                        </p:cTn>
                                        <p:tgtEl>
                                          <p:spTgt spid="46"/>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41"/>
                                        </p:tgtEl>
                                      </p:cBhvr>
                                    </p:animEffect>
                                    <p:set>
                                      <p:cBhvr>
                                        <p:cTn id="59" dur="1" fill="hold">
                                          <p:stCondLst>
                                            <p:cond delay="499"/>
                                          </p:stCondLst>
                                        </p:cTn>
                                        <p:tgtEl>
                                          <p:spTgt spid="41"/>
                                        </p:tgtEl>
                                        <p:attrNameLst>
                                          <p:attrName>style.visibility</p:attrName>
                                        </p:attrNameLst>
                                      </p:cBhvr>
                                      <p:to>
                                        <p:strVal val="hidden"/>
                                      </p:to>
                                    </p:se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500"/>
                                        <p:tgtEl>
                                          <p:spTgt spid="42"/>
                                        </p:tgtEl>
                                      </p:cBhvr>
                                    </p:animEffect>
                                  </p:childTnLst>
                                </p:cTn>
                              </p:par>
                            </p:childTnLst>
                          </p:cTn>
                        </p:par>
                      </p:childTnLst>
                    </p:cTn>
                  </p:par>
                  <p:par>
                    <p:cTn id="64" fill="hold">
                      <p:stCondLst>
                        <p:cond delay="indefinite"/>
                      </p:stCondLst>
                      <p:childTnLst>
                        <p:par>
                          <p:cTn id="65" fill="hold">
                            <p:stCondLst>
                              <p:cond delay="0"/>
                            </p:stCondLst>
                            <p:childTnLst>
                              <p:par>
                                <p:cTn id="66" presetID="12" presetClass="entr" presetSubtype="8" fill="hold" nodeType="clickEffect">
                                  <p:stCondLst>
                                    <p:cond delay="0"/>
                                  </p:stCondLst>
                                  <p:childTnLst>
                                    <p:set>
                                      <p:cBhvr>
                                        <p:cTn id="67" dur="1" fill="hold">
                                          <p:stCondLst>
                                            <p:cond delay="0"/>
                                          </p:stCondLst>
                                        </p:cTn>
                                        <p:tgtEl>
                                          <p:spTgt spid="48"/>
                                        </p:tgtEl>
                                        <p:attrNameLst>
                                          <p:attrName>style.visibility</p:attrName>
                                        </p:attrNameLst>
                                      </p:cBhvr>
                                      <p:to>
                                        <p:strVal val="visible"/>
                                      </p:to>
                                    </p:set>
                                    <p:anim calcmode="lin" valueType="num">
                                      <p:cBhvr additive="base">
                                        <p:cTn id="68" dur="500"/>
                                        <p:tgtEl>
                                          <p:spTgt spid="48"/>
                                        </p:tgtEl>
                                        <p:attrNameLst>
                                          <p:attrName>ppt_x</p:attrName>
                                        </p:attrNameLst>
                                      </p:cBhvr>
                                      <p:tavLst>
                                        <p:tav tm="0">
                                          <p:val>
                                            <p:strVal val="#ppt_x-#ppt_w*1.125000"/>
                                          </p:val>
                                        </p:tav>
                                        <p:tav tm="100000">
                                          <p:val>
                                            <p:strVal val="#ppt_x"/>
                                          </p:val>
                                        </p:tav>
                                      </p:tavLst>
                                    </p:anim>
                                    <p:animEffect transition="in" filter="wipe(right)">
                                      <p:cBhvr>
                                        <p:cTn id="69" dur="500"/>
                                        <p:tgtEl>
                                          <p:spTgt spid="48"/>
                                        </p:tgtEl>
                                      </p:cBhvr>
                                    </p:animEffect>
                                  </p:childTnLst>
                                </p:cTn>
                              </p:par>
                              <p:par>
                                <p:cTn id="70" presetID="12" presetClass="exit" presetSubtype="8" fill="hold" nodeType="withEffect">
                                  <p:stCondLst>
                                    <p:cond delay="0"/>
                                  </p:stCondLst>
                                  <p:childTnLst>
                                    <p:anim calcmode="lin" valueType="num">
                                      <p:cBhvr additive="base">
                                        <p:cTn id="71" dur="500"/>
                                        <p:tgtEl>
                                          <p:spTgt spid="47"/>
                                        </p:tgtEl>
                                        <p:attrNameLst>
                                          <p:attrName>ppt_x</p:attrName>
                                        </p:attrNameLst>
                                      </p:cBhvr>
                                      <p:tavLst>
                                        <p:tav tm="0">
                                          <p:val>
                                            <p:strVal val="#ppt_x"/>
                                          </p:val>
                                        </p:tav>
                                        <p:tav tm="100000">
                                          <p:val>
                                            <p:strVal val="#ppt_x-#ppt_w*1.125000"/>
                                          </p:val>
                                        </p:tav>
                                      </p:tavLst>
                                    </p:anim>
                                    <p:animEffect transition="out" filter="wipe(left)">
                                      <p:cBhvr>
                                        <p:cTn id="72" dur="500"/>
                                        <p:tgtEl>
                                          <p:spTgt spid="47"/>
                                        </p:tgtEl>
                                      </p:cBhvr>
                                    </p:animEffect>
                                    <p:set>
                                      <p:cBhvr>
                                        <p:cTn id="73" dur="1" fill="hold">
                                          <p:stCondLst>
                                            <p:cond delay="499"/>
                                          </p:stCondLst>
                                        </p:cTn>
                                        <p:tgtEl>
                                          <p:spTgt spid="47"/>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42"/>
                                        </p:tgtEl>
                                      </p:cBhvr>
                                    </p:animEffect>
                                    <p:set>
                                      <p:cBhvr>
                                        <p:cTn id="76" dur="1" fill="hold">
                                          <p:stCondLst>
                                            <p:cond delay="499"/>
                                          </p:stCondLst>
                                        </p:cTn>
                                        <p:tgtEl>
                                          <p:spTgt spid="42"/>
                                        </p:tgtEl>
                                        <p:attrNameLst>
                                          <p:attrName>style.visibility</p:attrName>
                                        </p:attrNameLst>
                                      </p:cBhvr>
                                      <p:to>
                                        <p:strVal val="hidden"/>
                                      </p:to>
                                    </p:set>
                                  </p:childTnLst>
                                </p:cTn>
                              </p:par>
                            </p:childTnLst>
                          </p:cTn>
                        </p:par>
                        <p:par>
                          <p:cTn id="77" fill="hold">
                            <p:stCondLst>
                              <p:cond delay="500"/>
                            </p:stCondLst>
                            <p:childTnLst>
                              <p:par>
                                <p:cTn id="78" presetID="10" presetClass="entr" presetSubtype="0" fill="hold" grpId="0" nodeType="after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4" grpId="1"/>
      <p:bldP spid="40" grpId="0"/>
      <p:bldP spid="40" grpId="1"/>
      <p:bldP spid="41" grpId="0"/>
      <p:bldP spid="41" grpId="1"/>
      <p:bldP spid="42" grpId="0"/>
      <p:bldP spid="42" grpId="1"/>
      <p:bldP spid="4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C84E6192-EC05-435A-A2CF-5B4B526AE4DE}"/>
              </a:ext>
            </a:extLst>
          </p:cNvPr>
          <p:cNvGrpSpPr/>
          <p:nvPr/>
        </p:nvGrpSpPr>
        <p:grpSpPr>
          <a:xfrm>
            <a:off x="0" y="274638"/>
            <a:ext cx="12192000" cy="1143000"/>
            <a:chOff x="0" y="274638"/>
            <a:chExt cx="12192000" cy="1143000"/>
          </a:xfrm>
        </p:grpSpPr>
        <p:sp>
          <p:nvSpPr>
            <p:cNvPr id="44" name="Rectangle 43">
              <a:extLst>
                <a:ext uri="{FF2B5EF4-FFF2-40B4-BE49-F238E27FC236}">
                  <a16:creationId xmlns:a16="http://schemas.microsoft.com/office/drawing/2014/main" id="{E32C3871-D072-4683-863F-BA947166B338}"/>
                </a:ext>
              </a:extLst>
            </p:cNvPr>
            <p:cNvSpPr/>
            <p:nvPr/>
          </p:nvSpPr>
          <p:spPr bwMode="auto">
            <a:xfrm>
              <a:off x="0" y="274638"/>
              <a:ext cx="12192000" cy="1143000"/>
            </a:xfrm>
            <a:prstGeom prst="rect">
              <a:avLst/>
            </a:pr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45" name="Straight Connector 44">
              <a:extLst>
                <a:ext uri="{FF2B5EF4-FFF2-40B4-BE49-F238E27FC236}">
                  <a16:creationId xmlns:a16="http://schemas.microsoft.com/office/drawing/2014/main" id="{B6F982DB-06E3-43CE-876A-0A68BF7EA8E7}"/>
                </a:ext>
              </a:extLst>
            </p:cNvPr>
            <p:cNvCxnSpPr/>
            <p:nvPr/>
          </p:nvCxnSpPr>
          <p:spPr>
            <a:xfrm>
              <a:off x="0" y="313548"/>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F8D2FCF-1E62-49EA-BF5C-01CD51FAA507}"/>
                </a:ext>
              </a:extLst>
            </p:cNvPr>
            <p:cNvCxnSpPr/>
            <p:nvPr/>
          </p:nvCxnSpPr>
          <p:spPr>
            <a:xfrm>
              <a:off x="0" y="1370622"/>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9920205F-AF7C-41AB-A516-FCBBD1E4B35C}"/>
              </a:ext>
            </a:extLst>
          </p:cNvPr>
          <p:cNvSpPr>
            <a:spLocks noGrp="1"/>
          </p:cNvSpPr>
          <p:nvPr>
            <p:ph type="title"/>
          </p:nvPr>
        </p:nvSpPr>
        <p:spPr/>
        <p:txBody>
          <a:bodyPr/>
          <a:lstStyle/>
          <a:p>
            <a:r>
              <a:rPr lang="en-IN" dirty="0"/>
              <a:t>What next</a:t>
            </a:r>
            <a:endParaRPr lang="en-IN" dirty="0">
              <a:solidFill>
                <a:schemeClr val="bg1"/>
              </a:solidFill>
            </a:endParaRPr>
          </a:p>
        </p:txBody>
      </p:sp>
      <p:pic>
        <p:nvPicPr>
          <p:cNvPr id="32" name="Picture 31" descr="A close up of a logo&#10;&#10;Description generated with very high confidence">
            <a:extLst>
              <a:ext uri="{FF2B5EF4-FFF2-40B4-BE49-F238E27FC236}">
                <a16:creationId xmlns:a16="http://schemas.microsoft.com/office/drawing/2014/main" id="{8218AE74-E4E0-4D94-A91A-F4C49138B2B6}"/>
              </a:ext>
            </a:extLst>
          </p:cNvPr>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3752181" y="2926198"/>
            <a:ext cx="800100" cy="800100"/>
          </a:xfrm>
          <a:prstGeom prst="rect">
            <a:avLst/>
          </a:prstGeom>
        </p:spPr>
      </p:pic>
      <p:pic>
        <p:nvPicPr>
          <p:cNvPr id="33" name="Picture 32" descr="A close up of a logo&#10;&#10;Description generated with very high confidence">
            <a:extLst>
              <a:ext uri="{FF2B5EF4-FFF2-40B4-BE49-F238E27FC236}">
                <a16:creationId xmlns:a16="http://schemas.microsoft.com/office/drawing/2014/main" id="{A6E433B7-404A-4552-A545-330585B47705}"/>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7626842" y="2926198"/>
            <a:ext cx="800100" cy="800100"/>
          </a:xfrm>
          <a:prstGeom prst="rect">
            <a:avLst/>
          </a:prstGeom>
        </p:spPr>
      </p:pic>
      <p:grpSp>
        <p:nvGrpSpPr>
          <p:cNvPr id="41" name="Group 40">
            <a:extLst>
              <a:ext uri="{FF2B5EF4-FFF2-40B4-BE49-F238E27FC236}">
                <a16:creationId xmlns:a16="http://schemas.microsoft.com/office/drawing/2014/main" id="{3569A74A-F4E3-436C-8640-9A12DD4490DA}"/>
              </a:ext>
            </a:extLst>
          </p:cNvPr>
          <p:cNvGrpSpPr/>
          <p:nvPr/>
        </p:nvGrpSpPr>
        <p:grpSpPr>
          <a:xfrm>
            <a:off x="1076663" y="2144947"/>
            <a:ext cx="2276475" cy="3888211"/>
            <a:chOff x="1108937" y="1983581"/>
            <a:chExt cx="2276475" cy="3888211"/>
          </a:xfrm>
        </p:grpSpPr>
        <p:grpSp>
          <p:nvGrpSpPr>
            <p:cNvPr id="36" name="Group 35">
              <a:extLst>
                <a:ext uri="{FF2B5EF4-FFF2-40B4-BE49-F238E27FC236}">
                  <a16:creationId xmlns:a16="http://schemas.microsoft.com/office/drawing/2014/main" id="{EE6A6B67-7794-4180-BD57-E63850F8183E}"/>
                </a:ext>
              </a:extLst>
            </p:cNvPr>
            <p:cNvGrpSpPr/>
            <p:nvPr/>
          </p:nvGrpSpPr>
          <p:grpSpPr>
            <a:xfrm>
              <a:off x="1108937" y="1983581"/>
              <a:ext cx="2276475" cy="3888211"/>
              <a:chOff x="609600" y="2386012"/>
              <a:chExt cx="2276475" cy="3888211"/>
            </a:xfrm>
          </p:grpSpPr>
          <p:grpSp>
            <p:nvGrpSpPr>
              <p:cNvPr id="10" name="Group 9">
                <a:extLst>
                  <a:ext uri="{FF2B5EF4-FFF2-40B4-BE49-F238E27FC236}">
                    <a16:creationId xmlns:a16="http://schemas.microsoft.com/office/drawing/2014/main" id="{1407A7D2-A08D-449F-BA26-AAF149DD5A6B}"/>
                  </a:ext>
                </a:extLst>
              </p:cNvPr>
              <p:cNvGrpSpPr/>
              <p:nvPr/>
            </p:nvGrpSpPr>
            <p:grpSpPr>
              <a:xfrm>
                <a:off x="609600" y="2386012"/>
                <a:ext cx="2276475" cy="2114550"/>
                <a:chOff x="1276350" y="2428875"/>
                <a:chExt cx="2276475" cy="2114550"/>
              </a:xfrm>
            </p:grpSpPr>
            <p:sp>
              <p:nvSpPr>
                <p:cNvPr id="7" name="Trapezoid 6">
                  <a:extLst>
                    <a:ext uri="{FF2B5EF4-FFF2-40B4-BE49-F238E27FC236}">
                      <a16:creationId xmlns:a16="http://schemas.microsoft.com/office/drawing/2014/main" id="{9B5602BF-0E26-4FC9-8CC5-87A633F9DA60}"/>
                    </a:ext>
                  </a:extLst>
                </p:cNvPr>
                <p:cNvSpPr/>
                <p:nvPr/>
              </p:nvSpPr>
              <p:spPr>
                <a:xfrm rot="16200000">
                  <a:off x="971550" y="2943225"/>
                  <a:ext cx="1752600" cy="1143000"/>
                </a:xfrm>
                <a:prstGeom prst="trapezoid">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6" name="Oval 5">
                  <a:extLst>
                    <a:ext uri="{FF2B5EF4-FFF2-40B4-BE49-F238E27FC236}">
                      <a16:creationId xmlns:a16="http://schemas.microsoft.com/office/drawing/2014/main" id="{877F5F19-3B1A-49B8-962F-A7480087F7A1}"/>
                    </a:ext>
                  </a:extLst>
                </p:cNvPr>
                <p:cNvSpPr/>
                <p:nvPr/>
              </p:nvSpPr>
              <p:spPr>
                <a:xfrm>
                  <a:off x="1438275" y="2428875"/>
                  <a:ext cx="2114550" cy="2114550"/>
                </a:xfrm>
                <a:prstGeom prst="ellipse">
                  <a:avLst/>
                </a:prstGeom>
                <a:gradFill flip="none" rotWithShape="1">
                  <a:gsLst>
                    <a:gs pos="0">
                      <a:schemeClr val="bg1"/>
                    </a:gs>
                    <a:gs pos="100000">
                      <a:schemeClr val="bg1">
                        <a:lumMod val="65000"/>
                      </a:schemeClr>
                    </a:gs>
                  </a:gsLst>
                  <a:lin ang="16200000" scaled="1"/>
                  <a:tileRect/>
                </a:gradFill>
                <a:ln w="101600">
                  <a:gradFill>
                    <a:gsLst>
                      <a:gs pos="0">
                        <a:schemeClr val="bg1"/>
                      </a:gs>
                      <a:gs pos="100000">
                        <a:schemeClr val="bg1">
                          <a:lumMod val="65000"/>
                        </a:schemeClr>
                      </a:gs>
                    </a:gsLst>
                    <a:lin ang="5400000" scaled="1"/>
                  </a:gradFill>
                </a:ln>
                <a:effectLst>
                  <a:outerShdw blurRad="254000" dist="152400" dir="5400000" sx="102000" sy="102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5" name="Freeform: Shape 4">
                  <a:extLst>
                    <a:ext uri="{FF2B5EF4-FFF2-40B4-BE49-F238E27FC236}">
                      <a16:creationId xmlns:a16="http://schemas.microsoft.com/office/drawing/2014/main" id="{CB714E8A-5F82-4622-B6AB-575BF64D3ABE}"/>
                    </a:ext>
                  </a:extLst>
                </p:cNvPr>
                <p:cNvSpPr/>
                <p:nvPr/>
              </p:nvSpPr>
              <p:spPr>
                <a:xfrm>
                  <a:off x="1276350" y="2915610"/>
                  <a:ext cx="590550" cy="1198230"/>
                </a:xfrm>
                <a:custGeom>
                  <a:avLst/>
                  <a:gdLst>
                    <a:gd name="connsiteX0" fmla="*/ 0 w 590550"/>
                    <a:gd name="connsiteY0" fmla="*/ 0 h 1198230"/>
                    <a:gd name="connsiteX1" fmla="*/ 111411 w 590550"/>
                    <a:gd name="connsiteY1" fmla="*/ 11232 h 1198230"/>
                    <a:gd name="connsiteX2" fmla="*/ 590550 w 590550"/>
                    <a:gd name="connsiteY2" fmla="*/ 599115 h 1198230"/>
                    <a:gd name="connsiteX3" fmla="*/ 111411 w 590550"/>
                    <a:gd name="connsiteY3" fmla="*/ 1186999 h 1198230"/>
                    <a:gd name="connsiteX4" fmla="*/ 0 w 590550"/>
                    <a:gd name="connsiteY4" fmla="*/ 1198230 h 1198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550" h="1198230">
                      <a:moveTo>
                        <a:pt x="0" y="0"/>
                      </a:moveTo>
                      <a:lnTo>
                        <a:pt x="111411" y="11232"/>
                      </a:lnTo>
                      <a:cubicBezTo>
                        <a:pt x="384855" y="67186"/>
                        <a:pt x="590550" y="309130"/>
                        <a:pt x="590550" y="599115"/>
                      </a:cubicBezTo>
                      <a:cubicBezTo>
                        <a:pt x="590550" y="889101"/>
                        <a:pt x="384855" y="1131044"/>
                        <a:pt x="111411" y="1186999"/>
                      </a:cubicBezTo>
                      <a:lnTo>
                        <a:pt x="0" y="1198230"/>
                      </a:lnTo>
                      <a:close/>
                    </a:path>
                  </a:pathLst>
                </a:cu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lin ang="0" scaled="1"/>
                  <a:tileRect/>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8" name="TextBox 7">
                  <a:extLst>
                    <a:ext uri="{FF2B5EF4-FFF2-40B4-BE49-F238E27FC236}">
                      <a16:creationId xmlns:a16="http://schemas.microsoft.com/office/drawing/2014/main" id="{8869CE30-E478-41A1-A08E-679E5CB8AD5F}"/>
                    </a:ext>
                  </a:extLst>
                </p:cNvPr>
                <p:cNvSpPr txBox="1"/>
                <p:nvPr/>
              </p:nvSpPr>
              <p:spPr>
                <a:xfrm>
                  <a:off x="1340632" y="3098271"/>
                  <a:ext cx="461986"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400" b="0" i="0" u="none" strike="noStrike" kern="1200" cap="none" spc="0" normalizeH="0" baseline="0" noProof="0" dirty="0">
                      <a:ln>
                        <a:noFill/>
                      </a:ln>
                      <a:solidFill>
                        <a:schemeClr val="bg1"/>
                      </a:solidFill>
                      <a:effectLst>
                        <a:innerShdw blurRad="63500" dist="50800" dir="13500000">
                          <a:prstClr val="black">
                            <a:alpha val="50000"/>
                          </a:prstClr>
                        </a:innerShdw>
                      </a:effectLst>
                      <a:uLnTx/>
                      <a:uFillTx/>
                      <a:latin typeface="Tw Cen MT Condensed Extra Bold"/>
                      <a:ea typeface="+mn-ea"/>
                      <a:cs typeface="+mn-cs"/>
                    </a:rPr>
                    <a:t>1</a:t>
                  </a:r>
                </a:p>
              </p:txBody>
            </p:sp>
          </p:grpSp>
          <p:grpSp>
            <p:nvGrpSpPr>
              <p:cNvPr id="23" name="Group 22">
                <a:extLst>
                  <a:ext uri="{FF2B5EF4-FFF2-40B4-BE49-F238E27FC236}">
                    <a16:creationId xmlns:a16="http://schemas.microsoft.com/office/drawing/2014/main" id="{65237C4A-7ED8-4730-BADE-0860D111BDFA}"/>
                  </a:ext>
                </a:extLst>
              </p:cNvPr>
              <p:cNvGrpSpPr/>
              <p:nvPr/>
            </p:nvGrpSpPr>
            <p:grpSpPr>
              <a:xfrm>
                <a:off x="664682" y="4586192"/>
                <a:ext cx="2166311" cy="1688031"/>
                <a:chOff x="7704684" y="1098332"/>
                <a:chExt cx="2166311" cy="1688031"/>
              </a:xfrm>
            </p:grpSpPr>
            <p:sp>
              <p:nvSpPr>
                <p:cNvPr id="24" name="TextBox 23">
                  <a:extLst>
                    <a:ext uri="{FF2B5EF4-FFF2-40B4-BE49-F238E27FC236}">
                      <a16:creationId xmlns:a16="http://schemas.microsoft.com/office/drawing/2014/main" id="{F8E792CE-7244-4675-9200-4185E2FC376E}"/>
                    </a:ext>
                  </a:extLst>
                </p:cNvPr>
                <p:cNvSpPr txBox="1"/>
                <p:nvPr/>
              </p:nvSpPr>
              <p:spPr>
                <a:xfrm>
                  <a:off x="7704684" y="1462924"/>
                  <a:ext cx="216631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Governance framework updated following feedback </a:t>
                  </a:r>
                </a:p>
              </p:txBody>
            </p:sp>
            <p:sp>
              <p:nvSpPr>
                <p:cNvPr id="25" name="TextBox 24">
                  <a:extLst>
                    <a:ext uri="{FF2B5EF4-FFF2-40B4-BE49-F238E27FC236}">
                      <a16:creationId xmlns:a16="http://schemas.microsoft.com/office/drawing/2014/main" id="{EF3AE648-15B9-447D-8486-CE2E601DB4D2}"/>
                    </a:ext>
                  </a:extLst>
                </p:cNvPr>
                <p:cNvSpPr txBox="1"/>
                <p:nvPr/>
              </p:nvSpPr>
              <p:spPr>
                <a:xfrm>
                  <a:off x="8695474" y="1098332"/>
                  <a:ext cx="184731"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grpSp>
        </p:grpSp>
        <p:pic>
          <p:nvPicPr>
            <p:cNvPr id="4" name="Graphic 3" descr="Repeat with solid fill">
              <a:extLst>
                <a:ext uri="{FF2B5EF4-FFF2-40B4-BE49-F238E27FC236}">
                  <a16:creationId xmlns:a16="http://schemas.microsoft.com/office/drawing/2014/main" id="{0F0A71E9-93BF-4756-9B99-4F593166168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893120" y="2557462"/>
              <a:ext cx="914400" cy="914400"/>
            </a:xfrm>
            <a:prstGeom prst="rect">
              <a:avLst/>
            </a:prstGeom>
          </p:spPr>
        </p:pic>
      </p:grpSp>
      <p:grpSp>
        <p:nvGrpSpPr>
          <p:cNvPr id="42" name="Group 41">
            <a:extLst>
              <a:ext uri="{FF2B5EF4-FFF2-40B4-BE49-F238E27FC236}">
                <a16:creationId xmlns:a16="http://schemas.microsoft.com/office/drawing/2014/main" id="{A10395B2-9ADD-4132-B77E-A0E2460C31DA}"/>
              </a:ext>
            </a:extLst>
          </p:cNvPr>
          <p:cNvGrpSpPr/>
          <p:nvPr/>
        </p:nvGrpSpPr>
        <p:grpSpPr>
          <a:xfrm>
            <a:off x="4951324" y="2144947"/>
            <a:ext cx="2276475" cy="3888211"/>
            <a:chOff x="4983598" y="1983581"/>
            <a:chExt cx="2276475" cy="3888211"/>
          </a:xfrm>
        </p:grpSpPr>
        <p:grpSp>
          <p:nvGrpSpPr>
            <p:cNvPr id="35" name="Group 34">
              <a:extLst>
                <a:ext uri="{FF2B5EF4-FFF2-40B4-BE49-F238E27FC236}">
                  <a16:creationId xmlns:a16="http://schemas.microsoft.com/office/drawing/2014/main" id="{791DFA2A-E122-4C38-B713-370EE46C30CA}"/>
                </a:ext>
              </a:extLst>
            </p:cNvPr>
            <p:cNvGrpSpPr/>
            <p:nvPr/>
          </p:nvGrpSpPr>
          <p:grpSpPr>
            <a:xfrm>
              <a:off x="4983598" y="1983581"/>
              <a:ext cx="2276475" cy="3888211"/>
              <a:chOff x="4945076" y="2386012"/>
              <a:chExt cx="2276475" cy="3888211"/>
            </a:xfrm>
          </p:grpSpPr>
          <p:grpSp>
            <p:nvGrpSpPr>
              <p:cNvPr id="11" name="Group 10">
                <a:extLst>
                  <a:ext uri="{FF2B5EF4-FFF2-40B4-BE49-F238E27FC236}">
                    <a16:creationId xmlns:a16="http://schemas.microsoft.com/office/drawing/2014/main" id="{EC07F9E7-FED1-4012-AE8D-8D2549A7F92E}"/>
                  </a:ext>
                </a:extLst>
              </p:cNvPr>
              <p:cNvGrpSpPr/>
              <p:nvPr/>
            </p:nvGrpSpPr>
            <p:grpSpPr>
              <a:xfrm>
                <a:off x="4945076" y="2386012"/>
                <a:ext cx="2276475" cy="2114550"/>
                <a:chOff x="1276350" y="2428875"/>
                <a:chExt cx="2276475" cy="2114550"/>
              </a:xfrm>
            </p:grpSpPr>
            <p:sp>
              <p:nvSpPr>
                <p:cNvPr id="12" name="Trapezoid 11">
                  <a:extLst>
                    <a:ext uri="{FF2B5EF4-FFF2-40B4-BE49-F238E27FC236}">
                      <a16:creationId xmlns:a16="http://schemas.microsoft.com/office/drawing/2014/main" id="{18E26D7D-D741-4DFC-9FA2-F4847CAB0CEA}"/>
                    </a:ext>
                  </a:extLst>
                </p:cNvPr>
                <p:cNvSpPr/>
                <p:nvPr/>
              </p:nvSpPr>
              <p:spPr>
                <a:xfrm rot="16200000">
                  <a:off x="971550" y="2943225"/>
                  <a:ext cx="1752600" cy="1143000"/>
                </a:xfrm>
                <a:prstGeom prst="trapezoid">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13" name="Oval 12">
                  <a:extLst>
                    <a:ext uri="{FF2B5EF4-FFF2-40B4-BE49-F238E27FC236}">
                      <a16:creationId xmlns:a16="http://schemas.microsoft.com/office/drawing/2014/main" id="{204A3056-C83A-4126-9D2E-2F15B5B3E81B}"/>
                    </a:ext>
                  </a:extLst>
                </p:cNvPr>
                <p:cNvSpPr/>
                <p:nvPr/>
              </p:nvSpPr>
              <p:spPr>
                <a:xfrm>
                  <a:off x="1438275" y="2428875"/>
                  <a:ext cx="2114550" cy="2114550"/>
                </a:xfrm>
                <a:prstGeom prst="ellipse">
                  <a:avLst/>
                </a:prstGeom>
                <a:gradFill flip="none" rotWithShape="1">
                  <a:gsLst>
                    <a:gs pos="0">
                      <a:schemeClr val="bg1"/>
                    </a:gs>
                    <a:gs pos="100000">
                      <a:schemeClr val="bg1">
                        <a:lumMod val="65000"/>
                      </a:schemeClr>
                    </a:gs>
                  </a:gsLst>
                  <a:lin ang="16200000" scaled="1"/>
                  <a:tileRect/>
                </a:gradFill>
                <a:ln w="101600">
                  <a:gradFill>
                    <a:gsLst>
                      <a:gs pos="0">
                        <a:schemeClr val="bg1"/>
                      </a:gs>
                      <a:gs pos="100000">
                        <a:schemeClr val="bg1">
                          <a:lumMod val="65000"/>
                        </a:schemeClr>
                      </a:gs>
                    </a:gsLst>
                    <a:lin ang="5400000" scaled="1"/>
                  </a:gradFill>
                </a:ln>
                <a:effectLst>
                  <a:outerShdw blurRad="254000" dist="152400" dir="5400000" sx="102000" sy="102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DC0272C4-CC40-4609-9589-0E68FBC2E0B8}"/>
                    </a:ext>
                  </a:extLst>
                </p:cNvPr>
                <p:cNvSpPr/>
                <p:nvPr/>
              </p:nvSpPr>
              <p:spPr>
                <a:xfrm>
                  <a:off x="1276350" y="2915610"/>
                  <a:ext cx="590550" cy="1198230"/>
                </a:xfrm>
                <a:custGeom>
                  <a:avLst/>
                  <a:gdLst>
                    <a:gd name="connsiteX0" fmla="*/ 0 w 590550"/>
                    <a:gd name="connsiteY0" fmla="*/ 0 h 1198230"/>
                    <a:gd name="connsiteX1" fmla="*/ 111411 w 590550"/>
                    <a:gd name="connsiteY1" fmla="*/ 11232 h 1198230"/>
                    <a:gd name="connsiteX2" fmla="*/ 590550 w 590550"/>
                    <a:gd name="connsiteY2" fmla="*/ 599115 h 1198230"/>
                    <a:gd name="connsiteX3" fmla="*/ 111411 w 590550"/>
                    <a:gd name="connsiteY3" fmla="*/ 1186999 h 1198230"/>
                    <a:gd name="connsiteX4" fmla="*/ 0 w 590550"/>
                    <a:gd name="connsiteY4" fmla="*/ 1198230 h 1198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550" h="1198230">
                      <a:moveTo>
                        <a:pt x="0" y="0"/>
                      </a:moveTo>
                      <a:lnTo>
                        <a:pt x="111411" y="11232"/>
                      </a:lnTo>
                      <a:cubicBezTo>
                        <a:pt x="384855" y="67186"/>
                        <a:pt x="590550" y="309130"/>
                        <a:pt x="590550" y="599115"/>
                      </a:cubicBezTo>
                      <a:cubicBezTo>
                        <a:pt x="590550" y="889101"/>
                        <a:pt x="384855" y="1131044"/>
                        <a:pt x="111411" y="1186999"/>
                      </a:cubicBezTo>
                      <a:lnTo>
                        <a:pt x="0" y="1198230"/>
                      </a:lnTo>
                      <a:close/>
                    </a:path>
                  </a:pathLst>
                </a:cu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0" scaled="1"/>
                  <a:tileRect/>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AA2B5794-E426-4969-98F3-C5EDD2CBCFB9}"/>
                    </a:ext>
                  </a:extLst>
                </p:cNvPr>
                <p:cNvSpPr txBox="1"/>
                <p:nvPr/>
              </p:nvSpPr>
              <p:spPr>
                <a:xfrm>
                  <a:off x="1340632" y="3098271"/>
                  <a:ext cx="461986"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400" b="0" i="0" u="none" strike="noStrike" kern="1200" cap="none" spc="0" normalizeH="0" baseline="0" noProof="0" dirty="0">
                      <a:ln>
                        <a:noFill/>
                      </a:ln>
                      <a:solidFill>
                        <a:schemeClr val="bg1"/>
                      </a:solidFill>
                      <a:effectLst>
                        <a:innerShdw blurRad="63500" dist="50800" dir="13500000">
                          <a:prstClr val="black">
                            <a:alpha val="50000"/>
                          </a:prstClr>
                        </a:innerShdw>
                      </a:effectLst>
                      <a:uLnTx/>
                      <a:uFillTx/>
                      <a:latin typeface="Tw Cen MT Condensed Extra Bold"/>
                      <a:ea typeface="+mn-ea"/>
                      <a:cs typeface="+mn-cs"/>
                    </a:rPr>
                    <a:t>2</a:t>
                  </a:r>
                </a:p>
              </p:txBody>
            </p:sp>
          </p:grpSp>
          <p:grpSp>
            <p:nvGrpSpPr>
              <p:cNvPr id="26" name="Group 25">
                <a:extLst>
                  <a:ext uri="{FF2B5EF4-FFF2-40B4-BE49-F238E27FC236}">
                    <a16:creationId xmlns:a16="http://schemas.microsoft.com/office/drawing/2014/main" id="{6390A506-E3D8-4121-B007-B654AA6D0C56}"/>
                  </a:ext>
                </a:extLst>
              </p:cNvPr>
              <p:cNvGrpSpPr/>
              <p:nvPr/>
            </p:nvGrpSpPr>
            <p:grpSpPr>
              <a:xfrm>
                <a:off x="5000158" y="4586192"/>
                <a:ext cx="2166311" cy="1688031"/>
                <a:chOff x="7704684" y="1098332"/>
                <a:chExt cx="2166311" cy="1688031"/>
              </a:xfrm>
            </p:grpSpPr>
            <p:sp>
              <p:nvSpPr>
                <p:cNvPr id="27" name="TextBox 26">
                  <a:extLst>
                    <a:ext uri="{FF2B5EF4-FFF2-40B4-BE49-F238E27FC236}">
                      <a16:creationId xmlns:a16="http://schemas.microsoft.com/office/drawing/2014/main" id="{134EA2AC-0B49-447D-AC6B-691BAAEF0A0B}"/>
                    </a:ext>
                  </a:extLst>
                </p:cNvPr>
                <p:cNvSpPr txBox="1"/>
                <p:nvPr/>
              </p:nvSpPr>
              <p:spPr>
                <a:xfrm>
                  <a:off x="7704684" y="1462924"/>
                  <a:ext cx="216631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Review and feedback from key stakeholders across UK </a:t>
                  </a:r>
                </a:p>
              </p:txBody>
            </p:sp>
            <p:sp>
              <p:nvSpPr>
                <p:cNvPr id="28" name="TextBox 27">
                  <a:extLst>
                    <a:ext uri="{FF2B5EF4-FFF2-40B4-BE49-F238E27FC236}">
                      <a16:creationId xmlns:a16="http://schemas.microsoft.com/office/drawing/2014/main" id="{D4AC01FF-5CFA-4FE5-96EA-F014D76B56C3}"/>
                    </a:ext>
                  </a:extLst>
                </p:cNvPr>
                <p:cNvSpPr txBox="1"/>
                <p:nvPr/>
              </p:nvSpPr>
              <p:spPr>
                <a:xfrm>
                  <a:off x="8695474" y="1098332"/>
                  <a:ext cx="184731"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grpSp>
        </p:grpSp>
        <p:pic>
          <p:nvPicPr>
            <p:cNvPr id="38" name="Graphic 37" descr="Magnifying glass with solid fill">
              <a:extLst>
                <a:ext uri="{FF2B5EF4-FFF2-40B4-BE49-F238E27FC236}">
                  <a16:creationId xmlns:a16="http://schemas.microsoft.com/office/drawing/2014/main" id="{0DC1BD11-FFC6-432B-8EE9-152A6D8AF8E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778935" y="2615557"/>
              <a:ext cx="914400" cy="914400"/>
            </a:xfrm>
            <a:prstGeom prst="rect">
              <a:avLst/>
            </a:prstGeom>
          </p:spPr>
        </p:pic>
      </p:grpSp>
      <p:grpSp>
        <p:nvGrpSpPr>
          <p:cNvPr id="43" name="Group 42">
            <a:extLst>
              <a:ext uri="{FF2B5EF4-FFF2-40B4-BE49-F238E27FC236}">
                <a16:creationId xmlns:a16="http://schemas.microsoft.com/office/drawing/2014/main" id="{F8039443-B908-46DB-B2C7-FB29EC10620C}"/>
              </a:ext>
            </a:extLst>
          </p:cNvPr>
          <p:cNvGrpSpPr/>
          <p:nvPr/>
        </p:nvGrpSpPr>
        <p:grpSpPr>
          <a:xfrm>
            <a:off x="8825986" y="2090178"/>
            <a:ext cx="2756414" cy="4613301"/>
            <a:chOff x="8858260" y="1928812"/>
            <a:chExt cx="2756414" cy="4613301"/>
          </a:xfrm>
        </p:grpSpPr>
        <p:grpSp>
          <p:nvGrpSpPr>
            <p:cNvPr id="37" name="Group 36">
              <a:extLst>
                <a:ext uri="{FF2B5EF4-FFF2-40B4-BE49-F238E27FC236}">
                  <a16:creationId xmlns:a16="http://schemas.microsoft.com/office/drawing/2014/main" id="{38D8E3E3-9B65-49BC-93EA-9A36758E08A7}"/>
                </a:ext>
              </a:extLst>
            </p:cNvPr>
            <p:cNvGrpSpPr/>
            <p:nvPr/>
          </p:nvGrpSpPr>
          <p:grpSpPr>
            <a:xfrm>
              <a:off x="8858260" y="1928812"/>
              <a:ext cx="2756414" cy="4613301"/>
              <a:chOff x="9361728" y="2276475"/>
              <a:chExt cx="2756414" cy="4613301"/>
            </a:xfrm>
          </p:grpSpPr>
          <p:grpSp>
            <p:nvGrpSpPr>
              <p:cNvPr id="17" name="Group 16">
                <a:extLst>
                  <a:ext uri="{FF2B5EF4-FFF2-40B4-BE49-F238E27FC236}">
                    <a16:creationId xmlns:a16="http://schemas.microsoft.com/office/drawing/2014/main" id="{6999A265-FD75-4031-901C-2B8C947AE402}"/>
                  </a:ext>
                </a:extLst>
              </p:cNvPr>
              <p:cNvGrpSpPr/>
              <p:nvPr/>
            </p:nvGrpSpPr>
            <p:grpSpPr>
              <a:xfrm>
                <a:off x="9361728" y="2276475"/>
                <a:ext cx="2276475" cy="2114550"/>
                <a:chOff x="1276350" y="2428875"/>
                <a:chExt cx="2276475" cy="2114550"/>
              </a:xfrm>
            </p:grpSpPr>
            <p:sp>
              <p:nvSpPr>
                <p:cNvPr id="18" name="Trapezoid 17">
                  <a:extLst>
                    <a:ext uri="{FF2B5EF4-FFF2-40B4-BE49-F238E27FC236}">
                      <a16:creationId xmlns:a16="http://schemas.microsoft.com/office/drawing/2014/main" id="{8709E121-3A5B-4D4F-8259-22541A22B501}"/>
                    </a:ext>
                  </a:extLst>
                </p:cNvPr>
                <p:cNvSpPr/>
                <p:nvPr/>
              </p:nvSpPr>
              <p:spPr>
                <a:xfrm rot="16200000">
                  <a:off x="971550" y="2943225"/>
                  <a:ext cx="1752600" cy="1143000"/>
                </a:xfrm>
                <a:prstGeom prst="trapezoid">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19" name="Oval 18">
                  <a:extLst>
                    <a:ext uri="{FF2B5EF4-FFF2-40B4-BE49-F238E27FC236}">
                      <a16:creationId xmlns:a16="http://schemas.microsoft.com/office/drawing/2014/main" id="{6FD13D1D-A637-4761-BA3F-F65ECBDB0A2D}"/>
                    </a:ext>
                  </a:extLst>
                </p:cNvPr>
                <p:cNvSpPr/>
                <p:nvPr/>
              </p:nvSpPr>
              <p:spPr>
                <a:xfrm>
                  <a:off x="1438275" y="2428875"/>
                  <a:ext cx="2114550" cy="2114550"/>
                </a:xfrm>
                <a:prstGeom prst="ellipse">
                  <a:avLst/>
                </a:prstGeom>
                <a:gradFill flip="none" rotWithShape="1">
                  <a:gsLst>
                    <a:gs pos="0">
                      <a:schemeClr val="bg1"/>
                    </a:gs>
                    <a:gs pos="100000">
                      <a:schemeClr val="bg1">
                        <a:lumMod val="65000"/>
                      </a:schemeClr>
                    </a:gs>
                  </a:gsLst>
                  <a:lin ang="16200000" scaled="1"/>
                  <a:tileRect/>
                </a:gradFill>
                <a:ln w="101600">
                  <a:gradFill>
                    <a:gsLst>
                      <a:gs pos="0">
                        <a:schemeClr val="bg1"/>
                      </a:gs>
                      <a:gs pos="100000">
                        <a:schemeClr val="bg1">
                          <a:lumMod val="65000"/>
                        </a:schemeClr>
                      </a:gs>
                    </a:gsLst>
                    <a:lin ang="5400000" scaled="1"/>
                  </a:gradFill>
                </a:ln>
                <a:effectLst>
                  <a:outerShdw blurRad="254000" dist="152400" dir="5400000" sx="102000" sy="102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20" name="Freeform: Shape 19">
                  <a:extLst>
                    <a:ext uri="{FF2B5EF4-FFF2-40B4-BE49-F238E27FC236}">
                      <a16:creationId xmlns:a16="http://schemas.microsoft.com/office/drawing/2014/main" id="{FD46E290-6E3B-420E-BFAD-BD1499CB0A55}"/>
                    </a:ext>
                  </a:extLst>
                </p:cNvPr>
                <p:cNvSpPr/>
                <p:nvPr/>
              </p:nvSpPr>
              <p:spPr>
                <a:xfrm>
                  <a:off x="1276350" y="2915610"/>
                  <a:ext cx="590550" cy="1198230"/>
                </a:xfrm>
                <a:custGeom>
                  <a:avLst/>
                  <a:gdLst>
                    <a:gd name="connsiteX0" fmla="*/ 0 w 590550"/>
                    <a:gd name="connsiteY0" fmla="*/ 0 h 1198230"/>
                    <a:gd name="connsiteX1" fmla="*/ 111411 w 590550"/>
                    <a:gd name="connsiteY1" fmla="*/ 11232 h 1198230"/>
                    <a:gd name="connsiteX2" fmla="*/ 590550 w 590550"/>
                    <a:gd name="connsiteY2" fmla="*/ 599115 h 1198230"/>
                    <a:gd name="connsiteX3" fmla="*/ 111411 w 590550"/>
                    <a:gd name="connsiteY3" fmla="*/ 1186999 h 1198230"/>
                    <a:gd name="connsiteX4" fmla="*/ 0 w 590550"/>
                    <a:gd name="connsiteY4" fmla="*/ 1198230 h 1198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550" h="1198230">
                      <a:moveTo>
                        <a:pt x="0" y="0"/>
                      </a:moveTo>
                      <a:lnTo>
                        <a:pt x="111411" y="11232"/>
                      </a:lnTo>
                      <a:cubicBezTo>
                        <a:pt x="384855" y="67186"/>
                        <a:pt x="590550" y="309130"/>
                        <a:pt x="590550" y="599115"/>
                      </a:cubicBezTo>
                      <a:cubicBezTo>
                        <a:pt x="590550" y="889101"/>
                        <a:pt x="384855" y="1131044"/>
                        <a:pt x="111411" y="1186999"/>
                      </a:cubicBezTo>
                      <a:lnTo>
                        <a:pt x="0" y="1198230"/>
                      </a:lnTo>
                      <a:close/>
                    </a:path>
                  </a:pathLst>
                </a:cu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0" scaled="1"/>
                  <a:tileRect/>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bg1"/>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2735A0AE-7996-493D-B613-689D8890E419}"/>
                    </a:ext>
                  </a:extLst>
                </p:cNvPr>
                <p:cNvSpPr txBox="1"/>
                <p:nvPr/>
              </p:nvSpPr>
              <p:spPr>
                <a:xfrm>
                  <a:off x="1340632" y="3098271"/>
                  <a:ext cx="461986"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400" b="0" i="0" u="none" strike="noStrike" kern="1200" cap="none" spc="0" normalizeH="0" baseline="0" noProof="0" dirty="0">
                      <a:ln>
                        <a:noFill/>
                      </a:ln>
                      <a:solidFill>
                        <a:schemeClr val="bg1"/>
                      </a:solidFill>
                      <a:effectLst>
                        <a:innerShdw blurRad="63500" dist="50800" dir="13500000">
                          <a:prstClr val="black">
                            <a:alpha val="50000"/>
                          </a:prstClr>
                        </a:innerShdw>
                      </a:effectLst>
                      <a:uLnTx/>
                      <a:uFillTx/>
                      <a:latin typeface="Tw Cen MT Condensed Extra Bold"/>
                      <a:ea typeface="+mn-ea"/>
                      <a:cs typeface="+mn-cs"/>
                    </a:rPr>
                    <a:t>3</a:t>
                  </a:r>
                </a:p>
              </p:txBody>
            </p:sp>
          </p:grpSp>
          <p:grpSp>
            <p:nvGrpSpPr>
              <p:cNvPr id="29" name="Group 28">
                <a:extLst>
                  <a:ext uri="{FF2B5EF4-FFF2-40B4-BE49-F238E27FC236}">
                    <a16:creationId xmlns:a16="http://schemas.microsoft.com/office/drawing/2014/main" id="{FBB44F55-C926-4359-8EA3-CFDE85C5BC37}"/>
                  </a:ext>
                </a:extLst>
              </p:cNvPr>
              <p:cNvGrpSpPr/>
              <p:nvPr/>
            </p:nvGrpSpPr>
            <p:grpSpPr>
              <a:xfrm>
                <a:off x="9416810" y="4586192"/>
                <a:ext cx="2701332" cy="2303584"/>
                <a:chOff x="7704684" y="1098332"/>
                <a:chExt cx="2701332" cy="2303584"/>
              </a:xfrm>
            </p:grpSpPr>
            <p:sp>
              <p:nvSpPr>
                <p:cNvPr id="30" name="TextBox 29">
                  <a:extLst>
                    <a:ext uri="{FF2B5EF4-FFF2-40B4-BE49-F238E27FC236}">
                      <a16:creationId xmlns:a16="http://schemas.microsoft.com/office/drawing/2014/main" id="{104F9FA3-F70A-40F0-97E5-1B9506E2F4FC}"/>
                    </a:ext>
                  </a:extLst>
                </p:cNvPr>
                <p:cNvSpPr txBox="1"/>
                <p:nvPr/>
              </p:nvSpPr>
              <p:spPr>
                <a:xfrm>
                  <a:off x="7704684" y="1462924"/>
                  <a:ext cx="2701332"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schemeClr val="bg1"/>
                      </a:solidFill>
                      <a:effectLst/>
                      <a:uLnTx/>
                      <a:uFillTx/>
                      <a:latin typeface="Calibri"/>
                      <a:ea typeface="+mn-ea"/>
                      <a:cs typeface="+mn-cs"/>
                    </a:rPr>
                    <a:t>Release and promote the agreed governance framework, will include self assessment (checklist) for effectiveness  </a:t>
                  </a:r>
                </a:p>
              </p:txBody>
            </p:sp>
            <p:sp>
              <p:nvSpPr>
                <p:cNvPr id="31" name="TextBox 30">
                  <a:extLst>
                    <a:ext uri="{FF2B5EF4-FFF2-40B4-BE49-F238E27FC236}">
                      <a16:creationId xmlns:a16="http://schemas.microsoft.com/office/drawing/2014/main" id="{E8F43D4F-A191-4AE5-9569-2B72089635E2}"/>
                    </a:ext>
                  </a:extLst>
                </p:cNvPr>
                <p:cNvSpPr txBox="1"/>
                <p:nvPr/>
              </p:nvSpPr>
              <p:spPr>
                <a:xfrm>
                  <a:off x="8695474" y="1098332"/>
                  <a:ext cx="184731"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chemeClr val="bg1"/>
                    </a:solidFill>
                    <a:effectLst/>
                    <a:uLnTx/>
                    <a:uFillTx/>
                    <a:latin typeface="Tw Cen MT Condensed Extra Bold"/>
                    <a:ea typeface="+mn-ea"/>
                    <a:cs typeface="+mn-cs"/>
                  </a:endParaRPr>
                </a:p>
              </p:txBody>
            </p:sp>
          </p:grpSp>
        </p:grpSp>
        <p:pic>
          <p:nvPicPr>
            <p:cNvPr id="40" name="Graphic 39">
              <a:extLst>
                <a:ext uri="{FF2B5EF4-FFF2-40B4-BE49-F238E27FC236}">
                  <a16:creationId xmlns:a16="http://schemas.microsoft.com/office/drawing/2014/main" id="{BB3D8841-20E3-4862-8778-6AEDAE4534E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653597" y="2508018"/>
              <a:ext cx="914400" cy="914400"/>
            </a:xfrm>
            <a:prstGeom prst="rect">
              <a:avLst/>
            </a:prstGeom>
          </p:spPr>
        </p:pic>
      </p:grpSp>
    </p:spTree>
    <p:extLst>
      <p:ext uri="{BB962C8B-B14F-4D97-AF65-F5344CB8AC3E}">
        <p14:creationId xmlns:p14="http://schemas.microsoft.com/office/powerpoint/2010/main" val="247827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p:tgtEl>
                                          <p:spTgt spid="41"/>
                                        </p:tgtEl>
                                        <p:attrNameLst>
                                          <p:attrName>ppt_x</p:attrName>
                                        </p:attrNameLst>
                                      </p:cBhvr>
                                      <p:tavLst>
                                        <p:tav tm="0">
                                          <p:val>
                                            <p:strVal val="#ppt_x-#ppt_w*1.125000"/>
                                          </p:val>
                                        </p:tav>
                                        <p:tav tm="100000">
                                          <p:val>
                                            <p:strVal val="#ppt_x"/>
                                          </p:val>
                                        </p:tav>
                                      </p:tavLst>
                                    </p:anim>
                                    <p:animEffect transition="in" filter="wipe(right)">
                                      <p:cBhvr>
                                        <p:cTn id="8" dur="500"/>
                                        <p:tgtEl>
                                          <p:spTgt spid="41"/>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left)">
                                      <p:cBhvr>
                                        <p:cTn id="13" dur="500"/>
                                        <p:tgtEl>
                                          <p:spTgt spid="32"/>
                                        </p:tgtEl>
                                      </p:cBhvr>
                                    </p:animEffect>
                                  </p:childTnLst>
                                </p:cTn>
                              </p:par>
                              <p:par>
                                <p:cTn id="14" presetID="12" presetClass="entr" presetSubtype="8"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 calcmode="lin" valueType="num">
                                      <p:cBhvr additive="base">
                                        <p:cTn id="16" dur="500"/>
                                        <p:tgtEl>
                                          <p:spTgt spid="42"/>
                                        </p:tgtEl>
                                        <p:attrNameLst>
                                          <p:attrName>ppt_x</p:attrName>
                                        </p:attrNameLst>
                                      </p:cBhvr>
                                      <p:tavLst>
                                        <p:tav tm="0">
                                          <p:val>
                                            <p:strVal val="#ppt_x-#ppt_w*1.125000"/>
                                          </p:val>
                                        </p:tav>
                                        <p:tav tm="100000">
                                          <p:val>
                                            <p:strVal val="#ppt_x"/>
                                          </p:val>
                                        </p:tav>
                                      </p:tavLst>
                                    </p:anim>
                                    <p:animEffect transition="in" filter="wipe(right)">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par>
                                <p:cTn id="23" presetID="12" presetClass="entr" presetSubtype="8"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anim calcmode="lin" valueType="num">
                                      <p:cBhvr additive="base">
                                        <p:cTn id="25" dur="500"/>
                                        <p:tgtEl>
                                          <p:spTgt spid="43"/>
                                        </p:tgtEl>
                                        <p:attrNameLst>
                                          <p:attrName>ppt_x</p:attrName>
                                        </p:attrNameLst>
                                      </p:cBhvr>
                                      <p:tavLst>
                                        <p:tav tm="0">
                                          <p:val>
                                            <p:strVal val="#ppt_x-#ppt_w*1.125000"/>
                                          </p:val>
                                        </p:tav>
                                        <p:tav tm="100000">
                                          <p:val>
                                            <p:strVal val="#ppt_x"/>
                                          </p:val>
                                        </p:tav>
                                      </p:tavLst>
                                    </p:anim>
                                    <p:animEffect transition="in" filter="wipe(right)">
                                      <p:cBhvr>
                                        <p:cTn id="2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1110EC1-AB86-4589-B7C2-A14D79367733}"/>
              </a:ext>
            </a:extLst>
          </p:cNvPr>
          <p:cNvGrpSpPr/>
          <p:nvPr/>
        </p:nvGrpSpPr>
        <p:grpSpPr>
          <a:xfrm>
            <a:off x="0" y="274638"/>
            <a:ext cx="12192000" cy="1143000"/>
            <a:chOff x="0" y="274638"/>
            <a:chExt cx="12192000" cy="1143000"/>
          </a:xfrm>
        </p:grpSpPr>
        <p:sp>
          <p:nvSpPr>
            <p:cNvPr id="28" name="Rectangle 27">
              <a:extLst>
                <a:ext uri="{FF2B5EF4-FFF2-40B4-BE49-F238E27FC236}">
                  <a16:creationId xmlns:a16="http://schemas.microsoft.com/office/drawing/2014/main" id="{5E4E2007-6FD2-4E50-A86A-3EE95ABF4213}"/>
                </a:ext>
              </a:extLst>
            </p:cNvPr>
            <p:cNvSpPr/>
            <p:nvPr/>
          </p:nvSpPr>
          <p:spPr bwMode="auto">
            <a:xfrm>
              <a:off x="0" y="274638"/>
              <a:ext cx="12192000" cy="1143000"/>
            </a:xfrm>
            <a:prstGeom prst="rect">
              <a:avLst/>
            </a:pr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bodyPr>
            <a:lstStyle/>
            <a:p>
              <a:pPr algn="l"/>
              <a:endParaRPr lang="en-IN"/>
            </a:p>
          </p:txBody>
        </p:sp>
        <p:cxnSp>
          <p:nvCxnSpPr>
            <p:cNvPr id="29" name="Straight Connector 28">
              <a:extLst>
                <a:ext uri="{FF2B5EF4-FFF2-40B4-BE49-F238E27FC236}">
                  <a16:creationId xmlns:a16="http://schemas.microsoft.com/office/drawing/2014/main" id="{CFD10627-3BBB-4F39-974D-639DDFEBCAB4}"/>
                </a:ext>
              </a:extLst>
            </p:cNvPr>
            <p:cNvCxnSpPr/>
            <p:nvPr/>
          </p:nvCxnSpPr>
          <p:spPr>
            <a:xfrm>
              <a:off x="0" y="313548"/>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239DAFA-B880-4022-A3AF-3829EBD88E0B}"/>
                </a:ext>
              </a:extLst>
            </p:cNvPr>
            <p:cNvCxnSpPr/>
            <p:nvPr/>
          </p:nvCxnSpPr>
          <p:spPr>
            <a:xfrm>
              <a:off x="0" y="1370622"/>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 name="Title 3"/>
          <p:cNvSpPr>
            <a:spLocks noGrp="1"/>
          </p:cNvSpPr>
          <p:nvPr>
            <p:ph type="title"/>
          </p:nvPr>
        </p:nvSpPr>
        <p:spPr/>
        <p:txBody>
          <a:bodyPr>
            <a:normAutofit/>
          </a:bodyPr>
          <a:lstStyle/>
          <a:p>
            <a:r>
              <a:rPr lang="en-US" dirty="0">
                <a:solidFill>
                  <a:schemeClr val="bg1"/>
                </a:solidFill>
              </a:rPr>
              <a:t>Pending Qs</a:t>
            </a:r>
          </a:p>
        </p:txBody>
      </p:sp>
      <p:grpSp>
        <p:nvGrpSpPr>
          <p:cNvPr id="2" name="Group 31"/>
          <p:cNvGrpSpPr/>
          <p:nvPr/>
        </p:nvGrpSpPr>
        <p:grpSpPr>
          <a:xfrm>
            <a:off x="1851549" y="2012285"/>
            <a:ext cx="3626091" cy="3581400"/>
            <a:chOff x="609600" y="2286000"/>
            <a:chExt cx="3420237" cy="3581400"/>
          </a:xfrm>
        </p:grpSpPr>
        <p:pic>
          <p:nvPicPr>
            <p:cNvPr id="1029" name="Picture 5" descr="C:\Documents and Settings\ADMIN\Desktop\Useful wmf files\Nice button.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2286000"/>
              <a:ext cx="3420237" cy="3581400"/>
            </a:xfrm>
            <a:prstGeom prst="rect">
              <a:avLst/>
            </a:prstGeom>
            <a:noFill/>
          </p:spPr>
        </p:pic>
        <p:sp>
          <p:nvSpPr>
            <p:cNvPr id="31" name="Oval 30" descr="Magnifying glass and question mark"/>
            <p:cNvSpPr/>
            <p:nvPr/>
          </p:nvSpPr>
          <p:spPr>
            <a:xfrm>
              <a:off x="866272" y="2514600"/>
              <a:ext cx="2895600" cy="3088104"/>
            </a:xfrm>
            <a:prstGeom prst="ellipse">
              <a:avLst/>
            </a:prstGeom>
            <a:blipFill dpi="0"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 2">
            <a:extLst>
              <a:ext uri="{FF2B5EF4-FFF2-40B4-BE49-F238E27FC236}">
                <a16:creationId xmlns:a16="http://schemas.microsoft.com/office/drawing/2014/main" id="{8C395791-A65D-440C-BC34-26211941589D}"/>
              </a:ext>
            </a:extLst>
          </p:cNvPr>
          <p:cNvGrpSpPr/>
          <p:nvPr/>
        </p:nvGrpSpPr>
        <p:grpSpPr>
          <a:xfrm>
            <a:off x="5320107" y="1650020"/>
            <a:ext cx="6770233" cy="1029676"/>
            <a:chOff x="5320107" y="1650020"/>
            <a:chExt cx="6770233" cy="1029676"/>
          </a:xfrm>
        </p:grpSpPr>
        <p:sp>
          <p:nvSpPr>
            <p:cNvPr id="43" name="Oval 42">
              <a:extLst>
                <a:ext uri="{FF2B5EF4-FFF2-40B4-BE49-F238E27FC236}">
                  <a16:creationId xmlns:a16="http://schemas.microsoft.com/office/drawing/2014/main" id="{454858BB-03D0-44E1-8E50-727C04204314}"/>
                </a:ext>
              </a:extLst>
            </p:cNvPr>
            <p:cNvSpPr/>
            <p:nvPr/>
          </p:nvSpPr>
          <p:spPr bwMode="auto">
            <a:xfrm>
              <a:off x="5320107" y="2120903"/>
              <a:ext cx="558793" cy="558793"/>
            </a:xfrm>
            <a:prstGeom prst="ellipse">
              <a:avLst/>
            </a:prstGeom>
            <a:blipFill>
              <a:blip r:embed="rId6">
                <a:extLst>
                  <a:ext uri="{28A0092B-C50C-407E-A947-70E740481C1C}">
                    <a14:useLocalDpi xmlns:a14="http://schemas.microsoft.com/office/drawing/2010/main" val="0"/>
                  </a:ext>
                </a:extLst>
              </a:blip>
              <a:stretch>
                <a:fillRect/>
              </a:stretch>
            </a:blipFill>
            <a:ln>
              <a:noFill/>
            </a:ln>
          </p:spPr>
          <p:txBody>
            <a:bodyPr vert="horz" wrap="square" lIns="91440" tIns="45720" rIns="91440" bIns="45720" numCol="1" rtlCol="0" anchor="t" anchorCtr="0" compatLnSpc="1">
              <a:prstTxWarp prst="textNoShape">
                <a:avLst/>
              </a:prstTxWarp>
            </a:bodyPr>
            <a:lstStyle/>
            <a:p>
              <a:pPr algn="l"/>
              <a:endParaRPr lang="en-IN">
                <a:solidFill>
                  <a:schemeClr val="bg1"/>
                </a:solidFill>
              </a:endParaRPr>
            </a:p>
          </p:txBody>
        </p:sp>
        <p:cxnSp>
          <p:nvCxnSpPr>
            <p:cNvPr id="45" name="Straight Connector 44">
              <a:extLst>
                <a:ext uri="{FF2B5EF4-FFF2-40B4-BE49-F238E27FC236}">
                  <a16:creationId xmlns:a16="http://schemas.microsoft.com/office/drawing/2014/main" id="{65E2B69F-8322-4699-9044-A31632E400FF}"/>
                </a:ext>
              </a:extLst>
            </p:cNvPr>
            <p:cNvCxnSpPr>
              <a:cxnSpLocks/>
              <a:stCxn id="43" idx="6"/>
            </p:cNvCxnSpPr>
            <p:nvPr/>
          </p:nvCxnSpPr>
          <p:spPr>
            <a:xfrm>
              <a:off x="5878900" y="2400300"/>
              <a:ext cx="41997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EA52470F-7802-428C-A4D8-88E25B7DE674}"/>
                </a:ext>
              </a:extLst>
            </p:cNvPr>
            <p:cNvSpPr txBox="1"/>
            <p:nvPr/>
          </p:nvSpPr>
          <p:spPr>
            <a:xfrm>
              <a:off x="5878900" y="1650020"/>
              <a:ext cx="6211440" cy="707886"/>
            </a:xfrm>
            <a:prstGeom prst="rect">
              <a:avLst/>
            </a:prstGeom>
            <a:noFill/>
          </p:spPr>
          <p:txBody>
            <a:bodyPr wrap="square" rtlCol="0">
              <a:spAutoFit/>
            </a:bodyPr>
            <a:lstStyle/>
            <a:p>
              <a:r>
                <a:rPr lang="en-GB" sz="2000" dirty="0">
                  <a:solidFill>
                    <a:schemeClr val="bg1"/>
                  </a:solidFill>
                </a:rPr>
                <a:t>How do we ensure the governance frameworks are and will remain effective? What will be different this time?</a:t>
              </a:r>
              <a:endParaRPr lang="en-IN" sz="2000" dirty="0">
                <a:solidFill>
                  <a:schemeClr val="bg1"/>
                </a:solidFill>
              </a:endParaRPr>
            </a:p>
          </p:txBody>
        </p:sp>
      </p:grpSp>
      <p:grpSp>
        <p:nvGrpSpPr>
          <p:cNvPr id="5" name="Group 4">
            <a:extLst>
              <a:ext uri="{FF2B5EF4-FFF2-40B4-BE49-F238E27FC236}">
                <a16:creationId xmlns:a16="http://schemas.microsoft.com/office/drawing/2014/main" id="{DEDB5674-45A2-4F5B-B50B-C22C80141856}"/>
              </a:ext>
            </a:extLst>
          </p:cNvPr>
          <p:cNvGrpSpPr/>
          <p:nvPr/>
        </p:nvGrpSpPr>
        <p:grpSpPr>
          <a:xfrm>
            <a:off x="5716375" y="2431683"/>
            <a:ext cx="6389177" cy="960570"/>
            <a:chOff x="5716375" y="2431683"/>
            <a:chExt cx="6389177" cy="960570"/>
          </a:xfrm>
        </p:grpSpPr>
        <p:sp>
          <p:nvSpPr>
            <p:cNvPr id="46" name="Oval 45">
              <a:extLst>
                <a:ext uri="{FF2B5EF4-FFF2-40B4-BE49-F238E27FC236}">
                  <a16:creationId xmlns:a16="http://schemas.microsoft.com/office/drawing/2014/main" id="{0300DC5C-2D7E-4D8D-A36A-CE28B86BC026}"/>
                </a:ext>
              </a:extLst>
            </p:cNvPr>
            <p:cNvSpPr/>
            <p:nvPr/>
          </p:nvSpPr>
          <p:spPr bwMode="auto">
            <a:xfrm>
              <a:off x="5716375" y="2833460"/>
              <a:ext cx="558793" cy="558793"/>
            </a:xfrm>
            <a:prstGeom prst="ellipse">
              <a:avLst/>
            </a:prstGeom>
            <a:blipFill>
              <a:blip r:embed="rId6">
                <a:extLst>
                  <a:ext uri="{28A0092B-C50C-407E-A947-70E740481C1C}">
                    <a14:useLocalDpi xmlns:a14="http://schemas.microsoft.com/office/drawing/2010/main" val="0"/>
                  </a:ext>
                </a:extLst>
              </a:blip>
              <a:stretch>
                <a:fillRect/>
              </a:stretch>
            </a:blipFill>
            <a:ln>
              <a:noFill/>
            </a:ln>
          </p:spPr>
          <p:txBody>
            <a:bodyPr vert="horz" wrap="square" lIns="91440" tIns="45720" rIns="91440" bIns="45720" numCol="1" rtlCol="0" anchor="t" anchorCtr="0" compatLnSpc="1">
              <a:prstTxWarp prst="textNoShape">
                <a:avLst/>
              </a:prstTxWarp>
            </a:bodyPr>
            <a:lstStyle/>
            <a:p>
              <a:pPr algn="l"/>
              <a:endParaRPr lang="en-IN">
                <a:solidFill>
                  <a:schemeClr val="bg1"/>
                </a:solidFill>
              </a:endParaRPr>
            </a:p>
          </p:txBody>
        </p:sp>
        <p:cxnSp>
          <p:nvCxnSpPr>
            <p:cNvPr id="51" name="Straight Connector 50">
              <a:extLst>
                <a:ext uri="{FF2B5EF4-FFF2-40B4-BE49-F238E27FC236}">
                  <a16:creationId xmlns:a16="http://schemas.microsoft.com/office/drawing/2014/main" id="{6D8F4A05-5F38-4A9C-A25D-78B4FA0C2BD0}"/>
                </a:ext>
              </a:extLst>
            </p:cNvPr>
            <p:cNvCxnSpPr>
              <a:cxnSpLocks/>
              <a:stCxn id="46" idx="6"/>
            </p:cNvCxnSpPr>
            <p:nvPr/>
          </p:nvCxnSpPr>
          <p:spPr>
            <a:xfrm>
              <a:off x="6275168" y="3112857"/>
              <a:ext cx="382081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D71B7377-ABF7-4C7A-ADD1-E37DECB437EB}"/>
                </a:ext>
              </a:extLst>
            </p:cNvPr>
            <p:cNvSpPr txBox="1"/>
            <p:nvPr/>
          </p:nvSpPr>
          <p:spPr>
            <a:xfrm>
              <a:off x="6275168" y="2431683"/>
              <a:ext cx="5830384" cy="707886"/>
            </a:xfrm>
            <a:prstGeom prst="rect">
              <a:avLst/>
            </a:prstGeom>
            <a:noFill/>
          </p:spPr>
          <p:txBody>
            <a:bodyPr wrap="square" rtlCol="0">
              <a:spAutoFit/>
            </a:bodyPr>
            <a:lstStyle/>
            <a:p>
              <a:r>
                <a:rPr lang="en-GB" sz="2000" dirty="0">
                  <a:solidFill>
                    <a:schemeClr val="bg1"/>
                  </a:solidFill>
                </a:rPr>
                <a:t>Clarifying accountability and consequence of ineffective governance mechanism</a:t>
              </a:r>
              <a:endParaRPr lang="en-IN" sz="2000" dirty="0">
                <a:solidFill>
                  <a:schemeClr val="bg1"/>
                </a:solidFill>
              </a:endParaRPr>
            </a:p>
          </p:txBody>
        </p:sp>
      </p:grpSp>
      <p:grpSp>
        <p:nvGrpSpPr>
          <p:cNvPr id="6" name="Group 5">
            <a:extLst>
              <a:ext uri="{FF2B5EF4-FFF2-40B4-BE49-F238E27FC236}">
                <a16:creationId xmlns:a16="http://schemas.microsoft.com/office/drawing/2014/main" id="{6B65976A-48F8-4155-A826-19D94A9B60AC}"/>
              </a:ext>
            </a:extLst>
          </p:cNvPr>
          <p:cNvGrpSpPr/>
          <p:nvPr/>
        </p:nvGrpSpPr>
        <p:grpSpPr>
          <a:xfrm>
            <a:off x="5980560" y="3476431"/>
            <a:ext cx="6182320" cy="628379"/>
            <a:chOff x="5980560" y="3476431"/>
            <a:chExt cx="6182320" cy="628379"/>
          </a:xfrm>
        </p:grpSpPr>
        <p:sp>
          <p:nvSpPr>
            <p:cNvPr id="47" name="Oval 46">
              <a:extLst>
                <a:ext uri="{FF2B5EF4-FFF2-40B4-BE49-F238E27FC236}">
                  <a16:creationId xmlns:a16="http://schemas.microsoft.com/office/drawing/2014/main" id="{3C83990E-92D5-411D-9B2D-85A984CCA7FB}"/>
                </a:ext>
              </a:extLst>
            </p:cNvPr>
            <p:cNvSpPr/>
            <p:nvPr/>
          </p:nvSpPr>
          <p:spPr bwMode="auto">
            <a:xfrm>
              <a:off x="5980560" y="3546017"/>
              <a:ext cx="558793" cy="558793"/>
            </a:xfrm>
            <a:prstGeom prst="ellipse">
              <a:avLst/>
            </a:prstGeom>
            <a:blipFill>
              <a:blip r:embed="rId6">
                <a:extLst>
                  <a:ext uri="{28A0092B-C50C-407E-A947-70E740481C1C}">
                    <a14:useLocalDpi xmlns:a14="http://schemas.microsoft.com/office/drawing/2010/main" val="0"/>
                  </a:ext>
                </a:extLst>
              </a:blip>
              <a:stretch>
                <a:fillRect/>
              </a:stretch>
            </a:blipFill>
            <a:ln>
              <a:noFill/>
            </a:ln>
          </p:spPr>
          <p:txBody>
            <a:bodyPr vert="horz" wrap="square" lIns="91440" tIns="45720" rIns="91440" bIns="45720" numCol="1" rtlCol="0" anchor="t" anchorCtr="0" compatLnSpc="1">
              <a:prstTxWarp prst="textNoShape">
                <a:avLst/>
              </a:prstTxWarp>
            </a:bodyPr>
            <a:lstStyle/>
            <a:p>
              <a:pPr algn="l"/>
              <a:endParaRPr lang="en-IN">
                <a:solidFill>
                  <a:schemeClr val="bg1"/>
                </a:solidFill>
              </a:endParaRPr>
            </a:p>
          </p:txBody>
        </p:sp>
        <p:cxnSp>
          <p:nvCxnSpPr>
            <p:cNvPr id="53" name="Straight Connector 52">
              <a:extLst>
                <a:ext uri="{FF2B5EF4-FFF2-40B4-BE49-F238E27FC236}">
                  <a16:creationId xmlns:a16="http://schemas.microsoft.com/office/drawing/2014/main" id="{52A0C9EF-C8AE-46DD-8395-3DB0B2DD4C0B}"/>
                </a:ext>
              </a:extLst>
            </p:cNvPr>
            <p:cNvCxnSpPr>
              <a:cxnSpLocks/>
              <a:stCxn id="47" idx="6"/>
            </p:cNvCxnSpPr>
            <p:nvPr/>
          </p:nvCxnSpPr>
          <p:spPr>
            <a:xfrm>
              <a:off x="6539353" y="3825414"/>
              <a:ext cx="3528978"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C195C614-8548-4C8D-8B86-AA92CE35FB35}"/>
                </a:ext>
              </a:extLst>
            </p:cNvPr>
            <p:cNvSpPr txBox="1"/>
            <p:nvPr/>
          </p:nvSpPr>
          <p:spPr>
            <a:xfrm>
              <a:off x="6539353" y="3476431"/>
              <a:ext cx="5623527" cy="400110"/>
            </a:xfrm>
            <a:prstGeom prst="rect">
              <a:avLst/>
            </a:prstGeom>
            <a:noFill/>
          </p:spPr>
          <p:txBody>
            <a:bodyPr wrap="none" rtlCol="0">
              <a:spAutoFit/>
            </a:bodyPr>
            <a:lstStyle/>
            <a:p>
              <a:r>
                <a:rPr lang="en-GB" sz="2000" dirty="0">
                  <a:solidFill>
                    <a:schemeClr val="bg1"/>
                  </a:solidFill>
                </a:rPr>
                <a:t>Identifying key aspect for monitoring effectiveness</a:t>
              </a:r>
              <a:endParaRPr lang="en-IN" sz="2000" dirty="0">
                <a:solidFill>
                  <a:schemeClr val="bg1"/>
                </a:solidFill>
              </a:endParaRPr>
            </a:p>
          </p:txBody>
        </p:sp>
      </p:grpSp>
      <p:grpSp>
        <p:nvGrpSpPr>
          <p:cNvPr id="9" name="Group 8">
            <a:extLst>
              <a:ext uri="{FF2B5EF4-FFF2-40B4-BE49-F238E27FC236}">
                <a16:creationId xmlns:a16="http://schemas.microsoft.com/office/drawing/2014/main" id="{6C92DBE2-B4A1-44D6-9B87-E52F0E799B47}"/>
              </a:ext>
            </a:extLst>
          </p:cNvPr>
          <p:cNvGrpSpPr/>
          <p:nvPr/>
        </p:nvGrpSpPr>
        <p:grpSpPr>
          <a:xfrm>
            <a:off x="5716375" y="4199404"/>
            <a:ext cx="6032179" cy="617963"/>
            <a:chOff x="5716375" y="4199404"/>
            <a:chExt cx="6032179" cy="617963"/>
          </a:xfrm>
        </p:grpSpPr>
        <p:sp>
          <p:nvSpPr>
            <p:cNvPr id="48" name="Oval 47">
              <a:extLst>
                <a:ext uri="{FF2B5EF4-FFF2-40B4-BE49-F238E27FC236}">
                  <a16:creationId xmlns:a16="http://schemas.microsoft.com/office/drawing/2014/main" id="{E8780FB2-4A12-4677-B3B3-B82172B389A9}"/>
                </a:ext>
              </a:extLst>
            </p:cNvPr>
            <p:cNvSpPr/>
            <p:nvPr/>
          </p:nvSpPr>
          <p:spPr bwMode="auto">
            <a:xfrm>
              <a:off x="5716375" y="4258574"/>
              <a:ext cx="558793" cy="558793"/>
            </a:xfrm>
            <a:prstGeom prst="ellipse">
              <a:avLst/>
            </a:prstGeom>
            <a:blipFill>
              <a:blip r:embed="rId6">
                <a:extLst>
                  <a:ext uri="{28A0092B-C50C-407E-A947-70E740481C1C}">
                    <a14:useLocalDpi xmlns:a14="http://schemas.microsoft.com/office/drawing/2010/main" val="0"/>
                  </a:ext>
                </a:extLst>
              </a:blip>
              <a:stretch>
                <a:fillRect/>
              </a:stretch>
            </a:blipFill>
            <a:ln>
              <a:noFill/>
            </a:ln>
          </p:spPr>
          <p:txBody>
            <a:bodyPr vert="horz" wrap="square" lIns="91440" tIns="45720" rIns="91440" bIns="45720" numCol="1" rtlCol="0" anchor="t" anchorCtr="0" compatLnSpc="1">
              <a:prstTxWarp prst="textNoShape">
                <a:avLst/>
              </a:prstTxWarp>
            </a:bodyPr>
            <a:lstStyle/>
            <a:p>
              <a:pPr algn="l"/>
              <a:endParaRPr lang="en-IN">
                <a:solidFill>
                  <a:schemeClr val="bg1"/>
                </a:solidFill>
              </a:endParaRPr>
            </a:p>
          </p:txBody>
        </p:sp>
        <p:grpSp>
          <p:nvGrpSpPr>
            <p:cNvPr id="7" name="Group 6">
              <a:extLst>
                <a:ext uri="{FF2B5EF4-FFF2-40B4-BE49-F238E27FC236}">
                  <a16:creationId xmlns:a16="http://schemas.microsoft.com/office/drawing/2014/main" id="{3BA6890B-93DF-43BD-9258-DFEBF70EF52B}"/>
                </a:ext>
              </a:extLst>
            </p:cNvPr>
            <p:cNvGrpSpPr/>
            <p:nvPr/>
          </p:nvGrpSpPr>
          <p:grpSpPr>
            <a:xfrm>
              <a:off x="6275168" y="4199404"/>
              <a:ext cx="5473386" cy="400110"/>
              <a:chOff x="6275168" y="4199404"/>
              <a:chExt cx="5473386" cy="400110"/>
            </a:xfrm>
          </p:grpSpPr>
          <p:cxnSp>
            <p:nvCxnSpPr>
              <p:cNvPr id="55" name="Straight Connector 54">
                <a:extLst>
                  <a:ext uri="{FF2B5EF4-FFF2-40B4-BE49-F238E27FC236}">
                    <a16:creationId xmlns:a16="http://schemas.microsoft.com/office/drawing/2014/main" id="{37709271-22EA-44D8-BDFA-2FD0B16BC811}"/>
                  </a:ext>
                </a:extLst>
              </p:cNvPr>
              <p:cNvCxnSpPr>
                <a:cxnSpLocks/>
                <a:stCxn id="48" idx="6"/>
              </p:cNvCxnSpPr>
              <p:nvPr/>
            </p:nvCxnSpPr>
            <p:spPr>
              <a:xfrm>
                <a:off x="6275168" y="4537971"/>
                <a:ext cx="380349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C3CEE477-8FBF-4687-91AE-FA81A31206D5}"/>
                  </a:ext>
                </a:extLst>
              </p:cNvPr>
              <p:cNvSpPr txBox="1"/>
              <p:nvPr/>
            </p:nvSpPr>
            <p:spPr>
              <a:xfrm>
                <a:off x="6399654" y="4199404"/>
                <a:ext cx="5348900" cy="400110"/>
              </a:xfrm>
              <a:prstGeom prst="rect">
                <a:avLst/>
              </a:prstGeom>
              <a:noFill/>
            </p:spPr>
            <p:txBody>
              <a:bodyPr wrap="none" rtlCol="0">
                <a:spAutoFit/>
              </a:bodyPr>
              <a:lstStyle/>
              <a:p>
                <a:r>
                  <a:rPr lang="en-GB" sz="2000" dirty="0">
                    <a:solidFill>
                      <a:schemeClr val="bg1"/>
                    </a:solidFill>
                  </a:rPr>
                  <a:t>What good looks like at all levels of governance?</a:t>
                </a:r>
                <a:endParaRPr lang="en-IN" sz="2000" dirty="0">
                  <a:solidFill>
                    <a:schemeClr val="bg1"/>
                  </a:solidFill>
                </a:endParaRPr>
              </a:p>
            </p:txBody>
          </p:sp>
        </p:grpSp>
      </p:grpSp>
      <p:grpSp>
        <p:nvGrpSpPr>
          <p:cNvPr id="8" name="Group 7">
            <a:extLst>
              <a:ext uri="{FF2B5EF4-FFF2-40B4-BE49-F238E27FC236}">
                <a16:creationId xmlns:a16="http://schemas.microsoft.com/office/drawing/2014/main" id="{91EFC9A6-DA9B-4A84-957F-1A531F0F5AD0}"/>
              </a:ext>
            </a:extLst>
          </p:cNvPr>
          <p:cNvGrpSpPr/>
          <p:nvPr/>
        </p:nvGrpSpPr>
        <p:grpSpPr>
          <a:xfrm>
            <a:off x="5320107" y="4621103"/>
            <a:ext cx="6624995" cy="908823"/>
            <a:chOff x="5320107" y="4621103"/>
            <a:chExt cx="6624995" cy="908823"/>
          </a:xfrm>
        </p:grpSpPr>
        <p:sp>
          <p:nvSpPr>
            <p:cNvPr id="49" name="Oval 48">
              <a:extLst>
                <a:ext uri="{FF2B5EF4-FFF2-40B4-BE49-F238E27FC236}">
                  <a16:creationId xmlns:a16="http://schemas.microsoft.com/office/drawing/2014/main" id="{2529E58D-79DE-45D9-B7CA-B34C67E8F779}"/>
                </a:ext>
              </a:extLst>
            </p:cNvPr>
            <p:cNvSpPr/>
            <p:nvPr/>
          </p:nvSpPr>
          <p:spPr bwMode="auto">
            <a:xfrm>
              <a:off x="5320107" y="4971133"/>
              <a:ext cx="558793" cy="558793"/>
            </a:xfrm>
            <a:prstGeom prst="ellipse">
              <a:avLst/>
            </a:prstGeom>
            <a:blipFill>
              <a:blip r:embed="rId6">
                <a:extLst>
                  <a:ext uri="{28A0092B-C50C-407E-A947-70E740481C1C}">
                    <a14:useLocalDpi xmlns:a14="http://schemas.microsoft.com/office/drawing/2010/main" val="0"/>
                  </a:ext>
                </a:extLst>
              </a:blip>
              <a:stretch>
                <a:fillRect/>
              </a:stretch>
            </a:blipFill>
            <a:ln>
              <a:noFill/>
            </a:ln>
          </p:spPr>
          <p:txBody>
            <a:bodyPr vert="horz" wrap="square" lIns="91440" tIns="45720" rIns="91440" bIns="45720" numCol="1" rtlCol="0" anchor="t" anchorCtr="0" compatLnSpc="1">
              <a:prstTxWarp prst="textNoShape">
                <a:avLst/>
              </a:prstTxWarp>
            </a:bodyPr>
            <a:lstStyle/>
            <a:p>
              <a:pPr algn="l"/>
              <a:endParaRPr lang="en-IN">
                <a:solidFill>
                  <a:schemeClr val="bg1"/>
                </a:solidFill>
              </a:endParaRPr>
            </a:p>
          </p:txBody>
        </p:sp>
        <p:cxnSp>
          <p:nvCxnSpPr>
            <p:cNvPr id="57" name="Straight Connector 56">
              <a:extLst>
                <a:ext uri="{FF2B5EF4-FFF2-40B4-BE49-F238E27FC236}">
                  <a16:creationId xmlns:a16="http://schemas.microsoft.com/office/drawing/2014/main" id="{7F8BAE40-F452-4862-B094-43ECF6DED170}"/>
                </a:ext>
              </a:extLst>
            </p:cNvPr>
            <p:cNvCxnSpPr>
              <a:cxnSpLocks/>
              <a:stCxn id="49" idx="6"/>
            </p:cNvCxnSpPr>
            <p:nvPr/>
          </p:nvCxnSpPr>
          <p:spPr>
            <a:xfrm>
              <a:off x="5878900" y="5250530"/>
              <a:ext cx="41997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24735B1B-7190-484D-B64B-80EDFC8FF90E}"/>
                </a:ext>
              </a:extLst>
            </p:cNvPr>
            <p:cNvSpPr txBox="1"/>
            <p:nvPr/>
          </p:nvSpPr>
          <p:spPr>
            <a:xfrm>
              <a:off x="6259956" y="4621103"/>
              <a:ext cx="5685146" cy="707886"/>
            </a:xfrm>
            <a:prstGeom prst="rect">
              <a:avLst/>
            </a:prstGeom>
            <a:noFill/>
          </p:spPr>
          <p:txBody>
            <a:bodyPr wrap="none" rtlCol="0">
              <a:spAutoFit/>
            </a:bodyPr>
            <a:lstStyle/>
            <a:p>
              <a:r>
                <a:rPr lang="en-US" sz="2000" dirty="0">
                  <a:solidFill>
                    <a:schemeClr val="bg1"/>
                  </a:solidFill>
                </a:rPr>
                <a:t>How do we reduce variation in governance practices </a:t>
              </a:r>
            </a:p>
            <a:p>
              <a:r>
                <a:rPr lang="en-US" sz="2000" dirty="0">
                  <a:solidFill>
                    <a:schemeClr val="bg1"/>
                  </a:solidFill>
                </a:rPr>
                <a:t>across UK?</a:t>
              </a:r>
              <a:endParaRPr lang="en-IN" sz="2000" dirty="0">
                <a:solidFill>
                  <a:schemeClr val="bg1"/>
                </a:solidFill>
              </a:endParaRPr>
            </a:p>
          </p:txBody>
        </p:sp>
      </p:grpSp>
    </p:spTree>
    <p:extLst>
      <p:ext uri="{BB962C8B-B14F-4D97-AF65-F5344CB8AC3E}">
        <p14:creationId xmlns:p14="http://schemas.microsoft.com/office/powerpoint/2010/main" val="4239634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1000"/>
                                        <p:tgtEl>
                                          <p:spTgt spid="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Top shot of a representation of networks with stick figures.">
            <a:extLst>
              <a:ext uri="{FF2B5EF4-FFF2-40B4-BE49-F238E27FC236}">
                <a16:creationId xmlns:a16="http://schemas.microsoft.com/office/drawing/2014/main" id="{DB8C8A61-ACC3-426E-AE01-EF63133DE2FD}"/>
              </a:ext>
            </a:extLst>
          </p:cNvPr>
          <p:cNvSpPr/>
          <p:nvPr/>
        </p:nvSpPr>
        <p:spPr bwMode="auto">
          <a:xfrm>
            <a:off x="0" y="0"/>
            <a:ext cx="12192000" cy="68580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txBody>
          <a:bodyPr vert="horz" wrap="square" lIns="91440" tIns="45720" rIns="91440" bIns="45720" numCol="1" rtlCol="0" anchor="t" anchorCtr="0" compatLnSpc="1">
            <a:prstTxWarp prst="textNoShape">
              <a:avLst/>
            </a:prstTxWarp>
          </a:bodyPr>
          <a:lstStyle/>
          <a:p>
            <a:pPr algn="l"/>
            <a:endParaRPr lang="en-IN"/>
          </a:p>
        </p:txBody>
      </p:sp>
      <p:grpSp>
        <p:nvGrpSpPr>
          <p:cNvPr id="7" name="Group 6">
            <a:extLst>
              <a:ext uri="{FF2B5EF4-FFF2-40B4-BE49-F238E27FC236}">
                <a16:creationId xmlns:a16="http://schemas.microsoft.com/office/drawing/2014/main" id="{B342D1B3-4128-46D6-8D29-71232C959295}"/>
              </a:ext>
            </a:extLst>
          </p:cNvPr>
          <p:cNvGrpSpPr/>
          <p:nvPr/>
        </p:nvGrpSpPr>
        <p:grpSpPr>
          <a:xfrm>
            <a:off x="0" y="4163441"/>
            <a:ext cx="12192000" cy="2694559"/>
            <a:chOff x="0" y="4163441"/>
            <a:chExt cx="12192000" cy="2694559"/>
          </a:xfrm>
        </p:grpSpPr>
        <p:sp>
          <p:nvSpPr>
            <p:cNvPr id="6" name="Rectangle 5">
              <a:extLst>
                <a:ext uri="{FF2B5EF4-FFF2-40B4-BE49-F238E27FC236}">
                  <a16:creationId xmlns:a16="http://schemas.microsoft.com/office/drawing/2014/main" id="{60CF494D-606C-4F94-8273-89ECE849CB6E}"/>
                </a:ext>
              </a:extLst>
            </p:cNvPr>
            <p:cNvSpPr/>
            <p:nvPr/>
          </p:nvSpPr>
          <p:spPr bwMode="auto">
            <a:xfrm>
              <a:off x="0" y="4163441"/>
              <a:ext cx="12192000" cy="2694559"/>
            </a:xfrm>
            <a:prstGeom prst="rect">
              <a:avLst/>
            </a:prstGeom>
            <a:solidFill>
              <a:schemeClr val="bg1">
                <a:alpha val="76000"/>
              </a:schemeClr>
            </a:solidFill>
            <a:ln>
              <a:noFill/>
            </a:ln>
          </p:spPr>
          <p:txBody>
            <a:bodyPr vert="horz" wrap="square" lIns="91440" tIns="45720" rIns="91440" bIns="45720" numCol="1" rtlCol="0" anchor="t" anchorCtr="0" compatLnSpc="1">
              <a:prstTxWarp prst="textNoShape">
                <a:avLst/>
              </a:prstTxWarp>
            </a:bodyPr>
            <a:lstStyle/>
            <a:p>
              <a:pPr algn="l"/>
              <a:endParaRPr lang="en-IN"/>
            </a:p>
          </p:txBody>
        </p:sp>
        <p:sp>
          <p:nvSpPr>
            <p:cNvPr id="11" name="Rectangle 10">
              <a:extLst>
                <a:ext uri="{FF2B5EF4-FFF2-40B4-BE49-F238E27FC236}">
                  <a16:creationId xmlns:a16="http://schemas.microsoft.com/office/drawing/2014/main" id="{E3668DD3-2501-4D85-BEED-9085D45781F3}"/>
                </a:ext>
              </a:extLst>
            </p:cNvPr>
            <p:cNvSpPr/>
            <p:nvPr/>
          </p:nvSpPr>
          <p:spPr>
            <a:xfrm>
              <a:off x="87550" y="4163441"/>
              <a:ext cx="12033115" cy="1264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6903ED55-E01D-4E78-A935-E0CBB65D9094}"/>
                </a:ext>
              </a:extLst>
            </p:cNvPr>
            <p:cNvSpPr/>
            <p:nvPr/>
          </p:nvSpPr>
          <p:spPr>
            <a:xfrm>
              <a:off x="87550" y="6721811"/>
              <a:ext cx="12033115" cy="9161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8" name="Oval 7">
            <a:extLst>
              <a:ext uri="{FF2B5EF4-FFF2-40B4-BE49-F238E27FC236}">
                <a16:creationId xmlns:a16="http://schemas.microsoft.com/office/drawing/2014/main" id="{254943B6-32A2-44B1-B870-C47597859BCA}"/>
              </a:ext>
            </a:extLst>
          </p:cNvPr>
          <p:cNvSpPr/>
          <p:nvPr/>
        </p:nvSpPr>
        <p:spPr>
          <a:xfrm>
            <a:off x="1021404" y="3453320"/>
            <a:ext cx="3035030" cy="3035030"/>
          </a:xfrm>
          <a:prstGeom prst="ellipse">
            <a:avLst/>
          </a:prstGeom>
          <a:solidFill>
            <a:schemeClr val="accent6">
              <a:lumMod val="7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20C566BF-D87E-4081-A5A2-10483831BE4F}"/>
              </a:ext>
            </a:extLst>
          </p:cNvPr>
          <p:cNvGrpSpPr/>
          <p:nvPr/>
        </p:nvGrpSpPr>
        <p:grpSpPr>
          <a:xfrm>
            <a:off x="4452835" y="3968885"/>
            <a:ext cx="7064715" cy="3185010"/>
            <a:chOff x="4452835" y="3968885"/>
            <a:chExt cx="7064715" cy="3185010"/>
          </a:xfrm>
        </p:grpSpPr>
        <p:sp>
          <p:nvSpPr>
            <p:cNvPr id="9" name="TextBox 8">
              <a:extLst>
                <a:ext uri="{FF2B5EF4-FFF2-40B4-BE49-F238E27FC236}">
                  <a16:creationId xmlns:a16="http://schemas.microsoft.com/office/drawing/2014/main" id="{52015735-79DE-4FB5-A31C-DD0A9722F1FD}"/>
                </a:ext>
              </a:extLst>
            </p:cNvPr>
            <p:cNvSpPr txBox="1"/>
            <p:nvPr/>
          </p:nvSpPr>
          <p:spPr>
            <a:xfrm>
              <a:off x="4452835" y="3968885"/>
              <a:ext cx="38910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E1BFC73F-C6D4-4AB5-AC53-46AFE5F273A2}"/>
                </a:ext>
              </a:extLst>
            </p:cNvPr>
            <p:cNvSpPr txBox="1"/>
            <p:nvPr/>
          </p:nvSpPr>
          <p:spPr>
            <a:xfrm>
              <a:off x="11094396" y="5291847"/>
              <a:ext cx="423154"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C03E50C9-8421-49E9-AA60-B674326C6B78}"/>
                </a:ext>
              </a:extLst>
            </p:cNvPr>
            <p:cNvSpPr txBox="1"/>
            <p:nvPr/>
          </p:nvSpPr>
          <p:spPr>
            <a:xfrm>
              <a:off x="5119180" y="4727405"/>
              <a:ext cx="6186793" cy="163121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7aiii, 7c, 7e collaboration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US" sz="2000" b="1" dirty="0">
                  <a:solidFill>
                    <a:prstClr val="black"/>
                  </a:solidFill>
                  <a:latin typeface="Calibri"/>
                </a:rPr>
                <a:t>Based on the SHOT Transfusion Safety Standards, UKTLC standards and aligned with BSQR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Southwest Pathology Network colleagues helping develop content </a:t>
              </a:r>
            </a:p>
          </p:txBody>
        </p:sp>
      </p:grpSp>
      <p:sp>
        <p:nvSpPr>
          <p:cNvPr id="14" name="TextBox 13">
            <a:extLst>
              <a:ext uri="{FF2B5EF4-FFF2-40B4-BE49-F238E27FC236}">
                <a16:creationId xmlns:a16="http://schemas.microsoft.com/office/drawing/2014/main" id="{09C228B6-2013-4392-989D-FA35A01A39AB}"/>
              </a:ext>
            </a:extLst>
          </p:cNvPr>
          <p:cNvSpPr txBox="1"/>
          <p:nvPr/>
        </p:nvSpPr>
        <p:spPr>
          <a:xfrm>
            <a:off x="1154846" y="4052887"/>
            <a:ext cx="281858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Tw Cen MT Condensed Extra Bold" panose="020B0803020202020204" pitchFamily="34" charset="0"/>
                <a:ea typeface="+mn-ea"/>
                <a:cs typeface="+mn-cs"/>
              </a:rPr>
              <a:t>Transfusion Safety Framework for Pathology Networks</a:t>
            </a:r>
            <a:r>
              <a:rPr kumimoji="0" lang="en-US" sz="3000" b="0" i="0" u="none" strike="noStrike" kern="1200" cap="none" spc="0" normalizeH="0" noProof="0" dirty="0">
                <a:ln>
                  <a:noFill/>
                </a:ln>
                <a:solidFill>
                  <a:prstClr val="black"/>
                </a:solidFill>
                <a:effectLst/>
                <a:uLnTx/>
                <a:uFillTx/>
                <a:latin typeface="Tw Cen MT Condensed Extra Bold" panose="020B0803020202020204" pitchFamily="34" charset="0"/>
                <a:ea typeface="+mn-ea"/>
                <a:cs typeface="+mn-cs"/>
              </a:rPr>
              <a:t> </a:t>
            </a:r>
            <a:endParaRPr kumimoji="0" lang="en-US" sz="3000" b="0" i="0" u="none" strike="noStrike" kern="1200" cap="none" spc="0" normalizeH="0" baseline="0" noProof="0" dirty="0">
              <a:ln>
                <a:noFill/>
              </a:ln>
              <a:solidFill>
                <a:prstClr val="black"/>
              </a:solidFill>
              <a:effectLst/>
              <a:uLnTx/>
              <a:uFillTx/>
              <a:latin typeface="Tw Cen MT Condensed Extra Bold" panose="020B0803020202020204" pitchFamily="34" charset="0"/>
              <a:ea typeface="+mn-ea"/>
              <a:cs typeface="+mn-cs"/>
            </a:endParaRPr>
          </a:p>
        </p:txBody>
      </p:sp>
    </p:spTree>
    <p:extLst>
      <p:ext uri="{BB962C8B-B14F-4D97-AF65-F5344CB8AC3E}">
        <p14:creationId xmlns:p14="http://schemas.microsoft.com/office/powerpoint/2010/main" val="25127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ppt_y+.1"/>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47"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lasping hands"/>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5"/>
          <p:cNvSpPr/>
          <p:nvPr/>
        </p:nvSpPr>
        <p:spPr>
          <a:xfrm rot="299536">
            <a:off x="5689025" y="1686267"/>
            <a:ext cx="6046237" cy="3969226"/>
          </a:xfrm>
          <a:custGeom>
            <a:avLst/>
            <a:gdLst>
              <a:gd name="connsiteX0" fmla="*/ 0 w 5113175"/>
              <a:gd name="connsiteY0" fmla="*/ 625151 h 3409131"/>
              <a:gd name="connsiteX1" fmla="*/ 3993502 w 5113175"/>
              <a:gd name="connsiteY1" fmla="*/ 0 h 3409131"/>
              <a:gd name="connsiteX2" fmla="*/ 83975 w 5113175"/>
              <a:gd name="connsiteY2" fmla="*/ 839755 h 3409131"/>
              <a:gd name="connsiteX3" fmla="*/ 4096139 w 5113175"/>
              <a:gd name="connsiteY3" fmla="*/ 223935 h 3409131"/>
              <a:gd name="connsiteX4" fmla="*/ 307910 w 5113175"/>
              <a:gd name="connsiteY4" fmla="*/ 1147666 h 3409131"/>
              <a:gd name="connsiteX5" fmla="*/ 4152122 w 5113175"/>
              <a:gd name="connsiteY5" fmla="*/ 457200 h 3409131"/>
              <a:gd name="connsiteX6" fmla="*/ 242596 w 5113175"/>
              <a:gd name="connsiteY6" fmla="*/ 1446245 h 3409131"/>
              <a:gd name="connsiteX7" fmla="*/ 4208106 w 5113175"/>
              <a:gd name="connsiteY7" fmla="*/ 681135 h 3409131"/>
              <a:gd name="connsiteX8" fmla="*/ 307910 w 5113175"/>
              <a:gd name="connsiteY8" fmla="*/ 1772817 h 3409131"/>
              <a:gd name="connsiteX9" fmla="*/ 4217437 w 5113175"/>
              <a:gd name="connsiteY9" fmla="*/ 1054359 h 3409131"/>
              <a:gd name="connsiteX10" fmla="*/ 382555 w 5113175"/>
              <a:gd name="connsiteY10" fmla="*/ 2015412 h 3409131"/>
              <a:gd name="connsiteX11" fmla="*/ 4450702 w 5113175"/>
              <a:gd name="connsiteY11" fmla="*/ 1334278 h 3409131"/>
              <a:gd name="connsiteX12" fmla="*/ 363894 w 5113175"/>
              <a:gd name="connsiteY12" fmla="*/ 2304661 h 3409131"/>
              <a:gd name="connsiteX13" fmla="*/ 4478694 w 5113175"/>
              <a:gd name="connsiteY13" fmla="*/ 1539551 h 3409131"/>
              <a:gd name="connsiteX14" fmla="*/ 466530 w 5113175"/>
              <a:gd name="connsiteY14" fmla="*/ 2528596 h 3409131"/>
              <a:gd name="connsiteX15" fmla="*/ 4627983 w 5113175"/>
              <a:gd name="connsiteY15" fmla="*/ 1763486 h 3409131"/>
              <a:gd name="connsiteX16" fmla="*/ 485192 w 5113175"/>
              <a:gd name="connsiteY16" fmla="*/ 2724539 h 3409131"/>
              <a:gd name="connsiteX17" fmla="*/ 4599992 w 5113175"/>
              <a:gd name="connsiteY17" fmla="*/ 1987421 h 3409131"/>
              <a:gd name="connsiteX18" fmla="*/ 513183 w 5113175"/>
              <a:gd name="connsiteY18" fmla="*/ 2920482 h 3409131"/>
              <a:gd name="connsiteX19" fmla="*/ 4693298 w 5113175"/>
              <a:gd name="connsiteY19" fmla="*/ 2211355 h 3409131"/>
              <a:gd name="connsiteX20" fmla="*/ 597159 w 5113175"/>
              <a:gd name="connsiteY20" fmla="*/ 3144417 h 3409131"/>
              <a:gd name="connsiteX21" fmla="*/ 5019869 w 5113175"/>
              <a:gd name="connsiteY21" fmla="*/ 2500604 h 3409131"/>
              <a:gd name="connsiteX22" fmla="*/ 774441 w 5113175"/>
              <a:gd name="connsiteY22" fmla="*/ 3405674 h 3409131"/>
              <a:gd name="connsiteX23" fmla="*/ 5113175 w 5113175"/>
              <a:gd name="connsiteY23" fmla="*/ 2752531 h 340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13175" h="3409131">
                <a:moveTo>
                  <a:pt x="0" y="625151"/>
                </a:moveTo>
                <a:lnTo>
                  <a:pt x="3993502" y="0"/>
                </a:lnTo>
                <a:cubicBezTo>
                  <a:pt x="4007498" y="35767"/>
                  <a:pt x="66869" y="802433"/>
                  <a:pt x="83975" y="839755"/>
                </a:cubicBezTo>
                <a:cubicBezTo>
                  <a:pt x="101081" y="877077"/>
                  <a:pt x="4058817" y="172617"/>
                  <a:pt x="4096139" y="223935"/>
                </a:cubicBezTo>
                <a:cubicBezTo>
                  <a:pt x="4133461" y="275253"/>
                  <a:pt x="298579" y="1108788"/>
                  <a:pt x="307910" y="1147666"/>
                </a:cubicBezTo>
                <a:cubicBezTo>
                  <a:pt x="317241" y="1186544"/>
                  <a:pt x="4163008" y="407437"/>
                  <a:pt x="4152122" y="457200"/>
                </a:cubicBezTo>
                <a:cubicBezTo>
                  <a:pt x="4141236" y="506963"/>
                  <a:pt x="233265" y="1408923"/>
                  <a:pt x="242596" y="1446245"/>
                </a:cubicBezTo>
                <a:cubicBezTo>
                  <a:pt x="251927" y="1483568"/>
                  <a:pt x="4197220" y="626706"/>
                  <a:pt x="4208106" y="681135"/>
                </a:cubicBezTo>
                <a:cubicBezTo>
                  <a:pt x="4218992" y="735564"/>
                  <a:pt x="306355" y="1710613"/>
                  <a:pt x="307910" y="1772817"/>
                </a:cubicBezTo>
                <a:cubicBezTo>
                  <a:pt x="309465" y="1835021"/>
                  <a:pt x="4204996" y="1013927"/>
                  <a:pt x="4217437" y="1054359"/>
                </a:cubicBezTo>
                <a:cubicBezTo>
                  <a:pt x="4229878" y="1094792"/>
                  <a:pt x="343678" y="1968759"/>
                  <a:pt x="382555" y="2015412"/>
                </a:cubicBezTo>
                <a:cubicBezTo>
                  <a:pt x="421433" y="2062065"/>
                  <a:pt x="4453812" y="1286070"/>
                  <a:pt x="4450702" y="1334278"/>
                </a:cubicBezTo>
                <a:cubicBezTo>
                  <a:pt x="4447592" y="1382486"/>
                  <a:pt x="359229" y="2270449"/>
                  <a:pt x="363894" y="2304661"/>
                </a:cubicBezTo>
                <a:cubicBezTo>
                  <a:pt x="368559" y="2338873"/>
                  <a:pt x="4461588" y="1502229"/>
                  <a:pt x="4478694" y="1539551"/>
                </a:cubicBezTo>
                <a:cubicBezTo>
                  <a:pt x="4495800" y="1576873"/>
                  <a:pt x="441649" y="2491274"/>
                  <a:pt x="466530" y="2528596"/>
                </a:cubicBezTo>
                <a:cubicBezTo>
                  <a:pt x="491411" y="2565918"/>
                  <a:pt x="4624873" y="1730829"/>
                  <a:pt x="4627983" y="1763486"/>
                </a:cubicBezTo>
                <a:cubicBezTo>
                  <a:pt x="4631093" y="1796143"/>
                  <a:pt x="489857" y="2687217"/>
                  <a:pt x="485192" y="2724539"/>
                </a:cubicBezTo>
                <a:cubicBezTo>
                  <a:pt x="480527" y="2761862"/>
                  <a:pt x="4595327" y="1954764"/>
                  <a:pt x="4599992" y="1987421"/>
                </a:cubicBezTo>
                <a:cubicBezTo>
                  <a:pt x="4604657" y="2020078"/>
                  <a:pt x="497632" y="2883160"/>
                  <a:pt x="513183" y="2920482"/>
                </a:cubicBezTo>
                <a:cubicBezTo>
                  <a:pt x="528734" y="2957804"/>
                  <a:pt x="4679302" y="2174033"/>
                  <a:pt x="4693298" y="2211355"/>
                </a:cubicBezTo>
                <a:cubicBezTo>
                  <a:pt x="4707294" y="2248677"/>
                  <a:pt x="542731" y="3096209"/>
                  <a:pt x="597159" y="3144417"/>
                </a:cubicBezTo>
                <a:cubicBezTo>
                  <a:pt x="651587" y="3192625"/>
                  <a:pt x="4990322" y="2457061"/>
                  <a:pt x="5019869" y="2500604"/>
                </a:cubicBezTo>
                <a:cubicBezTo>
                  <a:pt x="5049416" y="2544147"/>
                  <a:pt x="758890" y="3363686"/>
                  <a:pt x="774441" y="3405674"/>
                </a:cubicBezTo>
                <a:cubicBezTo>
                  <a:pt x="789992" y="3447662"/>
                  <a:pt x="2951583" y="3100096"/>
                  <a:pt x="5113175" y="2752531"/>
                </a:cubicBezTo>
              </a:path>
            </a:pathLst>
          </a:custGeom>
          <a:noFill/>
          <a:ln w="285750">
            <a:solidFill>
              <a:schemeClr val="bg1">
                <a:alpha val="88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9" name="Group 8"/>
          <p:cNvGrpSpPr/>
          <p:nvPr/>
        </p:nvGrpSpPr>
        <p:grpSpPr>
          <a:xfrm>
            <a:off x="6870972" y="2116608"/>
            <a:ext cx="3630412" cy="3108543"/>
            <a:chOff x="1410862" y="1985623"/>
            <a:chExt cx="3630412" cy="3108543"/>
          </a:xfrm>
        </p:grpSpPr>
        <p:sp>
          <p:nvSpPr>
            <p:cNvPr id="7" name="TextBox 6"/>
            <p:cNvSpPr txBox="1"/>
            <p:nvPr/>
          </p:nvSpPr>
          <p:spPr>
            <a:xfrm rot="21350959">
              <a:off x="1410862" y="3513490"/>
              <a:ext cx="36304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Segoe Print" panose="02000600000000000000" pitchFamily="2" charset="0"/>
                <a:ea typeface="Gunny Rewritten" panose="03080400000000000000" pitchFamily="66" charset="-128"/>
                <a:cs typeface="+mn-cs"/>
              </a:endParaRPr>
            </a:p>
          </p:txBody>
        </p:sp>
        <p:sp>
          <p:nvSpPr>
            <p:cNvPr id="8" name="TextBox 7"/>
            <p:cNvSpPr txBox="1"/>
            <p:nvPr/>
          </p:nvSpPr>
          <p:spPr>
            <a:xfrm rot="21350959">
              <a:off x="1447773" y="1985623"/>
              <a:ext cx="3279982"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strike="noStrike" kern="1200" cap="none" spc="0" normalizeH="0" baseline="0" noProof="0" dirty="0">
                  <a:ln>
                    <a:noFill/>
                  </a:ln>
                  <a:effectLst/>
                  <a:uLnTx/>
                  <a:uFillTx/>
                  <a:latin typeface="Segoe Print" panose="02000600000000000000" pitchFamily="2" charset="0"/>
                  <a:ea typeface="Gunny Rewritten" panose="03080400000000000000" pitchFamily="66" charset="-128"/>
                  <a:cs typeface="+mn-cs"/>
                </a:rPr>
                <a:t>Draft HTC operational toolkit completed- will be circulated for review and feedback soon</a:t>
              </a:r>
            </a:p>
          </p:txBody>
        </p:sp>
      </p:grpSp>
      <p:sp>
        <p:nvSpPr>
          <p:cNvPr id="2" name="Title 1"/>
          <p:cNvSpPr>
            <a:spLocks noGrp="1"/>
          </p:cNvSpPr>
          <p:nvPr>
            <p:ph type="title"/>
          </p:nvPr>
        </p:nvSpPr>
        <p:spPr/>
        <p:txBody>
          <a:bodyPr>
            <a:normAutofit fontScale="90000"/>
          </a:bodyPr>
          <a:lstStyle/>
          <a:p>
            <a:pPr algn="ctr"/>
            <a:r>
              <a:rPr lang="en-US" dirty="0">
                <a:solidFill>
                  <a:schemeClr val="tx1"/>
                </a:solidFill>
              </a:rPr>
              <a:t>Hospital Transfusion Committee Operational Toolkit</a:t>
            </a:r>
          </a:p>
        </p:txBody>
      </p:sp>
    </p:spTree>
    <p:extLst>
      <p:ext uri="{BB962C8B-B14F-4D97-AF65-F5344CB8AC3E}">
        <p14:creationId xmlns:p14="http://schemas.microsoft.com/office/powerpoint/2010/main" val="55469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5748" y="0"/>
            <a:ext cx="12146252" cy="7262204"/>
          </a:xfrm>
          <a:prstGeom prst="rect">
            <a:avLst/>
          </a:prstGeom>
        </p:spPr>
      </p:pic>
      <p:grpSp>
        <p:nvGrpSpPr>
          <p:cNvPr id="5" name="Group 4"/>
          <p:cNvGrpSpPr/>
          <p:nvPr/>
        </p:nvGrpSpPr>
        <p:grpSpPr>
          <a:xfrm>
            <a:off x="5548393" y="1100381"/>
            <a:ext cx="5527889" cy="5311039"/>
            <a:chOff x="7484300" y="1847461"/>
            <a:chExt cx="3839954" cy="3834883"/>
          </a:xfrm>
        </p:grpSpPr>
        <p:sp>
          <p:nvSpPr>
            <p:cNvPr id="3" name="Teardrop 2"/>
            <p:cNvSpPr/>
            <p:nvPr/>
          </p:nvSpPr>
          <p:spPr>
            <a:xfrm rot="2625286">
              <a:off x="7489371" y="1847461"/>
              <a:ext cx="3834883" cy="3834883"/>
            </a:xfrm>
            <a:prstGeom prst="teardrop">
              <a:avLst/>
            </a:prstGeom>
            <a:solidFill>
              <a:schemeClr val="tx1">
                <a:lumMod val="85000"/>
                <a:lumOff val="15000"/>
                <a:alpha val="82000"/>
              </a:schemeClr>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7484300" y="2795406"/>
              <a:ext cx="3665782" cy="18445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Tw Cen MT Condensed" panose="020B0606020104020203" pitchFamily="34" charset="0"/>
                  <a:ea typeface="+mn-ea"/>
                  <a:cs typeface="+mn-cs"/>
                </a:rPr>
                <a:t>Transfusion safety improves when governance aligns data, standards, systems, and culture into consistent practice.</a:t>
              </a:r>
              <a:endParaRPr kumimoji="0" lang="en-US" sz="4000" b="0" i="0" u="none" strike="noStrike" kern="1200" cap="none" spc="0" normalizeH="0" baseline="0" noProof="0" dirty="0">
                <a:ln>
                  <a:noFill/>
                </a:ln>
                <a:solidFill>
                  <a:prstClr val="white"/>
                </a:solidFill>
                <a:effectLst/>
                <a:uLnTx/>
                <a:uFillTx/>
                <a:latin typeface="Tw Cen MT Condensed" panose="020B0606020104020203" pitchFamily="34" charset="0"/>
                <a:ea typeface="+mn-ea"/>
                <a:cs typeface="+mn-cs"/>
              </a:endParaRPr>
            </a:p>
          </p:txBody>
        </p:sp>
      </p:grpSp>
      <p:sp>
        <p:nvSpPr>
          <p:cNvPr id="7" name="TextBox 6">
            <a:extLst>
              <a:ext uri="{FF2B5EF4-FFF2-40B4-BE49-F238E27FC236}">
                <a16:creationId xmlns:a16="http://schemas.microsoft.com/office/drawing/2014/main" id="{ACAE611C-F34B-E559-591F-272989F545A1}"/>
              </a:ext>
            </a:extLst>
          </p:cNvPr>
          <p:cNvSpPr txBox="1"/>
          <p:nvPr/>
        </p:nvSpPr>
        <p:spPr>
          <a:xfrm>
            <a:off x="676043" y="6858000"/>
            <a:ext cx="10839914" cy="230832"/>
          </a:xfrm>
          <a:prstGeom prst="rect">
            <a:avLst/>
          </a:prstGeom>
          <a:noFill/>
        </p:spPr>
        <p:txBody>
          <a:bodyPr wrap="square" rtlCol="0">
            <a:spAutoFit/>
          </a:bodyPr>
          <a:lstStyle/>
          <a:p>
            <a:r>
              <a:rPr lang="en-GB" sz="900">
                <a:hlinkClick r:id="rId3" tooltip="https://cbrhl.org.au/webinar-health-literacy-safety-and-quality/"/>
              </a:rPr>
              <a:t>This Photo</a:t>
            </a:r>
            <a:r>
              <a:rPr lang="en-GB" sz="900"/>
              <a:t> by Unknown Author is licensed under </a:t>
            </a:r>
            <a:r>
              <a:rPr lang="en-GB" sz="900">
                <a:hlinkClick r:id="rId4" tooltip="https://creativecommons.org/licenses/by-nc/3.0/"/>
              </a:rPr>
              <a:t>CC BY-NC</a:t>
            </a:r>
            <a:endParaRPr lang="en-GB" sz="900"/>
          </a:p>
        </p:txBody>
      </p:sp>
    </p:spTree>
    <p:extLst>
      <p:ext uri="{BB962C8B-B14F-4D97-AF65-F5344CB8AC3E}">
        <p14:creationId xmlns:p14="http://schemas.microsoft.com/office/powerpoint/2010/main" val="133819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ED55373B-E842-4554-AB75-098E41651180}"/>
              </a:ext>
            </a:extLst>
          </p:cNvPr>
          <p:cNvGrpSpPr/>
          <p:nvPr/>
        </p:nvGrpSpPr>
        <p:grpSpPr>
          <a:xfrm>
            <a:off x="-11106" y="0"/>
            <a:ext cx="4052118" cy="6858000"/>
            <a:chOff x="-11106" y="0"/>
            <a:chExt cx="4052118" cy="6858000"/>
          </a:xfrm>
        </p:grpSpPr>
        <p:sp>
          <p:nvSpPr>
            <p:cNvPr id="83" name="Rectangle 82">
              <a:extLst>
                <a:ext uri="{FF2B5EF4-FFF2-40B4-BE49-F238E27FC236}">
                  <a16:creationId xmlns:a16="http://schemas.microsoft.com/office/drawing/2014/main" id="{0B36EAFD-0AAD-43BF-90C9-12612DB5EF5E}"/>
                </a:ext>
              </a:extLst>
            </p:cNvPr>
            <p:cNvSpPr/>
            <p:nvPr/>
          </p:nvSpPr>
          <p:spPr bwMode="auto">
            <a:xfrm>
              <a:off x="-11106" y="0"/>
              <a:ext cx="4052118" cy="6858000"/>
            </a:xfrm>
            <a:prstGeom prst="rect">
              <a:avLst/>
            </a:prstGeom>
            <a:pattFill prst="sphere">
              <a:fgClr>
                <a:schemeClr val="tx1">
                  <a:lumMod val="95000"/>
                  <a:lumOff val="5000"/>
                </a:schemeClr>
              </a:fgClr>
              <a:bgClr>
                <a:schemeClr val="tx1">
                  <a:lumMod val="65000"/>
                  <a:lumOff val="35000"/>
                </a:schemeClr>
              </a:bgClr>
            </a:patt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84" name="Straight Connector 83">
              <a:extLst>
                <a:ext uri="{FF2B5EF4-FFF2-40B4-BE49-F238E27FC236}">
                  <a16:creationId xmlns:a16="http://schemas.microsoft.com/office/drawing/2014/main" id="{33DBED2F-0BFE-41AE-A682-5A9FEF017969}"/>
                </a:ext>
              </a:extLst>
            </p:cNvPr>
            <p:cNvCxnSpPr>
              <a:cxnSpLocks/>
            </p:cNvCxnSpPr>
            <p:nvPr/>
          </p:nvCxnSpPr>
          <p:spPr>
            <a:xfrm>
              <a:off x="-11106" y="4288869"/>
              <a:ext cx="404101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81314CFA-0BF7-4AE3-96B6-CEBFE8A28D02}"/>
                </a:ext>
              </a:extLst>
            </p:cNvPr>
            <p:cNvCxnSpPr>
              <a:cxnSpLocks/>
            </p:cNvCxnSpPr>
            <p:nvPr/>
          </p:nvCxnSpPr>
          <p:spPr>
            <a:xfrm>
              <a:off x="-11106" y="2665398"/>
              <a:ext cx="404101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0083" y="2904414"/>
            <a:ext cx="4295457" cy="1143000"/>
          </a:xfrm>
        </p:spPr>
        <p:txBody>
          <a:bodyPr>
            <a:noAutofit/>
          </a:bodyPr>
          <a:lstStyle/>
          <a:p>
            <a:r>
              <a:rPr lang="en-US" sz="3600" dirty="0">
                <a:solidFill>
                  <a:schemeClr val="bg1"/>
                </a:solidFill>
              </a:rPr>
              <a:t>Other completed and ongoing improvement initiatives</a:t>
            </a:r>
            <a:endParaRPr lang="en-IN" sz="3600" dirty="0">
              <a:solidFill>
                <a:schemeClr val="bg1"/>
              </a:solidFill>
            </a:endParaRPr>
          </a:p>
        </p:txBody>
      </p:sp>
      <p:grpSp>
        <p:nvGrpSpPr>
          <p:cNvPr id="30" name="Group 29"/>
          <p:cNvGrpSpPr/>
          <p:nvPr/>
        </p:nvGrpSpPr>
        <p:grpSpPr>
          <a:xfrm>
            <a:off x="6882028" y="2103311"/>
            <a:ext cx="2862072" cy="2865696"/>
            <a:chOff x="4543425" y="2314575"/>
            <a:chExt cx="3354131" cy="3409950"/>
          </a:xfrm>
        </p:grpSpPr>
        <p:sp>
          <p:nvSpPr>
            <p:cNvPr id="4" name="Oval 3"/>
            <p:cNvSpPr/>
            <p:nvPr/>
          </p:nvSpPr>
          <p:spPr>
            <a:xfrm>
              <a:off x="4853653" y="2632269"/>
              <a:ext cx="2733675" cy="2774561"/>
            </a:xfrm>
            <a:prstGeom prst="ellipse">
              <a:avLst/>
            </a:prstGeom>
            <a:solidFill>
              <a:schemeClr val="bg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sp>
          <p:nvSpPr>
            <p:cNvPr id="3" name="Donut 2"/>
            <p:cNvSpPr/>
            <p:nvPr/>
          </p:nvSpPr>
          <p:spPr>
            <a:xfrm>
              <a:off x="4543425" y="2314575"/>
              <a:ext cx="3354131" cy="3409950"/>
            </a:xfrm>
            <a:prstGeom prst="donut">
              <a:avLst>
                <a:gd name="adj" fmla="val 7529"/>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grpSp>
      <p:sp>
        <p:nvSpPr>
          <p:cNvPr id="72" name="Rectangle 71"/>
          <p:cNvSpPr/>
          <p:nvPr/>
        </p:nvSpPr>
        <p:spPr>
          <a:xfrm>
            <a:off x="7324246" y="221779"/>
            <a:ext cx="3094105" cy="369332"/>
          </a:xfrm>
          <a:prstGeom prst="rect">
            <a:avLst/>
          </a:prstGeom>
        </p:spPr>
        <p:txBody>
          <a:bodyPr wrap="square">
            <a:spAutoFit/>
          </a:bodyPr>
          <a:lstStyle/>
          <a:p>
            <a:pPr algn="ctr"/>
            <a:r>
              <a:rPr lang="en-IN" dirty="0">
                <a:solidFill>
                  <a:schemeClr val="bg1"/>
                </a:solidFill>
                <a:latin typeface="Lato Medium" panose="020F0502020204030203" pitchFamily="34" charset="0"/>
              </a:rPr>
              <a:t>My Transfusion resource </a:t>
            </a:r>
          </a:p>
        </p:txBody>
      </p:sp>
      <p:sp>
        <p:nvSpPr>
          <p:cNvPr id="73" name="Rectangle 72"/>
          <p:cNvSpPr/>
          <p:nvPr/>
        </p:nvSpPr>
        <p:spPr>
          <a:xfrm>
            <a:off x="10083651" y="1116432"/>
            <a:ext cx="1898786" cy="369332"/>
          </a:xfrm>
          <a:prstGeom prst="rect">
            <a:avLst/>
          </a:prstGeom>
        </p:spPr>
        <p:txBody>
          <a:bodyPr wrap="square">
            <a:spAutoFit/>
          </a:bodyPr>
          <a:lstStyle/>
          <a:p>
            <a:pPr algn="ctr"/>
            <a:r>
              <a:rPr lang="en-IN" dirty="0">
                <a:solidFill>
                  <a:schemeClr val="bg1"/>
                </a:solidFill>
                <a:latin typeface="Lato Medium" panose="020F0502020204030203" pitchFamily="34" charset="0"/>
              </a:rPr>
              <a:t>Benchmarking </a:t>
            </a:r>
          </a:p>
        </p:txBody>
      </p:sp>
      <p:sp>
        <p:nvSpPr>
          <p:cNvPr id="74" name="Rectangle 73"/>
          <p:cNvSpPr/>
          <p:nvPr/>
        </p:nvSpPr>
        <p:spPr>
          <a:xfrm>
            <a:off x="10008138" y="5707753"/>
            <a:ext cx="1898786" cy="1200329"/>
          </a:xfrm>
          <a:prstGeom prst="rect">
            <a:avLst/>
          </a:prstGeom>
        </p:spPr>
        <p:txBody>
          <a:bodyPr wrap="square">
            <a:spAutoFit/>
          </a:bodyPr>
          <a:lstStyle/>
          <a:p>
            <a:pPr algn="ctr"/>
            <a:r>
              <a:rPr lang="en-IN" dirty="0">
                <a:solidFill>
                  <a:schemeClr val="bg1"/>
                </a:solidFill>
                <a:latin typeface="Lato Medium" panose="020F0502020204030203" pitchFamily="34" charset="0"/>
              </a:rPr>
              <a:t>Accreditation to issue National Patient Safety Alerts </a:t>
            </a:r>
          </a:p>
        </p:txBody>
      </p:sp>
      <p:sp>
        <p:nvSpPr>
          <p:cNvPr id="75" name="Rectangle 74"/>
          <p:cNvSpPr/>
          <p:nvPr/>
        </p:nvSpPr>
        <p:spPr>
          <a:xfrm>
            <a:off x="5778607" y="6054379"/>
            <a:ext cx="1898786" cy="369332"/>
          </a:xfrm>
          <a:prstGeom prst="rect">
            <a:avLst/>
          </a:prstGeom>
        </p:spPr>
        <p:txBody>
          <a:bodyPr wrap="square">
            <a:spAutoFit/>
          </a:bodyPr>
          <a:lstStyle/>
          <a:p>
            <a:pPr algn="r"/>
            <a:r>
              <a:rPr lang="en-IN" dirty="0">
                <a:solidFill>
                  <a:schemeClr val="bg1"/>
                </a:solidFill>
                <a:latin typeface="Lato Medium" panose="020F0502020204030203" pitchFamily="34" charset="0"/>
              </a:rPr>
              <a:t>Digital </a:t>
            </a:r>
          </a:p>
        </p:txBody>
      </p:sp>
      <p:sp>
        <p:nvSpPr>
          <p:cNvPr id="76" name="Rectangle 75"/>
          <p:cNvSpPr/>
          <p:nvPr/>
        </p:nvSpPr>
        <p:spPr>
          <a:xfrm>
            <a:off x="4222338" y="5006310"/>
            <a:ext cx="1898786" cy="1477328"/>
          </a:xfrm>
          <a:prstGeom prst="rect">
            <a:avLst/>
          </a:prstGeom>
        </p:spPr>
        <p:txBody>
          <a:bodyPr wrap="square">
            <a:spAutoFit/>
          </a:bodyPr>
          <a:lstStyle/>
          <a:p>
            <a:pPr algn="ctr"/>
            <a:r>
              <a:rPr lang="en-IN" dirty="0">
                <a:solidFill>
                  <a:schemeClr val="bg1"/>
                </a:solidFill>
                <a:latin typeface="Lato Medium" panose="020F0502020204030203" pitchFamily="34" charset="0"/>
              </a:rPr>
              <a:t>Essential standards for clinical transfusion IT systems </a:t>
            </a:r>
          </a:p>
        </p:txBody>
      </p:sp>
      <p:sp>
        <p:nvSpPr>
          <p:cNvPr id="77" name="Rectangle 76"/>
          <p:cNvSpPr/>
          <p:nvPr/>
        </p:nvSpPr>
        <p:spPr>
          <a:xfrm>
            <a:off x="4145145" y="3191242"/>
            <a:ext cx="1170454" cy="646331"/>
          </a:xfrm>
          <a:prstGeom prst="rect">
            <a:avLst/>
          </a:prstGeom>
        </p:spPr>
        <p:txBody>
          <a:bodyPr wrap="square">
            <a:spAutoFit/>
          </a:bodyPr>
          <a:lstStyle/>
          <a:p>
            <a:pPr algn="r"/>
            <a:r>
              <a:rPr lang="en-IN" dirty="0">
                <a:solidFill>
                  <a:schemeClr val="bg1"/>
                </a:solidFill>
                <a:latin typeface="Lato Medium" panose="020F0502020204030203" pitchFamily="34" charset="0"/>
              </a:rPr>
              <a:t>SCRIPT survey</a:t>
            </a:r>
          </a:p>
        </p:txBody>
      </p:sp>
      <p:sp>
        <p:nvSpPr>
          <p:cNvPr id="78" name="Rectangle 77"/>
          <p:cNvSpPr/>
          <p:nvPr/>
        </p:nvSpPr>
        <p:spPr>
          <a:xfrm>
            <a:off x="4104884" y="1666708"/>
            <a:ext cx="1898786" cy="923330"/>
          </a:xfrm>
          <a:prstGeom prst="rect">
            <a:avLst/>
          </a:prstGeom>
        </p:spPr>
        <p:txBody>
          <a:bodyPr wrap="square">
            <a:spAutoFit/>
          </a:bodyPr>
          <a:lstStyle/>
          <a:p>
            <a:pPr algn="r"/>
            <a:r>
              <a:rPr lang="en-IN" dirty="0">
                <a:solidFill>
                  <a:schemeClr val="bg1"/>
                </a:solidFill>
                <a:latin typeface="Lato Medium" panose="020F0502020204030203" pitchFamily="34" charset="0"/>
              </a:rPr>
              <a:t>e-learning modules to support safe IT</a:t>
            </a:r>
          </a:p>
        </p:txBody>
      </p:sp>
      <p:sp>
        <p:nvSpPr>
          <p:cNvPr id="80" name="Rectangle 79"/>
          <p:cNvSpPr/>
          <p:nvPr/>
        </p:nvSpPr>
        <p:spPr>
          <a:xfrm>
            <a:off x="10298019" y="4250979"/>
            <a:ext cx="1898786" cy="646331"/>
          </a:xfrm>
          <a:prstGeom prst="rect">
            <a:avLst/>
          </a:prstGeom>
        </p:spPr>
        <p:txBody>
          <a:bodyPr wrap="square">
            <a:spAutoFit/>
          </a:bodyPr>
          <a:lstStyle/>
          <a:p>
            <a:pPr algn="ctr"/>
            <a:r>
              <a:rPr lang="en-IN" dirty="0">
                <a:solidFill>
                  <a:schemeClr val="bg1"/>
                </a:solidFill>
                <a:latin typeface="Lato Medium" panose="020F0502020204030203" pitchFamily="34" charset="0"/>
              </a:rPr>
              <a:t>Education and Training</a:t>
            </a:r>
          </a:p>
        </p:txBody>
      </p:sp>
      <p:grpSp>
        <p:nvGrpSpPr>
          <p:cNvPr id="105" name="Group 104">
            <a:extLst>
              <a:ext uri="{FF2B5EF4-FFF2-40B4-BE49-F238E27FC236}">
                <a16:creationId xmlns:a16="http://schemas.microsoft.com/office/drawing/2014/main" id="{9D34F5FB-2CDE-4F3C-8014-EE5A2BB54C1D}"/>
              </a:ext>
            </a:extLst>
          </p:cNvPr>
          <p:cNvGrpSpPr/>
          <p:nvPr/>
        </p:nvGrpSpPr>
        <p:grpSpPr>
          <a:xfrm>
            <a:off x="5987875" y="1275782"/>
            <a:ext cx="1410955" cy="1408176"/>
            <a:chOff x="5987875" y="1275782"/>
            <a:chExt cx="1410955" cy="1408176"/>
          </a:xfrm>
        </p:grpSpPr>
        <p:grpSp>
          <p:nvGrpSpPr>
            <p:cNvPr id="31" name="Group 30"/>
            <p:cNvGrpSpPr/>
            <p:nvPr/>
          </p:nvGrpSpPr>
          <p:grpSpPr>
            <a:xfrm>
              <a:off x="5987875" y="1275782"/>
              <a:ext cx="1410955" cy="1408176"/>
              <a:chOff x="4543425" y="2314575"/>
              <a:chExt cx="3409950" cy="3409950"/>
            </a:xfrm>
          </p:grpSpPr>
          <p:sp>
            <p:nvSpPr>
              <p:cNvPr id="32" name="Donut 31"/>
              <p:cNvSpPr/>
              <p:nvPr/>
            </p:nvSpPr>
            <p:spPr>
              <a:xfrm>
                <a:off x="4543425" y="2314575"/>
                <a:ext cx="3409950" cy="3409950"/>
              </a:xfrm>
              <a:prstGeom prst="donut">
                <a:avLst>
                  <a:gd name="adj" fmla="val 10077"/>
                </a:avLst>
              </a:prstGeom>
              <a:solidFill>
                <a:schemeClr val="tx2">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sp>
            <p:nvSpPr>
              <p:cNvPr id="33" name="Oval 32"/>
              <p:cNvSpPr/>
              <p:nvPr/>
            </p:nvSpPr>
            <p:spPr>
              <a:xfrm>
                <a:off x="4881563" y="2657475"/>
                <a:ext cx="2733674" cy="2724150"/>
              </a:xfrm>
              <a:prstGeom prst="ellipse">
                <a:avLst/>
              </a:pr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grpSp>
        <p:pic>
          <p:nvPicPr>
            <p:cNvPr id="61" name="Graphic 60" descr="Idea with solid fill">
              <a:extLst>
                <a:ext uri="{FF2B5EF4-FFF2-40B4-BE49-F238E27FC236}">
                  <a16:creationId xmlns:a16="http://schemas.microsoft.com/office/drawing/2014/main" id="{EA059D9C-DE2B-4FAA-93C3-C7D2488C9B1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503405" y="1775019"/>
              <a:ext cx="411711" cy="411711"/>
            </a:xfrm>
            <a:prstGeom prst="rect">
              <a:avLst/>
            </a:prstGeom>
          </p:spPr>
        </p:pic>
      </p:grpSp>
      <p:grpSp>
        <p:nvGrpSpPr>
          <p:cNvPr id="104" name="Group 103">
            <a:extLst>
              <a:ext uri="{FF2B5EF4-FFF2-40B4-BE49-F238E27FC236}">
                <a16:creationId xmlns:a16="http://schemas.microsoft.com/office/drawing/2014/main" id="{E2F12946-0FF8-4071-BE17-8CDD210D6F2A}"/>
              </a:ext>
            </a:extLst>
          </p:cNvPr>
          <p:cNvGrpSpPr/>
          <p:nvPr/>
        </p:nvGrpSpPr>
        <p:grpSpPr>
          <a:xfrm>
            <a:off x="5362957" y="2844624"/>
            <a:ext cx="1410955" cy="1408176"/>
            <a:chOff x="5362957" y="2844624"/>
            <a:chExt cx="1410955" cy="1408176"/>
          </a:xfrm>
        </p:grpSpPr>
        <p:grpSp>
          <p:nvGrpSpPr>
            <p:cNvPr id="34" name="Group 33"/>
            <p:cNvGrpSpPr/>
            <p:nvPr/>
          </p:nvGrpSpPr>
          <p:grpSpPr>
            <a:xfrm>
              <a:off x="5362957" y="2844624"/>
              <a:ext cx="1410955" cy="1408176"/>
              <a:chOff x="4543425" y="2314575"/>
              <a:chExt cx="3409950" cy="3409950"/>
            </a:xfrm>
          </p:grpSpPr>
          <p:sp>
            <p:nvSpPr>
              <p:cNvPr id="35" name="Donut 34"/>
              <p:cNvSpPr/>
              <p:nvPr/>
            </p:nvSpPr>
            <p:spPr>
              <a:xfrm>
                <a:off x="4543425" y="2314575"/>
                <a:ext cx="3409950" cy="3409950"/>
              </a:xfrm>
              <a:prstGeom prst="donut">
                <a:avLst>
                  <a:gd name="adj" fmla="val 10077"/>
                </a:avLst>
              </a:prstGeom>
              <a:solidFill>
                <a:schemeClr val="bg2">
                  <a:lumMod val="50000"/>
                </a:schemeClr>
              </a:solidFill>
              <a:ln w="2222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sp>
            <p:nvSpPr>
              <p:cNvPr id="36" name="Oval 35"/>
              <p:cNvSpPr/>
              <p:nvPr/>
            </p:nvSpPr>
            <p:spPr>
              <a:xfrm>
                <a:off x="4881563" y="2657475"/>
                <a:ext cx="2733674" cy="2724150"/>
              </a:xfrm>
              <a:prstGeom prst="ellipse">
                <a:avLst/>
              </a:pr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grpSp>
        <p:pic>
          <p:nvPicPr>
            <p:cNvPr id="67" name="Graphic 66" descr="List with solid fill">
              <a:extLst>
                <a:ext uri="{FF2B5EF4-FFF2-40B4-BE49-F238E27FC236}">
                  <a16:creationId xmlns:a16="http://schemas.microsoft.com/office/drawing/2014/main" id="{30A6E2A9-27CF-4E7A-B356-B0AE5698DD7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917144" y="3366664"/>
              <a:ext cx="355395" cy="355395"/>
            </a:xfrm>
            <a:prstGeom prst="rect">
              <a:avLst/>
            </a:prstGeom>
          </p:spPr>
        </p:pic>
      </p:grpSp>
      <p:grpSp>
        <p:nvGrpSpPr>
          <p:cNvPr id="98" name="Group 97">
            <a:extLst>
              <a:ext uri="{FF2B5EF4-FFF2-40B4-BE49-F238E27FC236}">
                <a16:creationId xmlns:a16="http://schemas.microsoft.com/office/drawing/2014/main" id="{0EEE1DF5-65C2-402D-AF25-A2278968CC04}"/>
              </a:ext>
            </a:extLst>
          </p:cNvPr>
          <p:cNvGrpSpPr/>
          <p:nvPr/>
        </p:nvGrpSpPr>
        <p:grpSpPr>
          <a:xfrm>
            <a:off x="7607436" y="627864"/>
            <a:ext cx="1410955" cy="1408176"/>
            <a:chOff x="7607436" y="627864"/>
            <a:chExt cx="1410955" cy="1408176"/>
          </a:xfrm>
        </p:grpSpPr>
        <p:grpSp>
          <p:nvGrpSpPr>
            <p:cNvPr id="52" name="Group 51"/>
            <p:cNvGrpSpPr/>
            <p:nvPr/>
          </p:nvGrpSpPr>
          <p:grpSpPr>
            <a:xfrm>
              <a:off x="7607436" y="627864"/>
              <a:ext cx="1410955" cy="1408176"/>
              <a:chOff x="4543425" y="2314575"/>
              <a:chExt cx="3409950" cy="3455494"/>
            </a:xfrm>
          </p:grpSpPr>
          <p:sp>
            <p:nvSpPr>
              <p:cNvPr id="53" name="Donut 52"/>
              <p:cNvSpPr/>
              <p:nvPr/>
            </p:nvSpPr>
            <p:spPr>
              <a:xfrm>
                <a:off x="4543425" y="2314575"/>
                <a:ext cx="3409950" cy="3455494"/>
              </a:xfrm>
              <a:prstGeom prst="donut">
                <a:avLst>
                  <a:gd name="adj" fmla="val 10077"/>
                </a:avLst>
              </a:prstGeom>
              <a:solidFill>
                <a:schemeClr val="accent5">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sp>
            <p:nvSpPr>
              <p:cNvPr id="54" name="Oval 53"/>
              <p:cNvSpPr/>
              <p:nvPr/>
            </p:nvSpPr>
            <p:spPr>
              <a:xfrm>
                <a:off x="4881563" y="2657475"/>
                <a:ext cx="2733674" cy="2724150"/>
              </a:xfrm>
              <a:prstGeom prst="ellipse">
                <a:avLst/>
              </a:pr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grpSp>
        <p:pic>
          <p:nvPicPr>
            <p:cNvPr id="87" name="Graphic 86" descr="Smart Phone with solid fill">
              <a:extLst>
                <a:ext uri="{FF2B5EF4-FFF2-40B4-BE49-F238E27FC236}">
                  <a16:creationId xmlns:a16="http://schemas.microsoft.com/office/drawing/2014/main" id="{8D3026F7-2D6F-450B-9A08-9385D7F3B82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985767" y="975315"/>
              <a:ext cx="676817" cy="676817"/>
            </a:xfrm>
            <a:prstGeom prst="rect">
              <a:avLst/>
            </a:prstGeom>
          </p:spPr>
        </p:pic>
      </p:grpSp>
      <p:grpSp>
        <p:nvGrpSpPr>
          <p:cNvPr id="99" name="Group 98">
            <a:extLst>
              <a:ext uri="{FF2B5EF4-FFF2-40B4-BE49-F238E27FC236}">
                <a16:creationId xmlns:a16="http://schemas.microsoft.com/office/drawing/2014/main" id="{C7FA8B64-A3F6-449A-8731-47AD429E5663}"/>
              </a:ext>
            </a:extLst>
          </p:cNvPr>
          <p:cNvGrpSpPr/>
          <p:nvPr/>
        </p:nvGrpSpPr>
        <p:grpSpPr>
          <a:xfrm>
            <a:off x="9293767" y="1346415"/>
            <a:ext cx="1410955" cy="1408176"/>
            <a:chOff x="9293767" y="1346415"/>
            <a:chExt cx="1410955" cy="1408176"/>
          </a:xfrm>
        </p:grpSpPr>
        <p:grpSp>
          <p:nvGrpSpPr>
            <p:cNvPr id="49" name="Group 48"/>
            <p:cNvGrpSpPr/>
            <p:nvPr/>
          </p:nvGrpSpPr>
          <p:grpSpPr>
            <a:xfrm>
              <a:off x="9293767" y="1346415"/>
              <a:ext cx="1410955" cy="1408176"/>
              <a:chOff x="4543425" y="2314575"/>
              <a:chExt cx="3409950" cy="3455494"/>
            </a:xfrm>
          </p:grpSpPr>
          <p:sp>
            <p:nvSpPr>
              <p:cNvPr id="50" name="Donut 49"/>
              <p:cNvSpPr/>
              <p:nvPr/>
            </p:nvSpPr>
            <p:spPr>
              <a:xfrm>
                <a:off x="4543425" y="2314575"/>
                <a:ext cx="3409950" cy="3455494"/>
              </a:xfrm>
              <a:prstGeom prst="donut">
                <a:avLst>
                  <a:gd name="adj" fmla="val 10077"/>
                </a:avLst>
              </a:prstGeom>
              <a:solidFill>
                <a:schemeClr val="accent1">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sp>
            <p:nvSpPr>
              <p:cNvPr id="51" name="Oval 50"/>
              <p:cNvSpPr/>
              <p:nvPr/>
            </p:nvSpPr>
            <p:spPr>
              <a:xfrm>
                <a:off x="4881563" y="2657475"/>
                <a:ext cx="2733674" cy="2724150"/>
              </a:xfrm>
              <a:prstGeom prst="ellipse">
                <a:avLst/>
              </a:pr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grpSp>
        <p:pic>
          <p:nvPicPr>
            <p:cNvPr id="89" name="Graphic 88" descr="Venn diagram with solid fill">
              <a:extLst>
                <a:ext uri="{FF2B5EF4-FFF2-40B4-BE49-F238E27FC236}">
                  <a16:creationId xmlns:a16="http://schemas.microsoft.com/office/drawing/2014/main" id="{CD5194CC-71C9-4356-836B-8F842352110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790092" y="1778169"/>
              <a:ext cx="492967" cy="492967"/>
            </a:xfrm>
            <a:prstGeom prst="rect">
              <a:avLst/>
            </a:prstGeom>
          </p:spPr>
        </p:pic>
      </p:grpSp>
      <p:grpSp>
        <p:nvGrpSpPr>
          <p:cNvPr id="100" name="Group 99">
            <a:extLst>
              <a:ext uri="{FF2B5EF4-FFF2-40B4-BE49-F238E27FC236}">
                <a16:creationId xmlns:a16="http://schemas.microsoft.com/office/drawing/2014/main" id="{464286CE-5F84-4749-BDCB-C096E67A1B80}"/>
              </a:ext>
            </a:extLst>
          </p:cNvPr>
          <p:cNvGrpSpPr/>
          <p:nvPr/>
        </p:nvGrpSpPr>
        <p:grpSpPr>
          <a:xfrm>
            <a:off x="9836457" y="2851279"/>
            <a:ext cx="1410955" cy="1408176"/>
            <a:chOff x="9836457" y="2851279"/>
            <a:chExt cx="1410955" cy="1408176"/>
          </a:xfrm>
        </p:grpSpPr>
        <p:grpSp>
          <p:nvGrpSpPr>
            <p:cNvPr id="46" name="Group 45"/>
            <p:cNvGrpSpPr/>
            <p:nvPr/>
          </p:nvGrpSpPr>
          <p:grpSpPr>
            <a:xfrm>
              <a:off x="9836457" y="2851279"/>
              <a:ext cx="1410955" cy="1408176"/>
              <a:chOff x="4543425" y="2314575"/>
              <a:chExt cx="3409950" cy="3409950"/>
            </a:xfrm>
          </p:grpSpPr>
          <p:sp>
            <p:nvSpPr>
              <p:cNvPr id="47" name="Donut 46"/>
              <p:cNvSpPr/>
              <p:nvPr/>
            </p:nvSpPr>
            <p:spPr>
              <a:xfrm>
                <a:off x="4543425" y="2314575"/>
                <a:ext cx="3409950" cy="3409950"/>
              </a:xfrm>
              <a:prstGeom prst="donut">
                <a:avLst>
                  <a:gd name="adj" fmla="val 10077"/>
                </a:avLst>
              </a:prstGeom>
              <a:solidFill>
                <a:schemeClr val="accent4">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sp>
            <p:nvSpPr>
              <p:cNvPr id="48" name="Oval 47"/>
              <p:cNvSpPr/>
              <p:nvPr/>
            </p:nvSpPr>
            <p:spPr>
              <a:xfrm>
                <a:off x="4881563" y="2657475"/>
                <a:ext cx="2733674" cy="2724150"/>
              </a:xfrm>
              <a:prstGeom prst="ellipse">
                <a:avLst/>
              </a:pr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grpSp>
        <p:pic>
          <p:nvPicPr>
            <p:cNvPr id="91" name="Graphic 90" descr="Remote learning language with solid fill">
              <a:extLst>
                <a:ext uri="{FF2B5EF4-FFF2-40B4-BE49-F238E27FC236}">
                  <a16:creationId xmlns:a16="http://schemas.microsoft.com/office/drawing/2014/main" id="{8136335E-747B-437E-8CFB-D961839BD4FD}"/>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266693" y="3218463"/>
              <a:ext cx="660784" cy="660784"/>
            </a:xfrm>
            <a:prstGeom prst="rect">
              <a:avLst/>
            </a:prstGeom>
          </p:spPr>
        </p:pic>
      </p:grpSp>
      <p:grpSp>
        <p:nvGrpSpPr>
          <p:cNvPr id="103" name="Group 102">
            <a:extLst>
              <a:ext uri="{FF2B5EF4-FFF2-40B4-BE49-F238E27FC236}">
                <a16:creationId xmlns:a16="http://schemas.microsoft.com/office/drawing/2014/main" id="{7EB5AABC-E720-40FE-9C6E-CC17D4ECDA03}"/>
              </a:ext>
            </a:extLst>
          </p:cNvPr>
          <p:cNvGrpSpPr/>
          <p:nvPr/>
        </p:nvGrpSpPr>
        <p:grpSpPr>
          <a:xfrm>
            <a:off x="5963734" y="4381796"/>
            <a:ext cx="1410955" cy="1408176"/>
            <a:chOff x="5963734" y="4381796"/>
            <a:chExt cx="1410955" cy="1408176"/>
          </a:xfrm>
        </p:grpSpPr>
        <p:grpSp>
          <p:nvGrpSpPr>
            <p:cNvPr id="37" name="Group 36"/>
            <p:cNvGrpSpPr/>
            <p:nvPr/>
          </p:nvGrpSpPr>
          <p:grpSpPr>
            <a:xfrm>
              <a:off x="5963734" y="4381796"/>
              <a:ext cx="1410955" cy="1408176"/>
              <a:chOff x="4543425" y="2314575"/>
              <a:chExt cx="3409950" cy="3409950"/>
            </a:xfrm>
          </p:grpSpPr>
          <p:sp>
            <p:nvSpPr>
              <p:cNvPr id="38" name="Donut 37"/>
              <p:cNvSpPr/>
              <p:nvPr/>
            </p:nvSpPr>
            <p:spPr>
              <a:xfrm>
                <a:off x="4543425" y="2314575"/>
                <a:ext cx="3409950" cy="3409950"/>
              </a:xfrm>
              <a:prstGeom prst="donut">
                <a:avLst>
                  <a:gd name="adj" fmla="val 10077"/>
                </a:avLst>
              </a:prstGeom>
              <a:solidFill>
                <a:schemeClr val="tx1">
                  <a:lumMod val="65000"/>
                  <a:lumOff val="3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sp>
            <p:nvSpPr>
              <p:cNvPr id="39" name="Oval 38"/>
              <p:cNvSpPr/>
              <p:nvPr/>
            </p:nvSpPr>
            <p:spPr>
              <a:xfrm>
                <a:off x="4881563" y="2657475"/>
                <a:ext cx="2733674" cy="2724150"/>
              </a:xfrm>
              <a:prstGeom prst="ellipse">
                <a:avLst/>
              </a:pr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grpSp>
        <p:pic>
          <p:nvPicPr>
            <p:cNvPr id="93" name="Graphic 92" descr="Badge Tick1 with solid fill">
              <a:extLst>
                <a:ext uri="{FF2B5EF4-FFF2-40B4-BE49-F238E27FC236}">
                  <a16:creationId xmlns:a16="http://schemas.microsoft.com/office/drawing/2014/main" id="{BB95997A-F694-4CC5-BA38-7261AD75E384}"/>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472389" y="4894791"/>
              <a:ext cx="411121" cy="411121"/>
            </a:xfrm>
            <a:prstGeom prst="rect">
              <a:avLst/>
            </a:prstGeom>
          </p:spPr>
        </p:pic>
      </p:grpSp>
      <p:grpSp>
        <p:nvGrpSpPr>
          <p:cNvPr id="101" name="Group 100">
            <a:extLst>
              <a:ext uri="{FF2B5EF4-FFF2-40B4-BE49-F238E27FC236}">
                <a16:creationId xmlns:a16="http://schemas.microsoft.com/office/drawing/2014/main" id="{69B6214D-4C12-4D5E-8ED3-884E4EFCDFF7}"/>
              </a:ext>
            </a:extLst>
          </p:cNvPr>
          <p:cNvGrpSpPr/>
          <p:nvPr/>
        </p:nvGrpSpPr>
        <p:grpSpPr>
          <a:xfrm>
            <a:off x="9147310" y="4441182"/>
            <a:ext cx="1410955" cy="1408176"/>
            <a:chOff x="9147310" y="4441182"/>
            <a:chExt cx="1410955" cy="1408176"/>
          </a:xfrm>
        </p:grpSpPr>
        <p:grpSp>
          <p:nvGrpSpPr>
            <p:cNvPr id="43" name="Group 42"/>
            <p:cNvGrpSpPr/>
            <p:nvPr/>
          </p:nvGrpSpPr>
          <p:grpSpPr>
            <a:xfrm>
              <a:off x="9147310" y="4441182"/>
              <a:ext cx="1410955" cy="1408176"/>
              <a:chOff x="4543425" y="2314575"/>
              <a:chExt cx="3409950" cy="3409950"/>
            </a:xfrm>
          </p:grpSpPr>
          <p:sp>
            <p:nvSpPr>
              <p:cNvPr id="44" name="Donut 43"/>
              <p:cNvSpPr/>
              <p:nvPr/>
            </p:nvSpPr>
            <p:spPr>
              <a:xfrm>
                <a:off x="4543425" y="2314575"/>
                <a:ext cx="3409950" cy="3409950"/>
              </a:xfrm>
              <a:prstGeom prst="donut">
                <a:avLst>
                  <a:gd name="adj" fmla="val 10077"/>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sp>
            <p:nvSpPr>
              <p:cNvPr id="45" name="Oval 44"/>
              <p:cNvSpPr/>
              <p:nvPr/>
            </p:nvSpPr>
            <p:spPr>
              <a:xfrm>
                <a:off x="4881563" y="2657475"/>
                <a:ext cx="2733674" cy="2724150"/>
              </a:xfrm>
              <a:prstGeom prst="ellipse">
                <a:avLst/>
              </a:pr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grpSp>
        <p:pic>
          <p:nvPicPr>
            <p:cNvPr id="95" name="Graphic 94" descr="Badge Tick with solid fill">
              <a:extLst>
                <a:ext uri="{FF2B5EF4-FFF2-40B4-BE49-F238E27FC236}">
                  <a16:creationId xmlns:a16="http://schemas.microsoft.com/office/drawing/2014/main" id="{CD2A032F-1821-46FE-A972-90FF1DDF0089}"/>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552332" y="4806115"/>
              <a:ext cx="608991" cy="608991"/>
            </a:xfrm>
            <a:prstGeom prst="rect">
              <a:avLst/>
            </a:prstGeom>
          </p:spPr>
        </p:pic>
      </p:grpSp>
      <p:grpSp>
        <p:nvGrpSpPr>
          <p:cNvPr id="102" name="Group 101">
            <a:extLst>
              <a:ext uri="{FF2B5EF4-FFF2-40B4-BE49-F238E27FC236}">
                <a16:creationId xmlns:a16="http://schemas.microsoft.com/office/drawing/2014/main" id="{4B893B48-E3CD-43E5-BB20-C1E0345095B6}"/>
              </a:ext>
            </a:extLst>
          </p:cNvPr>
          <p:cNvGrpSpPr/>
          <p:nvPr/>
        </p:nvGrpSpPr>
        <p:grpSpPr>
          <a:xfrm>
            <a:off x="7607436" y="5084923"/>
            <a:ext cx="1410955" cy="1408176"/>
            <a:chOff x="7607436" y="5084923"/>
            <a:chExt cx="1410955" cy="1408176"/>
          </a:xfrm>
        </p:grpSpPr>
        <p:grpSp>
          <p:nvGrpSpPr>
            <p:cNvPr id="40" name="Group 39"/>
            <p:cNvGrpSpPr/>
            <p:nvPr/>
          </p:nvGrpSpPr>
          <p:grpSpPr>
            <a:xfrm>
              <a:off x="7607436" y="5084923"/>
              <a:ext cx="1410955" cy="1408176"/>
              <a:chOff x="4543425" y="2314575"/>
              <a:chExt cx="3409950" cy="3409950"/>
            </a:xfrm>
          </p:grpSpPr>
          <p:sp>
            <p:nvSpPr>
              <p:cNvPr id="41" name="Donut 40"/>
              <p:cNvSpPr/>
              <p:nvPr/>
            </p:nvSpPr>
            <p:spPr>
              <a:xfrm>
                <a:off x="4543425" y="2314575"/>
                <a:ext cx="3409950" cy="3409950"/>
              </a:xfrm>
              <a:prstGeom prst="donut">
                <a:avLst>
                  <a:gd name="adj" fmla="val 10077"/>
                </a:avLst>
              </a:prstGeom>
              <a:solidFill>
                <a:schemeClr val="accent2">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black"/>
                  </a:solidFill>
                  <a:latin typeface="Lato Medium" panose="020F0502020204030203" pitchFamily="34" charset="0"/>
                </a:endParaRPr>
              </a:p>
            </p:txBody>
          </p:sp>
          <p:sp>
            <p:nvSpPr>
              <p:cNvPr id="42" name="Oval 41"/>
              <p:cNvSpPr/>
              <p:nvPr/>
            </p:nvSpPr>
            <p:spPr>
              <a:xfrm>
                <a:off x="4881563" y="2657475"/>
                <a:ext cx="2733674" cy="2724150"/>
              </a:xfrm>
              <a:prstGeom prst="ellipse">
                <a:avLst/>
              </a:pr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latin typeface="Lato Medium" panose="020F0502020204030203" pitchFamily="34" charset="0"/>
                </a:endParaRPr>
              </a:p>
            </p:txBody>
          </p:sp>
        </p:grpSp>
        <p:pic>
          <p:nvPicPr>
            <p:cNvPr id="97" name="Graphic 96" descr="Qr Code with solid fill">
              <a:extLst>
                <a:ext uri="{FF2B5EF4-FFF2-40B4-BE49-F238E27FC236}">
                  <a16:creationId xmlns:a16="http://schemas.microsoft.com/office/drawing/2014/main" id="{6535454B-0615-4272-BEDE-EB4B042597D0}"/>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8112799" y="5588981"/>
              <a:ext cx="415108" cy="415108"/>
            </a:xfrm>
            <a:prstGeom prst="rect">
              <a:avLst/>
            </a:prstGeom>
          </p:spPr>
        </p:pic>
      </p:grpSp>
      <p:pic>
        <p:nvPicPr>
          <p:cNvPr id="107" name="Graphic 106">
            <a:extLst>
              <a:ext uri="{FF2B5EF4-FFF2-40B4-BE49-F238E27FC236}">
                <a16:creationId xmlns:a16="http://schemas.microsoft.com/office/drawing/2014/main" id="{E88C8923-C491-4F3F-B6D7-2B6203F8A810}"/>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8800"/>
                    </a14:imgEffect>
                  </a14:imgLayer>
                </a14:imgProps>
              </a:ext>
              <a:ext uri="{28A0092B-C50C-407E-A947-70E740481C1C}">
                <a14:useLocalDpi xmlns:a14="http://schemas.microsoft.com/office/drawing/2010/main" val="0"/>
              </a:ext>
            </a:extLst>
          </a:blip>
          <a:srcRect/>
          <a:stretch/>
        </p:blipFill>
        <p:spPr>
          <a:xfrm>
            <a:off x="7612536" y="3074103"/>
            <a:ext cx="1355335" cy="880608"/>
          </a:xfrm>
          <a:prstGeom prst="rect">
            <a:avLst/>
          </a:prstGeom>
        </p:spPr>
      </p:pic>
    </p:spTree>
    <p:extLst>
      <p:ext uri="{BB962C8B-B14F-4D97-AF65-F5344CB8AC3E}">
        <p14:creationId xmlns:p14="http://schemas.microsoft.com/office/powerpoint/2010/main" val="170699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500"/>
                                        <p:tgtEl>
                                          <p:spTgt spid="9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wipe(left)">
                                      <p:cBhvr>
                                        <p:cTn id="11" dur="500"/>
                                        <p:tgtEl>
                                          <p:spTgt spid="7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9"/>
                                        </p:tgtEl>
                                        <p:attrNameLst>
                                          <p:attrName>style.visibility</p:attrName>
                                        </p:attrNameLst>
                                      </p:cBhvr>
                                      <p:to>
                                        <p:strVal val="visible"/>
                                      </p:to>
                                    </p:set>
                                    <p:animEffect transition="in" filter="fade">
                                      <p:cBhvr>
                                        <p:cTn id="16" dur="500"/>
                                        <p:tgtEl>
                                          <p:spTgt spid="99"/>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73"/>
                                        </p:tgtEl>
                                        <p:attrNameLst>
                                          <p:attrName>style.visibility</p:attrName>
                                        </p:attrNameLst>
                                      </p:cBhvr>
                                      <p:to>
                                        <p:strVal val="visible"/>
                                      </p:to>
                                    </p:set>
                                    <p:animEffect transition="in" filter="wipe(left)">
                                      <p:cBhvr>
                                        <p:cTn id="20" dur="500"/>
                                        <p:tgtEl>
                                          <p:spTgt spid="7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0"/>
                                        </p:tgtEl>
                                        <p:attrNameLst>
                                          <p:attrName>style.visibility</p:attrName>
                                        </p:attrNameLst>
                                      </p:cBhvr>
                                      <p:to>
                                        <p:strVal val="visible"/>
                                      </p:to>
                                    </p:set>
                                    <p:animEffect transition="in" filter="fade">
                                      <p:cBhvr>
                                        <p:cTn id="25" dur="500"/>
                                        <p:tgtEl>
                                          <p:spTgt spid="100"/>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80"/>
                                        </p:tgtEl>
                                        <p:attrNameLst>
                                          <p:attrName>style.visibility</p:attrName>
                                        </p:attrNameLst>
                                      </p:cBhvr>
                                      <p:to>
                                        <p:strVal val="visible"/>
                                      </p:to>
                                    </p:set>
                                    <p:animEffect transition="in" filter="wipe(left)">
                                      <p:cBhvr>
                                        <p:cTn id="29" dur="500"/>
                                        <p:tgtEl>
                                          <p:spTgt spid="8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1"/>
                                        </p:tgtEl>
                                        <p:attrNameLst>
                                          <p:attrName>style.visibility</p:attrName>
                                        </p:attrNameLst>
                                      </p:cBhvr>
                                      <p:to>
                                        <p:strVal val="visible"/>
                                      </p:to>
                                    </p:set>
                                    <p:animEffect transition="in" filter="fade">
                                      <p:cBhvr>
                                        <p:cTn id="34" dur="500"/>
                                        <p:tgtEl>
                                          <p:spTgt spid="101"/>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74"/>
                                        </p:tgtEl>
                                        <p:attrNameLst>
                                          <p:attrName>style.visibility</p:attrName>
                                        </p:attrNameLst>
                                      </p:cBhvr>
                                      <p:to>
                                        <p:strVal val="visible"/>
                                      </p:to>
                                    </p:set>
                                    <p:animEffect transition="in" filter="wipe(left)">
                                      <p:cBhvr>
                                        <p:cTn id="38" dur="500"/>
                                        <p:tgtEl>
                                          <p:spTgt spid="7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02"/>
                                        </p:tgtEl>
                                        <p:attrNameLst>
                                          <p:attrName>style.visibility</p:attrName>
                                        </p:attrNameLst>
                                      </p:cBhvr>
                                      <p:to>
                                        <p:strVal val="visible"/>
                                      </p:to>
                                    </p:set>
                                    <p:animEffect transition="in" filter="fade">
                                      <p:cBhvr>
                                        <p:cTn id="43" dur="500"/>
                                        <p:tgtEl>
                                          <p:spTgt spid="102"/>
                                        </p:tgtEl>
                                      </p:cBhvr>
                                    </p:animEffect>
                                  </p:childTnLst>
                                </p:cTn>
                              </p:par>
                            </p:childTnLst>
                          </p:cTn>
                        </p:par>
                        <p:par>
                          <p:cTn id="44" fill="hold">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75"/>
                                        </p:tgtEl>
                                        <p:attrNameLst>
                                          <p:attrName>style.visibility</p:attrName>
                                        </p:attrNameLst>
                                      </p:cBhvr>
                                      <p:to>
                                        <p:strVal val="visible"/>
                                      </p:to>
                                    </p:set>
                                    <p:animEffect transition="in" filter="wipe(right)">
                                      <p:cBhvr>
                                        <p:cTn id="47" dur="500"/>
                                        <p:tgtEl>
                                          <p:spTgt spid="7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3"/>
                                        </p:tgtEl>
                                        <p:attrNameLst>
                                          <p:attrName>style.visibility</p:attrName>
                                        </p:attrNameLst>
                                      </p:cBhvr>
                                      <p:to>
                                        <p:strVal val="visible"/>
                                      </p:to>
                                    </p:set>
                                    <p:animEffect transition="in" filter="fade">
                                      <p:cBhvr>
                                        <p:cTn id="52" dur="500"/>
                                        <p:tgtEl>
                                          <p:spTgt spid="103"/>
                                        </p:tgtEl>
                                      </p:cBhvr>
                                    </p:animEffect>
                                  </p:childTnLst>
                                </p:cTn>
                              </p:par>
                            </p:childTnLst>
                          </p:cTn>
                        </p:par>
                        <p:par>
                          <p:cTn id="53" fill="hold">
                            <p:stCondLst>
                              <p:cond delay="500"/>
                            </p:stCondLst>
                            <p:childTnLst>
                              <p:par>
                                <p:cTn id="54" presetID="22" presetClass="entr" presetSubtype="2" fill="hold" grpId="0" nodeType="afterEffect">
                                  <p:stCondLst>
                                    <p:cond delay="0"/>
                                  </p:stCondLst>
                                  <p:childTnLst>
                                    <p:set>
                                      <p:cBhvr>
                                        <p:cTn id="55" dur="1" fill="hold">
                                          <p:stCondLst>
                                            <p:cond delay="0"/>
                                          </p:stCondLst>
                                        </p:cTn>
                                        <p:tgtEl>
                                          <p:spTgt spid="76"/>
                                        </p:tgtEl>
                                        <p:attrNameLst>
                                          <p:attrName>style.visibility</p:attrName>
                                        </p:attrNameLst>
                                      </p:cBhvr>
                                      <p:to>
                                        <p:strVal val="visible"/>
                                      </p:to>
                                    </p:set>
                                    <p:animEffect transition="in" filter="wipe(right)">
                                      <p:cBhvr>
                                        <p:cTn id="56" dur="500"/>
                                        <p:tgtEl>
                                          <p:spTgt spid="7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04"/>
                                        </p:tgtEl>
                                        <p:attrNameLst>
                                          <p:attrName>style.visibility</p:attrName>
                                        </p:attrNameLst>
                                      </p:cBhvr>
                                      <p:to>
                                        <p:strVal val="visible"/>
                                      </p:to>
                                    </p:set>
                                    <p:animEffect transition="in" filter="fade">
                                      <p:cBhvr>
                                        <p:cTn id="61" dur="500"/>
                                        <p:tgtEl>
                                          <p:spTgt spid="104"/>
                                        </p:tgtEl>
                                      </p:cBhvr>
                                    </p:animEffect>
                                  </p:childTnLst>
                                </p:cTn>
                              </p:par>
                            </p:childTnLst>
                          </p:cTn>
                        </p:par>
                        <p:par>
                          <p:cTn id="62" fill="hold">
                            <p:stCondLst>
                              <p:cond delay="500"/>
                            </p:stCondLst>
                            <p:childTnLst>
                              <p:par>
                                <p:cTn id="63" presetID="22" presetClass="entr" presetSubtype="2" fill="hold" grpId="0" nodeType="after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right)">
                                      <p:cBhvr>
                                        <p:cTn id="65" dur="500"/>
                                        <p:tgtEl>
                                          <p:spTgt spid="7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05"/>
                                        </p:tgtEl>
                                        <p:attrNameLst>
                                          <p:attrName>style.visibility</p:attrName>
                                        </p:attrNameLst>
                                      </p:cBhvr>
                                      <p:to>
                                        <p:strVal val="visible"/>
                                      </p:to>
                                    </p:set>
                                    <p:animEffect transition="in" filter="fade">
                                      <p:cBhvr>
                                        <p:cTn id="70" dur="500"/>
                                        <p:tgtEl>
                                          <p:spTgt spid="105"/>
                                        </p:tgtEl>
                                      </p:cBhvr>
                                    </p:animEffect>
                                  </p:childTnLst>
                                </p:cTn>
                              </p:par>
                            </p:childTnLst>
                          </p:cTn>
                        </p:par>
                        <p:par>
                          <p:cTn id="71" fill="hold">
                            <p:stCondLst>
                              <p:cond delay="500"/>
                            </p:stCondLst>
                            <p:childTnLst>
                              <p:par>
                                <p:cTn id="72" presetID="22" presetClass="entr" presetSubtype="2" fill="hold" grpId="0" nodeType="afterEffect">
                                  <p:stCondLst>
                                    <p:cond delay="0"/>
                                  </p:stCondLst>
                                  <p:childTnLst>
                                    <p:set>
                                      <p:cBhvr>
                                        <p:cTn id="73" dur="1" fill="hold">
                                          <p:stCondLst>
                                            <p:cond delay="0"/>
                                          </p:stCondLst>
                                        </p:cTn>
                                        <p:tgtEl>
                                          <p:spTgt spid="78"/>
                                        </p:tgtEl>
                                        <p:attrNameLst>
                                          <p:attrName>style.visibility</p:attrName>
                                        </p:attrNameLst>
                                      </p:cBhvr>
                                      <p:to>
                                        <p:strVal val="visible"/>
                                      </p:to>
                                    </p:set>
                                    <p:animEffect transition="in" filter="wipe(right)">
                                      <p:cBhvr>
                                        <p:cTn id="74"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4" grpId="0"/>
      <p:bldP spid="75" grpId="0"/>
      <p:bldP spid="76" grpId="0"/>
      <p:bldP spid="77" grpId="0"/>
      <p:bldP spid="78" grpId="0"/>
      <p:bldP spid="8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FB19B82-6E6A-B268-F3D1-8CDB3189FB4E}"/>
              </a:ext>
            </a:extLst>
          </p:cNvPr>
          <p:cNvPicPr>
            <a:picLocks noChangeAspect="1"/>
          </p:cNvPicPr>
          <p:nvPr/>
        </p:nvPicPr>
        <p:blipFill>
          <a:blip r:embed="rId2"/>
          <a:stretch>
            <a:fillRect/>
          </a:stretch>
        </p:blipFill>
        <p:spPr>
          <a:xfrm>
            <a:off x="609600" y="2409286"/>
            <a:ext cx="10972800" cy="2907792"/>
          </a:xfrm>
          <a:prstGeom prst="rect">
            <a:avLst/>
          </a:prstGeom>
          <a:noFill/>
          <a:ln>
            <a:noFill/>
          </a:ln>
          <a:effectLst>
            <a:softEdge rad="112500"/>
          </a:effectLst>
        </p:spPr>
      </p:pic>
    </p:spTree>
    <p:extLst>
      <p:ext uri="{BB962C8B-B14F-4D97-AF65-F5344CB8AC3E}">
        <p14:creationId xmlns:p14="http://schemas.microsoft.com/office/powerpoint/2010/main" val="3824987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15FB9-96C8-79C6-25B9-3C9EFDE690B2}"/>
            </a:ext>
          </a:extLst>
        </p:cNvPr>
        <p:cNvGrpSpPr/>
        <p:nvPr/>
      </p:nvGrpSpPr>
      <p:grpSpPr>
        <a:xfrm>
          <a:off x="0" y="0"/>
          <a:ext cx="0" cy="0"/>
          <a:chOff x="0" y="0"/>
          <a:chExt cx="0" cy="0"/>
        </a:xfrm>
      </p:grpSpPr>
      <p:pic>
        <p:nvPicPr>
          <p:cNvPr id="4" name="Picture 3" descr="A close-up of a candle&#10;&#10;AI-generated content may be incorrect.">
            <a:extLst>
              <a:ext uri="{FF2B5EF4-FFF2-40B4-BE49-F238E27FC236}">
                <a16:creationId xmlns:a16="http://schemas.microsoft.com/office/drawing/2014/main" id="{4DFC7822-235B-0F4D-C390-33EEAB7E3D0C}"/>
              </a:ext>
            </a:extLst>
          </p:cNvPr>
          <p:cNvPicPr>
            <a:picLocks noChangeAspect="1"/>
          </p:cNvPicPr>
          <p:nvPr/>
        </p:nvPicPr>
        <p:blipFill>
          <a:blip r:embed="rId3"/>
          <a:srcRect t="3021" b="12701"/>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18243203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98114E-2691-B302-8A4B-E9B79A717833}"/>
              </a:ext>
            </a:extLst>
          </p:cNvPr>
          <p:cNvSpPr txBox="1"/>
          <p:nvPr/>
        </p:nvSpPr>
        <p:spPr>
          <a:xfrm>
            <a:off x="535339" y="1351508"/>
            <a:ext cx="11121321" cy="4154984"/>
          </a:xfrm>
          <a:prstGeom prst="rect">
            <a:avLst/>
          </a:prstGeom>
          <a:noFill/>
        </p:spPr>
        <p:txBody>
          <a:bodyPr wrap="square" rtlCol="0">
            <a:spAutoFit/>
          </a:bodyPr>
          <a:lstStyle/>
          <a:p>
            <a:pPr algn="ctr"/>
            <a:r>
              <a:rPr lang="en-GB" sz="4000" b="1" i="1" dirty="0">
                <a:solidFill>
                  <a:schemeClr val="bg1"/>
                </a:solidFill>
                <a:cs typeface="Arial" panose="020B0604020202020204" pitchFamily="34" charset="0"/>
              </a:rPr>
              <a:t>‘</a:t>
            </a:r>
            <a:r>
              <a:rPr lang="en-GB" sz="4400" b="1" i="1" dirty="0">
                <a:solidFill>
                  <a:schemeClr val="bg1"/>
                </a:solidFill>
                <a:cs typeface="Arial" panose="020B0604020202020204" pitchFamily="34" charset="0"/>
              </a:rPr>
              <a:t>To ensure the greatest possible safety, we need to avoid complacency. There is no basis for assuming that threats are all in the past: but watchfulness and learning the lessons of what happened in the infected blood disaster are critical to this’</a:t>
            </a:r>
          </a:p>
        </p:txBody>
      </p:sp>
      <p:sp>
        <p:nvSpPr>
          <p:cNvPr id="4" name="TextBox 3">
            <a:extLst>
              <a:ext uri="{FF2B5EF4-FFF2-40B4-BE49-F238E27FC236}">
                <a16:creationId xmlns:a16="http://schemas.microsoft.com/office/drawing/2014/main" id="{78B5033D-59D7-8B31-FCAB-8B9924CC83B3}"/>
              </a:ext>
            </a:extLst>
          </p:cNvPr>
          <p:cNvSpPr txBox="1"/>
          <p:nvPr/>
        </p:nvSpPr>
        <p:spPr>
          <a:xfrm>
            <a:off x="1704622" y="5937956"/>
            <a:ext cx="6965245" cy="369332"/>
          </a:xfrm>
          <a:prstGeom prst="rect">
            <a:avLst/>
          </a:prstGeom>
          <a:noFill/>
        </p:spPr>
        <p:txBody>
          <a:bodyPr wrap="square" rtlCol="0">
            <a:spAutoFit/>
          </a:bodyPr>
          <a:lstStyle/>
          <a:p>
            <a:r>
              <a:rPr lang="en-GB" i="1" dirty="0">
                <a:solidFill>
                  <a:schemeClr val="bg1"/>
                </a:solidFill>
              </a:rPr>
              <a:t>Infected Blood Inquiry report volume 1, page 200 </a:t>
            </a:r>
          </a:p>
        </p:txBody>
      </p:sp>
    </p:spTree>
    <p:extLst>
      <p:ext uri="{BB962C8B-B14F-4D97-AF65-F5344CB8AC3E}">
        <p14:creationId xmlns:p14="http://schemas.microsoft.com/office/powerpoint/2010/main" val="169286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rgbClr val="FFC000"/>
                                        </p:clrVal>
                                      </p:to>
                                    </p:set>
                                    <p:set>
                                      <p:cBhvr>
                                        <p:cTn id="7" dur="500" fill="hold"/>
                                        <p:tgtEl>
                                          <p:spTgt spid="3">
                                            <p:txEl>
                                              <p:pRg st="0" end="0"/>
                                            </p:txEl>
                                          </p:spTgt>
                                        </p:tgtEl>
                                        <p:attrNameLst>
                                          <p:attrName>fillcolor</p:attrName>
                                        </p:attrNameLst>
                                      </p:cBhvr>
                                      <p:to>
                                        <p:clrVal>
                                          <a:srgbClr val="FFC000"/>
                                        </p:clrVal>
                                      </p:to>
                                    </p:set>
                                    <p:set>
                                      <p:cBhvr>
                                        <p:cTn id="8"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lose up view of platelets in the blood"/>
          <p:cNvSpPr/>
          <p:nvPr/>
        </p:nvSpPr>
        <p:spPr>
          <a:xfrm>
            <a:off x="0" y="0"/>
            <a:ext cx="12192000" cy="68580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874004" y="1101687"/>
            <a:ext cx="10443992" cy="4524315"/>
          </a:xfrm>
          <a:prstGeom prst="rect">
            <a:avLst/>
          </a:prstGeom>
          <a:solidFill>
            <a:schemeClr val="bg2">
              <a:alpha val="78000"/>
            </a:schemeClr>
          </a:solidFill>
        </p:spPr>
        <p:txBody>
          <a:bodyPr wrap="square" rtlCol="0">
            <a:spAutoFit/>
          </a:bodyPr>
          <a:lstStyle/>
          <a:p>
            <a:pPr lvl="0" algn="ctr">
              <a:defRPr/>
            </a:pPr>
            <a:r>
              <a:rPr lang="en-GB" sz="3600" i="1" dirty="0"/>
              <a:t>“The focus of the health service is on productivity, operational performance, and financial control. Medicine is industrialised when it needs to be humanised. As well as asking ‘What’s the matter with you?’ we should be asking ‘What matters to you?’ so that healthcare is personal, meaningful, and safer.’ – Henrietta Hughes, Patient Safety Commissioner, England </a:t>
            </a:r>
            <a:endParaRPr lang="en-GB" sz="3600" b="1" i="1" dirty="0">
              <a:solidFill>
                <a:prstClr val="black"/>
              </a:solidFill>
              <a:latin typeface="Segoe Print" panose="02000600000000000000" pitchFamily="2" charset="0"/>
              <a:ea typeface="Gunny Rewritten" panose="03080400000000000000" pitchFamily="66" charset="-128"/>
            </a:endParaRPr>
          </a:p>
        </p:txBody>
      </p:sp>
    </p:spTree>
    <p:extLst>
      <p:ext uri="{BB962C8B-B14F-4D97-AF65-F5344CB8AC3E}">
        <p14:creationId xmlns:p14="http://schemas.microsoft.com/office/powerpoint/2010/main" val="247509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
          <p:cNvGrpSpPr>
            <a:grpSpLocks/>
          </p:cNvGrpSpPr>
          <p:nvPr/>
        </p:nvGrpSpPr>
        <p:grpSpPr bwMode="auto">
          <a:xfrm>
            <a:off x="0" y="4890227"/>
            <a:ext cx="12192000" cy="1783140"/>
            <a:chOff x="0" y="2086"/>
            <a:chExt cx="5760" cy="1056"/>
          </a:xfrm>
          <a:solidFill>
            <a:schemeClr val="bg2"/>
          </a:solidFill>
        </p:grpSpPr>
        <p:sp>
          <p:nvSpPr>
            <p:cNvPr id="13" name="Rectangle 3"/>
            <p:cNvSpPr>
              <a:spLocks noChangeArrowheads="1"/>
            </p:cNvSpPr>
            <p:nvPr/>
          </p:nvSpPr>
          <p:spPr bwMode="gray">
            <a:xfrm>
              <a:off x="0" y="2325"/>
              <a:ext cx="5760" cy="817"/>
            </a:xfrm>
            <a:prstGeom prst="rect">
              <a:avLst/>
            </a:prstGeom>
            <a:grpFill/>
            <a:ln w="9525">
              <a:noFill/>
              <a:miter lim="800000"/>
              <a:headEnd/>
              <a:tailEnd/>
            </a:ln>
          </p:spPr>
          <p:txBody>
            <a:bodyPr wrap="none" lIns="90000" tIns="90000" rIns="72000" bIns="90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1">
                <a:ln>
                  <a:noFill/>
                </a:ln>
                <a:solidFill>
                  <a:prstClr val="black"/>
                </a:solidFill>
                <a:effectLst/>
                <a:uLnTx/>
                <a:uFillTx/>
                <a:latin typeface="Calibri" pitchFamily="34" charset="0"/>
                <a:ea typeface="+mn-ea"/>
                <a:cs typeface="Arial" charset="0"/>
              </a:endParaRPr>
            </a:p>
          </p:txBody>
        </p:sp>
        <p:sp>
          <p:nvSpPr>
            <p:cNvPr id="14" name="Rectangle 25"/>
            <p:cNvSpPr>
              <a:spLocks noChangeArrowheads="1"/>
            </p:cNvSpPr>
            <p:nvPr/>
          </p:nvSpPr>
          <p:spPr bwMode="gray">
            <a:xfrm flipV="1">
              <a:off x="0" y="2086"/>
              <a:ext cx="5760" cy="246"/>
            </a:xfrm>
            <a:prstGeom prst="rect">
              <a:avLst/>
            </a:prstGeom>
            <a:grpFill/>
            <a:ln w="9525">
              <a:noFill/>
              <a:miter lim="800000"/>
              <a:headEnd/>
              <a:tailEnd/>
            </a:ln>
          </p:spPr>
          <p:txBody>
            <a:bodyPr rot="10800000" wrap="none" lIns="90000" tIns="90000" rIns="72000" bIns="90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1">
                <a:ln>
                  <a:noFill/>
                </a:ln>
                <a:solidFill>
                  <a:prstClr val="black"/>
                </a:solidFill>
                <a:effectLst/>
                <a:uLnTx/>
                <a:uFillTx/>
                <a:latin typeface="Calibri" pitchFamily="34" charset="0"/>
                <a:ea typeface="+mn-ea"/>
                <a:cs typeface="Arial" charset="0"/>
              </a:endParaRPr>
            </a:p>
          </p:txBody>
        </p:sp>
      </p:grpSp>
      <p:grpSp>
        <p:nvGrpSpPr>
          <p:cNvPr id="25" name="Group 24">
            <a:extLst>
              <a:ext uri="{FF2B5EF4-FFF2-40B4-BE49-F238E27FC236}">
                <a16:creationId xmlns:a16="http://schemas.microsoft.com/office/drawing/2014/main" id="{AFCCC7A0-E678-4EEA-B9AD-89AF00B09F27}"/>
              </a:ext>
            </a:extLst>
          </p:cNvPr>
          <p:cNvGrpSpPr/>
          <p:nvPr/>
        </p:nvGrpSpPr>
        <p:grpSpPr>
          <a:xfrm rot="16200000" flipH="1">
            <a:off x="2876393" y="988860"/>
            <a:ext cx="731642" cy="4880282"/>
            <a:chOff x="3772607" y="1052052"/>
            <a:chExt cx="731642" cy="4880282"/>
          </a:xfrm>
        </p:grpSpPr>
        <p:sp>
          <p:nvSpPr>
            <p:cNvPr id="26" name="Oval 25">
              <a:extLst>
                <a:ext uri="{FF2B5EF4-FFF2-40B4-BE49-F238E27FC236}">
                  <a16:creationId xmlns:a16="http://schemas.microsoft.com/office/drawing/2014/main" id="{03323A4E-0B83-482A-8B8A-C3568C0BE866}"/>
                </a:ext>
              </a:extLst>
            </p:cNvPr>
            <p:cNvSpPr/>
            <p:nvPr/>
          </p:nvSpPr>
          <p:spPr>
            <a:xfrm>
              <a:off x="3772607" y="1052052"/>
              <a:ext cx="731642" cy="731642"/>
            </a:xfrm>
            <a:prstGeom prst="ellipse">
              <a:avLst/>
            </a:prstGeom>
            <a:gradFill flip="none" rotWithShape="1">
              <a:gsLst>
                <a:gs pos="0">
                  <a:schemeClr val="accent3">
                    <a:lumMod val="20000"/>
                    <a:lumOff val="80000"/>
                  </a:schemeClr>
                </a:gs>
                <a:gs pos="41000">
                  <a:srgbClr val="92D050"/>
                </a:gs>
                <a:gs pos="100000">
                  <a:schemeClr val="tx1">
                    <a:lumMod val="95000"/>
                    <a:lumOff val="5000"/>
                  </a:schemeClr>
                </a:gs>
              </a:gsLst>
              <a:path path="circle">
                <a:fillToRect l="50000" t="50000" r="50000" b="50000"/>
              </a:path>
              <a:tileRect/>
            </a:gradFill>
            <a:ln w="76200">
              <a:noFill/>
            </a:ln>
            <a:effectLst/>
            <a:scene3d>
              <a:camera prst="orthographicFront"/>
              <a:lightRig rig="flat" dir="t"/>
            </a:scene3d>
            <a:sp3d prstMaterial="powder">
              <a:bevelT w="234950" h="825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9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27" name="Oval 26">
              <a:extLst>
                <a:ext uri="{FF2B5EF4-FFF2-40B4-BE49-F238E27FC236}">
                  <a16:creationId xmlns:a16="http://schemas.microsoft.com/office/drawing/2014/main" id="{AA45B4C1-1461-41EB-86C5-D1FEF32171FA}"/>
                </a:ext>
              </a:extLst>
            </p:cNvPr>
            <p:cNvSpPr/>
            <p:nvPr/>
          </p:nvSpPr>
          <p:spPr>
            <a:xfrm>
              <a:off x="3772607" y="5200692"/>
              <a:ext cx="731642" cy="731642"/>
            </a:xfrm>
            <a:prstGeom prst="ellipse">
              <a:avLst/>
            </a:prstGeom>
            <a:no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9900" b="0" i="0" u="none" strike="noStrike" kern="1200" cap="none" spc="0" normalizeH="0" baseline="0" noProof="0">
                <a:ln>
                  <a:noFill/>
                </a:ln>
                <a:solidFill>
                  <a:prstClr val="black"/>
                </a:solidFill>
                <a:effectLst/>
                <a:uLnTx/>
                <a:uFillTx/>
                <a:latin typeface="Calibri" pitchFamily="34" charset="0"/>
                <a:ea typeface="+mn-ea"/>
                <a:cs typeface="+mn-cs"/>
              </a:endParaRPr>
            </a:p>
          </p:txBody>
        </p:sp>
        <p:cxnSp>
          <p:nvCxnSpPr>
            <p:cNvPr id="28" name="Straight Connector 27">
              <a:extLst>
                <a:ext uri="{FF2B5EF4-FFF2-40B4-BE49-F238E27FC236}">
                  <a16:creationId xmlns:a16="http://schemas.microsoft.com/office/drawing/2014/main" id="{3662586A-0A17-4E2F-BAF8-B59EF2DD22C3}"/>
                </a:ext>
              </a:extLst>
            </p:cNvPr>
            <p:cNvCxnSpPr>
              <a:stCxn id="26" idx="4"/>
              <a:endCxn id="27" idx="0"/>
            </p:cNvCxnSpPr>
            <p:nvPr/>
          </p:nvCxnSpPr>
          <p:spPr>
            <a:xfrm>
              <a:off x="4138428" y="1783694"/>
              <a:ext cx="0" cy="3416998"/>
            </a:xfrm>
            <a:prstGeom prst="line">
              <a:avLst/>
            </a:prstGeom>
            <a:gradFill flip="none" rotWithShape="1">
              <a:gsLst>
                <a:gs pos="0">
                  <a:schemeClr val="accent3">
                    <a:lumMod val="20000"/>
                    <a:lumOff val="80000"/>
                  </a:schemeClr>
                </a:gs>
                <a:gs pos="41000">
                  <a:srgbClr val="92D050"/>
                </a:gs>
                <a:gs pos="100000">
                  <a:schemeClr val="tx1">
                    <a:lumMod val="95000"/>
                    <a:lumOff val="5000"/>
                  </a:schemeClr>
                </a:gs>
              </a:gsLst>
              <a:path path="circle">
                <a:fillToRect l="50000" t="50000" r="50000" b="50000"/>
              </a:path>
              <a:tileRect/>
            </a:gradFill>
            <a:ln w="76200">
              <a:noFill/>
            </a:ln>
            <a:effectLst/>
            <a:scene3d>
              <a:camera prst="orthographicFront"/>
              <a:lightRig rig="flat" dir="t"/>
            </a:scene3d>
            <a:sp3d prstMaterial="powder">
              <a:bevelT w="234950" h="82550" prst="softRound"/>
            </a:sp3d>
          </p:spPr>
          <p:style>
            <a:lnRef idx="2">
              <a:schemeClr val="accent1">
                <a:shade val="50000"/>
              </a:schemeClr>
            </a:lnRef>
            <a:fillRef idx="1">
              <a:schemeClr val="accent1"/>
            </a:fillRef>
            <a:effectRef idx="0">
              <a:schemeClr val="accent1"/>
            </a:effectRef>
            <a:fontRef idx="minor">
              <a:schemeClr val="lt1"/>
            </a:fontRef>
          </p:style>
        </p:cxnSp>
      </p:grpSp>
      <p:grpSp>
        <p:nvGrpSpPr>
          <p:cNvPr id="21" name="Group 20">
            <a:extLst>
              <a:ext uri="{FF2B5EF4-FFF2-40B4-BE49-F238E27FC236}">
                <a16:creationId xmlns:a16="http://schemas.microsoft.com/office/drawing/2014/main" id="{045C2E96-1927-4996-9039-7ECEBA17D82A}"/>
              </a:ext>
            </a:extLst>
          </p:cNvPr>
          <p:cNvGrpSpPr/>
          <p:nvPr/>
        </p:nvGrpSpPr>
        <p:grpSpPr>
          <a:xfrm rot="5400000">
            <a:off x="2876393" y="988859"/>
            <a:ext cx="731642" cy="4880282"/>
            <a:chOff x="3772607" y="1052052"/>
            <a:chExt cx="731642" cy="4880282"/>
          </a:xfrm>
        </p:grpSpPr>
        <p:sp>
          <p:nvSpPr>
            <p:cNvPr id="22" name="Oval 21">
              <a:extLst>
                <a:ext uri="{FF2B5EF4-FFF2-40B4-BE49-F238E27FC236}">
                  <a16:creationId xmlns:a16="http://schemas.microsoft.com/office/drawing/2014/main" id="{18D3DC83-E77B-4860-B7DF-236E948AEA10}"/>
                </a:ext>
              </a:extLst>
            </p:cNvPr>
            <p:cNvSpPr/>
            <p:nvPr/>
          </p:nvSpPr>
          <p:spPr>
            <a:xfrm>
              <a:off x="3772607" y="1052052"/>
              <a:ext cx="731642" cy="731642"/>
            </a:xfrm>
            <a:prstGeom prst="ellipse">
              <a:avLst/>
            </a:prstGeom>
            <a:gradFill flip="none" rotWithShape="1">
              <a:gsLst>
                <a:gs pos="0">
                  <a:schemeClr val="accent3">
                    <a:lumMod val="20000"/>
                    <a:lumOff val="80000"/>
                  </a:schemeClr>
                </a:gs>
                <a:gs pos="41000">
                  <a:srgbClr val="FF0000"/>
                </a:gs>
                <a:gs pos="100000">
                  <a:schemeClr val="tx1">
                    <a:lumMod val="95000"/>
                    <a:lumOff val="5000"/>
                  </a:schemeClr>
                </a:gs>
              </a:gsLst>
              <a:path path="circle">
                <a:fillToRect l="50000" t="50000" r="50000" b="50000"/>
              </a:path>
              <a:tileRect/>
            </a:gradFill>
            <a:ln w="76200">
              <a:noFill/>
            </a:ln>
            <a:effectLst/>
            <a:scene3d>
              <a:camera prst="orthographicFront"/>
              <a:lightRig rig="flat" dir="t"/>
            </a:scene3d>
            <a:sp3d prstMaterial="powder">
              <a:bevelT w="234950" h="825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9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23" name="Oval 22">
              <a:extLst>
                <a:ext uri="{FF2B5EF4-FFF2-40B4-BE49-F238E27FC236}">
                  <a16:creationId xmlns:a16="http://schemas.microsoft.com/office/drawing/2014/main" id="{852771AD-4DB3-4D13-B0EA-54223C38E892}"/>
                </a:ext>
              </a:extLst>
            </p:cNvPr>
            <p:cNvSpPr/>
            <p:nvPr/>
          </p:nvSpPr>
          <p:spPr>
            <a:xfrm>
              <a:off x="3772607" y="5200692"/>
              <a:ext cx="731642" cy="731642"/>
            </a:xfrm>
            <a:prstGeom prst="ellipse">
              <a:avLst/>
            </a:prstGeom>
            <a:no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9900" b="0" i="0" u="none" strike="noStrike" kern="1200" cap="none" spc="0" normalizeH="0" baseline="0" noProof="0">
                <a:ln>
                  <a:noFill/>
                </a:ln>
                <a:solidFill>
                  <a:prstClr val="black"/>
                </a:solidFill>
                <a:effectLst/>
                <a:uLnTx/>
                <a:uFillTx/>
                <a:latin typeface="Calibri" pitchFamily="34" charset="0"/>
                <a:ea typeface="+mn-ea"/>
                <a:cs typeface="+mn-cs"/>
              </a:endParaRPr>
            </a:p>
          </p:txBody>
        </p:sp>
        <p:cxnSp>
          <p:nvCxnSpPr>
            <p:cNvPr id="24" name="Straight Connector 23">
              <a:extLst>
                <a:ext uri="{FF2B5EF4-FFF2-40B4-BE49-F238E27FC236}">
                  <a16:creationId xmlns:a16="http://schemas.microsoft.com/office/drawing/2014/main" id="{2370C348-48FD-4465-9EDB-645EF4E2FA23}"/>
                </a:ext>
              </a:extLst>
            </p:cNvPr>
            <p:cNvCxnSpPr>
              <a:stCxn id="22" idx="4"/>
              <a:endCxn id="23" idx="0"/>
            </p:cNvCxnSpPr>
            <p:nvPr/>
          </p:nvCxnSpPr>
          <p:spPr>
            <a:xfrm>
              <a:off x="4138428" y="1783694"/>
              <a:ext cx="0" cy="3416998"/>
            </a:xfrm>
            <a:prstGeom prst="line">
              <a:avLst/>
            </a:prstGeom>
            <a:gradFill flip="none" rotWithShape="1">
              <a:gsLst>
                <a:gs pos="0">
                  <a:schemeClr val="accent3">
                    <a:lumMod val="20000"/>
                    <a:lumOff val="80000"/>
                  </a:schemeClr>
                </a:gs>
                <a:gs pos="41000">
                  <a:srgbClr val="FF0000"/>
                </a:gs>
                <a:gs pos="100000">
                  <a:schemeClr val="tx1">
                    <a:lumMod val="95000"/>
                    <a:lumOff val="5000"/>
                  </a:schemeClr>
                </a:gs>
              </a:gsLst>
              <a:path path="circle">
                <a:fillToRect l="50000" t="50000" r="50000" b="50000"/>
              </a:path>
              <a:tileRect/>
            </a:gradFill>
            <a:ln w="76200">
              <a:noFill/>
            </a:ln>
            <a:effectLst/>
            <a:scene3d>
              <a:camera prst="orthographicFront"/>
              <a:lightRig rig="flat" dir="t"/>
            </a:scene3d>
            <a:sp3d prstMaterial="powder">
              <a:bevelT w="234950" h="82550" prst="softRound"/>
            </a:sp3d>
          </p:spPr>
          <p:style>
            <a:lnRef idx="2">
              <a:schemeClr val="accent1">
                <a:shade val="50000"/>
              </a:schemeClr>
            </a:lnRef>
            <a:fillRef idx="1">
              <a:schemeClr val="accent1"/>
            </a:fillRef>
            <a:effectRef idx="0">
              <a:schemeClr val="accent1"/>
            </a:effectRef>
            <a:fontRef idx="minor">
              <a:schemeClr val="lt1"/>
            </a:fontRef>
          </p:style>
        </p:cxnSp>
      </p:grpSp>
      <p:sp>
        <p:nvSpPr>
          <p:cNvPr id="5" name="Title 4"/>
          <p:cNvSpPr>
            <a:spLocks noGrp="1"/>
          </p:cNvSpPr>
          <p:nvPr>
            <p:ph type="title"/>
          </p:nvPr>
        </p:nvSpPr>
        <p:spPr>
          <a:xfrm>
            <a:off x="5758565" y="4875155"/>
            <a:ext cx="6091326" cy="1325563"/>
          </a:xfrm>
        </p:spPr>
        <p:txBody>
          <a:bodyPr>
            <a:noAutofit/>
          </a:bodyPr>
          <a:lstStyle/>
          <a:p>
            <a:r>
              <a:rPr lang="en-US" sz="4800" dirty="0">
                <a:solidFill>
                  <a:schemeClr val="tx1"/>
                </a:solidFill>
              </a:rPr>
              <a:t>Your Questions Please</a:t>
            </a:r>
          </a:p>
        </p:txBody>
      </p:sp>
      <p:sp>
        <p:nvSpPr>
          <p:cNvPr id="10" name="Oval 9"/>
          <p:cNvSpPr/>
          <p:nvPr/>
        </p:nvSpPr>
        <p:spPr>
          <a:xfrm>
            <a:off x="1597903" y="1790700"/>
            <a:ext cx="3276600" cy="3276600"/>
          </a:xfrm>
          <a:prstGeom prst="ellipse">
            <a:avLst/>
          </a:pr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lin ang="16200000" scaled="1"/>
            <a:tileRect/>
          </a:gradFill>
          <a:ln w="76200">
            <a:noFill/>
          </a:ln>
          <a:effectLst/>
          <a:scene3d>
            <a:camera prst="orthographicFront"/>
            <a:lightRig rig="flat" dir="t"/>
          </a:scene3d>
          <a:sp3d prstMaterial="powder">
            <a:bevelT w="234950" h="825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900" b="0" i="0" u="none" strike="noStrike" kern="1200" cap="none" spc="0" normalizeH="0" baseline="0" noProof="0" dirty="0">
                <a:ln>
                  <a:noFill/>
                </a:ln>
                <a:solidFill>
                  <a:prstClr val="white"/>
                </a:solidFill>
                <a:effectLst/>
                <a:uLnTx/>
                <a:uFillTx/>
                <a:latin typeface="Calibri" pitchFamily="34" charset="0"/>
                <a:ea typeface="+mn-ea"/>
                <a:cs typeface="+mn-cs"/>
              </a:rPr>
              <a:t>?</a:t>
            </a:r>
          </a:p>
        </p:txBody>
      </p:sp>
      <p:sp>
        <p:nvSpPr>
          <p:cNvPr id="11" name="Ellipse 53"/>
          <p:cNvSpPr/>
          <p:nvPr/>
        </p:nvSpPr>
        <p:spPr bwMode="auto">
          <a:xfrm>
            <a:off x="1391671" y="5756231"/>
            <a:ext cx="3536664" cy="322426"/>
          </a:xfrm>
          <a:prstGeom prst="ellipse">
            <a:avLst/>
          </a:prstGeom>
          <a:gradFill flip="none" rotWithShape="1">
            <a:gsLst>
              <a:gs pos="24000">
                <a:sysClr val="windowText" lastClr="000000">
                  <a:alpha val="24000"/>
                </a:sysClr>
              </a:gs>
              <a:gs pos="100000">
                <a:sysClr val="window" lastClr="FFFFFF">
                  <a:alpha val="0"/>
                </a:sysClr>
              </a:gs>
            </a:gsLst>
            <a:path path="shape">
              <a:fillToRect l="50000" t="50000" r="50000" b="50000"/>
            </a:path>
            <a:tileRect/>
          </a:gradFill>
          <a:ln w="9525"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Calibri" charset="0"/>
              <a:ea typeface="ＭＳ Ｐゴシック" charset="-128"/>
              <a:cs typeface="+mn-cs"/>
            </a:endParaRPr>
          </a:p>
        </p:txBody>
      </p:sp>
      <p:sp>
        <p:nvSpPr>
          <p:cNvPr id="12" name="Oval 11"/>
          <p:cNvSpPr/>
          <p:nvPr/>
        </p:nvSpPr>
        <p:spPr>
          <a:xfrm>
            <a:off x="2001824" y="1982861"/>
            <a:ext cx="2468758" cy="2160636"/>
          </a:xfrm>
          <a:prstGeom prst="ellipse">
            <a:avLst/>
          </a:prstGeom>
          <a:gradFill>
            <a:gsLst>
              <a:gs pos="0">
                <a:schemeClr val="bg1"/>
              </a:gs>
              <a:gs pos="76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itchFamily="34" charset="0"/>
              <a:ea typeface="+mn-ea"/>
              <a:cs typeface="+mn-cs"/>
            </a:endParaRPr>
          </a:p>
        </p:txBody>
      </p:sp>
      <p:grpSp>
        <p:nvGrpSpPr>
          <p:cNvPr id="15" name="Group 14">
            <a:extLst>
              <a:ext uri="{FF2B5EF4-FFF2-40B4-BE49-F238E27FC236}">
                <a16:creationId xmlns:a16="http://schemas.microsoft.com/office/drawing/2014/main" id="{E272B2F0-7C22-4DF0-9DA4-F1F719B8972D}"/>
              </a:ext>
            </a:extLst>
          </p:cNvPr>
          <p:cNvGrpSpPr/>
          <p:nvPr/>
        </p:nvGrpSpPr>
        <p:grpSpPr>
          <a:xfrm>
            <a:off x="2870382" y="1013010"/>
            <a:ext cx="731642" cy="4880282"/>
            <a:chOff x="3772607" y="1052052"/>
            <a:chExt cx="731642" cy="4880282"/>
          </a:xfrm>
        </p:grpSpPr>
        <p:sp>
          <p:nvSpPr>
            <p:cNvPr id="6" name="Oval 5"/>
            <p:cNvSpPr/>
            <p:nvPr/>
          </p:nvSpPr>
          <p:spPr>
            <a:xfrm>
              <a:off x="3772607" y="1052052"/>
              <a:ext cx="731642" cy="731642"/>
            </a:xfrm>
            <a:prstGeom prst="ellipse">
              <a:avLst/>
            </a:prstGeom>
            <a:gradFill flip="none" rotWithShape="1">
              <a:gsLst>
                <a:gs pos="0">
                  <a:schemeClr val="accent3">
                    <a:lumMod val="20000"/>
                    <a:lumOff val="80000"/>
                  </a:schemeClr>
                </a:gs>
                <a:gs pos="41000">
                  <a:srgbClr val="FFC000"/>
                </a:gs>
                <a:gs pos="100000">
                  <a:schemeClr val="tx1">
                    <a:lumMod val="95000"/>
                    <a:lumOff val="5000"/>
                  </a:schemeClr>
                </a:gs>
              </a:gsLst>
              <a:path path="circle">
                <a:fillToRect l="50000" t="50000" r="50000" b="50000"/>
              </a:path>
              <a:tileRect/>
            </a:gradFill>
            <a:ln w="76200">
              <a:noFill/>
            </a:ln>
            <a:effectLst/>
            <a:scene3d>
              <a:camera prst="orthographicFront"/>
              <a:lightRig rig="flat" dir="t"/>
            </a:scene3d>
            <a:sp3d prstMaterial="powder">
              <a:bevelT w="234950" h="825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9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3" name="Oval 2">
              <a:extLst>
                <a:ext uri="{FF2B5EF4-FFF2-40B4-BE49-F238E27FC236}">
                  <a16:creationId xmlns:a16="http://schemas.microsoft.com/office/drawing/2014/main" id="{EEEC3E5F-BE53-42C3-ADBB-1E374C0DD15F}"/>
                </a:ext>
              </a:extLst>
            </p:cNvPr>
            <p:cNvSpPr/>
            <p:nvPr/>
          </p:nvSpPr>
          <p:spPr>
            <a:xfrm>
              <a:off x="3772607" y="5200692"/>
              <a:ext cx="731642" cy="73164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FFF497F0-3EE2-4120-9424-EB4024732845}"/>
                </a:ext>
              </a:extLst>
            </p:cNvPr>
            <p:cNvCxnSpPr>
              <a:stCxn id="6" idx="4"/>
              <a:endCxn id="3" idx="0"/>
            </p:cNvCxnSpPr>
            <p:nvPr/>
          </p:nvCxnSpPr>
          <p:spPr>
            <a:xfrm>
              <a:off x="4138428" y="1783694"/>
              <a:ext cx="0" cy="3416998"/>
            </a:xfrm>
            <a:prstGeom prst="line">
              <a:avLst/>
            </a:prstGeom>
            <a:ln>
              <a:no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C257E267-A984-4766-9E0E-806ADCDF9605}"/>
              </a:ext>
            </a:extLst>
          </p:cNvPr>
          <p:cNvGrpSpPr/>
          <p:nvPr/>
        </p:nvGrpSpPr>
        <p:grpSpPr>
          <a:xfrm flipV="1">
            <a:off x="2870382" y="1013010"/>
            <a:ext cx="731642" cy="4880282"/>
            <a:chOff x="3772607" y="1052052"/>
            <a:chExt cx="731642" cy="4880282"/>
          </a:xfrm>
        </p:grpSpPr>
        <p:sp>
          <p:nvSpPr>
            <p:cNvPr id="18" name="Oval 17">
              <a:extLst>
                <a:ext uri="{FF2B5EF4-FFF2-40B4-BE49-F238E27FC236}">
                  <a16:creationId xmlns:a16="http://schemas.microsoft.com/office/drawing/2014/main" id="{73BA00D5-0E67-45A5-9A51-50B78E88159E}"/>
                </a:ext>
              </a:extLst>
            </p:cNvPr>
            <p:cNvSpPr/>
            <p:nvPr/>
          </p:nvSpPr>
          <p:spPr>
            <a:xfrm>
              <a:off x="3772607" y="1052052"/>
              <a:ext cx="731642" cy="731642"/>
            </a:xfrm>
            <a:prstGeom prst="ellipse">
              <a:avLst/>
            </a:prstGeom>
            <a:gradFill flip="none" rotWithShape="1">
              <a:gsLst>
                <a:gs pos="0">
                  <a:schemeClr val="accent3">
                    <a:lumMod val="20000"/>
                    <a:lumOff val="80000"/>
                  </a:schemeClr>
                </a:gs>
                <a:gs pos="41000">
                  <a:schemeClr val="accent4">
                    <a:lumMod val="75000"/>
                  </a:schemeClr>
                </a:gs>
                <a:gs pos="100000">
                  <a:srgbClr val="130E18"/>
                </a:gs>
              </a:gsLst>
              <a:path path="circle">
                <a:fillToRect l="50000" t="50000" r="50000" b="50000"/>
              </a:path>
              <a:tileRect/>
            </a:gradFill>
            <a:ln w="76200">
              <a:noFill/>
            </a:ln>
            <a:effectLst/>
            <a:scene3d>
              <a:camera prst="orthographicFront"/>
              <a:lightRig rig="flat" dir="t"/>
            </a:scene3d>
            <a:sp3d prstMaterial="powder">
              <a:bevelT w="234950" h="825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9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19" name="Oval 18">
              <a:extLst>
                <a:ext uri="{FF2B5EF4-FFF2-40B4-BE49-F238E27FC236}">
                  <a16:creationId xmlns:a16="http://schemas.microsoft.com/office/drawing/2014/main" id="{F371C034-E973-496C-B018-21E0B954FABD}"/>
                </a:ext>
              </a:extLst>
            </p:cNvPr>
            <p:cNvSpPr/>
            <p:nvPr/>
          </p:nvSpPr>
          <p:spPr>
            <a:xfrm>
              <a:off x="3772607" y="5200692"/>
              <a:ext cx="731642" cy="73164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0" name="Straight Connector 19">
              <a:extLst>
                <a:ext uri="{FF2B5EF4-FFF2-40B4-BE49-F238E27FC236}">
                  <a16:creationId xmlns:a16="http://schemas.microsoft.com/office/drawing/2014/main" id="{32F76540-0024-453A-98C4-2BDA47483C6E}"/>
                </a:ext>
              </a:extLst>
            </p:cNvPr>
            <p:cNvCxnSpPr>
              <a:cxnSpLocks/>
              <a:stCxn id="18" idx="4"/>
              <a:endCxn id="19" idx="0"/>
            </p:cNvCxnSpPr>
            <p:nvPr/>
          </p:nvCxnSpPr>
          <p:spPr>
            <a:xfrm>
              <a:off x="4138428" y="1783694"/>
              <a:ext cx="0" cy="3416998"/>
            </a:xfrm>
            <a:prstGeom prst="line">
              <a:avLst/>
            </a:prstGeom>
            <a:ln>
              <a:noFill/>
            </a:ln>
          </p:spPr>
          <p:style>
            <a:lnRef idx="1">
              <a:schemeClr val="accent1"/>
            </a:lnRef>
            <a:fillRef idx="0">
              <a:schemeClr val="accent1"/>
            </a:fillRef>
            <a:effectRef idx="0">
              <a:schemeClr val="accent1"/>
            </a:effectRef>
            <a:fontRef idx="minor">
              <a:schemeClr val="tx1"/>
            </a:fontRef>
          </p:style>
        </p:cxnSp>
      </p:grpSp>
      <p:pic>
        <p:nvPicPr>
          <p:cNvPr id="29" name="Picture 28">
            <a:extLst>
              <a:ext uri="{FF2B5EF4-FFF2-40B4-BE49-F238E27FC236}">
                <a16:creationId xmlns:a16="http://schemas.microsoft.com/office/drawing/2014/main" id="{B0747DB0-19E4-432B-8631-6CF9E0DAD4C6}"/>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Effect>
                      <a14:saturation sat="33000"/>
                    </a14:imgEffect>
                  </a14:imgLayer>
                </a14:imgProps>
              </a:ext>
            </a:extLst>
          </a:blip>
          <a:stretch>
            <a:fillRect/>
          </a:stretch>
        </p:blipFill>
        <p:spPr>
          <a:xfrm>
            <a:off x="5758565" y="696034"/>
            <a:ext cx="5376980" cy="3992408"/>
          </a:xfrm>
          <a:prstGeom prst="rect">
            <a:avLst/>
          </a:prstGeom>
        </p:spPr>
      </p:pic>
    </p:spTree>
    <p:extLst>
      <p:ext uri="{BB962C8B-B14F-4D97-AF65-F5344CB8AC3E}">
        <p14:creationId xmlns:p14="http://schemas.microsoft.com/office/powerpoint/2010/main" val="5560494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5400000">
                                      <p:cBhvr>
                                        <p:cTn id="6" dur="2000" fill="hold"/>
                                        <p:tgtEl>
                                          <p:spTgt spid="15"/>
                                        </p:tgtEl>
                                        <p:attrNameLst>
                                          <p:attrName>r</p:attrName>
                                        </p:attrNameLst>
                                      </p:cBhvr>
                                    </p:animRot>
                                  </p:childTnLst>
                                </p:cTn>
                              </p:par>
                              <p:par>
                                <p:cTn id="7" presetID="8" presetClass="emph" presetSubtype="0" fill="hold" nodeType="withEffect">
                                  <p:stCondLst>
                                    <p:cond delay="0"/>
                                  </p:stCondLst>
                                  <p:childTnLst>
                                    <p:animRot by="5400000">
                                      <p:cBhvr>
                                        <p:cTn id="8" dur="2000" fill="hold"/>
                                        <p:tgtEl>
                                          <p:spTgt spid="21"/>
                                        </p:tgtEl>
                                        <p:attrNameLst>
                                          <p:attrName>r</p:attrName>
                                        </p:attrNameLst>
                                      </p:cBhvr>
                                    </p:animRot>
                                  </p:childTnLst>
                                </p:cTn>
                              </p:par>
                              <p:par>
                                <p:cTn id="9" presetID="8" presetClass="emph" presetSubtype="0" fill="hold" nodeType="withEffect">
                                  <p:stCondLst>
                                    <p:cond delay="0"/>
                                  </p:stCondLst>
                                  <p:childTnLst>
                                    <p:animRot by="5400000">
                                      <p:cBhvr>
                                        <p:cTn id="10" dur="2000" fill="hold"/>
                                        <p:tgtEl>
                                          <p:spTgt spid="17"/>
                                        </p:tgtEl>
                                        <p:attrNameLst>
                                          <p:attrName>r</p:attrName>
                                        </p:attrNameLst>
                                      </p:cBhvr>
                                    </p:animRot>
                                  </p:childTnLst>
                                </p:cTn>
                              </p:par>
                              <p:par>
                                <p:cTn id="11" presetID="8" presetClass="emph" presetSubtype="0" fill="hold" nodeType="withEffect">
                                  <p:stCondLst>
                                    <p:cond delay="0"/>
                                  </p:stCondLst>
                                  <p:childTnLst>
                                    <p:animRot by="5400000">
                                      <p:cBhvr>
                                        <p:cTn id="12" dur="2000" fill="hold"/>
                                        <p:tgtEl>
                                          <p:spTgt spid="25"/>
                                        </p:tgtEl>
                                        <p:attrNameLst>
                                          <p:attrName>r</p:attrName>
                                        </p:attrNameLst>
                                      </p:cBhvr>
                                    </p:animRo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F72B9F7D-EBAD-C339-398D-FC623B080EEE}"/>
              </a:ext>
            </a:extLst>
          </p:cNvPr>
          <p:cNvSpPr/>
          <p:nvPr/>
        </p:nvSpPr>
        <p:spPr bwMode="auto">
          <a:xfrm>
            <a:off x="0" y="274638"/>
            <a:ext cx="5300688" cy="1143000"/>
          </a:xfrm>
          <a:custGeom>
            <a:avLst/>
            <a:gdLst>
              <a:gd name="connsiteX0" fmla="*/ 0 w 5300688"/>
              <a:gd name="connsiteY0" fmla="*/ 0 h 1143000"/>
              <a:gd name="connsiteX1" fmla="*/ 5300688 w 5300688"/>
              <a:gd name="connsiteY1" fmla="*/ 0 h 1143000"/>
              <a:gd name="connsiteX2" fmla="*/ 4626248 w 5300688"/>
              <a:gd name="connsiteY2" fmla="*/ 1143000 h 1143000"/>
              <a:gd name="connsiteX3" fmla="*/ 0 w 5300688"/>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300688" h="1143000">
                <a:moveTo>
                  <a:pt x="0" y="0"/>
                </a:moveTo>
                <a:lnTo>
                  <a:pt x="5300688" y="0"/>
                </a:lnTo>
                <a:lnTo>
                  <a:pt x="4626248" y="1143000"/>
                </a:lnTo>
                <a:lnTo>
                  <a:pt x="0" y="1143000"/>
                </a:lnTo>
                <a:close/>
              </a:path>
            </a:pathLst>
          </a:cu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53" name="Straight Connector 52">
            <a:extLst>
              <a:ext uri="{FF2B5EF4-FFF2-40B4-BE49-F238E27FC236}">
                <a16:creationId xmlns:a16="http://schemas.microsoft.com/office/drawing/2014/main" id="{189DAF76-29AF-341C-1805-431FDD8B9692}"/>
              </a:ext>
            </a:extLst>
          </p:cNvPr>
          <p:cNvCxnSpPr/>
          <p:nvPr/>
        </p:nvCxnSpPr>
        <p:spPr>
          <a:xfrm>
            <a:off x="0" y="313548"/>
            <a:ext cx="533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B7A8C1D-F90F-4D15-1BAD-CB395AFD4612}"/>
              </a:ext>
            </a:extLst>
          </p:cNvPr>
          <p:cNvCxnSpPr/>
          <p:nvPr/>
        </p:nvCxnSpPr>
        <p:spPr>
          <a:xfrm>
            <a:off x="0" y="1370622"/>
            <a:ext cx="533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D94A4B41-1A2F-B8B8-2B6C-8283FDA0633B}"/>
              </a:ext>
            </a:extLst>
          </p:cNvPr>
          <p:cNvGrpSpPr/>
          <p:nvPr/>
        </p:nvGrpSpPr>
        <p:grpSpPr>
          <a:xfrm>
            <a:off x="5878383" y="0"/>
            <a:ext cx="3549164" cy="6858000"/>
            <a:chOff x="6577564" y="0"/>
            <a:chExt cx="3549164" cy="6858000"/>
          </a:xfrm>
        </p:grpSpPr>
        <p:sp>
          <p:nvSpPr>
            <p:cNvPr id="2" name="Rectangle 1">
              <a:extLst>
                <a:ext uri="{FF2B5EF4-FFF2-40B4-BE49-F238E27FC236}">
                  <a16:creationId xmlns:a16="http://schemas.microsoft.com/office/drawing/2014/main" id="{11141BCD-DDD2-6750-EB81-6CCF1A3EB319}"/>
                </a:ext>
              </a:extLst>
            </p:cNvPr>
            <p:cNvSpPr/>
            <p:nvPr/>
          </p:nvSpPr>
          <p:spPr>
            <a:xfrm>
              <a:off x="7360162" y="0"/>
              <a:ext cx="189712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Freeform 3">
              <a:extLst>
                <a:ext uri="{FF2B5EF4-FFF2-40B4-BE49-F238E27FC236}">
                  <a16:creationId xmlns:a16="http://schemas.microsoft.com/office/drawing/2014/main" id="{54865B68-54C1-443C-FE68-AF6B93D6D7C2}"/>
                </a:ext>
              </a:extLst>
            </p:cNvPr>
            <p:cNvSpPr/>
            <p:nvPr/>
          </p:nvSpPr>
          <p:spPr>
            <a:xfrm rot="5400000">
              <a:off x="3704270" y="2948109"/>
              <a:ext cx="6529185" cy="782598"/>
            </a:xfrm>
            <a:custGeom>
              <a:avLst/>
              <a:gdLst/>
              <a:ahLst/>
              <a:cxnLst/>
              <a:rect l="l" t="t" r="r" b="b"/>
              <a:pathLst>
                <a:path w="16230600" h="1704213">
                  <a:moveTo>
                    <a:pt x="0" y="0"/>
                  </a:moveTo>
                  <a:lnTo>
                    <a:pt x="16230600" y="0"/>
                  </a:lnTo>
                  <a:lnTo>
                    <a:pt x="16230600" y="1704213"/>
                  </a:lnTo>
                  <a:lnTo>
                    <a:pt x="0" y="1704213"/>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3">
              <a:extLst>
                <a:ext uri="{FF2B5EF4-FFF2-40B4-BE49-F238E27FC236}">
                  <a16:creationId xmlns:a16="http://schemas.microsoft.com/office/drawing/2014/main" id="{820FFBA5-AA8D-9CF5-B33F-113E7B2EF69E}"/>
                </a:ext>
              </a:extLst>
            </p:cNvPr>
            <p:cNvSpPr/>
            <p:nvPr/>
          </p:nvSpPr>
          <p:spPr>
            <a:xfrm rot="16200000" flipH="1">
              <a:off x="6390008" y="2867280"/>
              <a:ext cx="6604000" cy="869440"/>
            </a:xfrm>
            <a:custGeom>
              <a:avLst/>
              <a:gdLst/>
              <a:ahLst/>
              <a:cxnLst/>
              <a:rect l="l" t="t" r="r" b="b"/>
              <a:pathLst>
                <a:path w="16230600" h="1704213">
                  <a:moveTo>
                    <a:pt x="0" y="0"/>
                  </a:moveTo>
                  <a:lnTo>
                    <a:pt x="16230600" y="0"/>
                  </a:lnTo>
                  <a:lnTo>
                    <a:pt x="16230600" y="1704213"/>
                  </a:lnTo>
                  <a:lnTo>
                    <a:pt x="0" y="1704213"/>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6" name="Group 45">
            <a:extLst>
              <a:ext uri="{FF2B5EF4-FFF2-40B4-BE49-F238E27FC236}">
                <a16:creationId xmlns:a16="http://schemas.microsoft.com/office/drawing/2014/main" id="{447945E0-8157-EDF1-317F-8A1089AF6010}"/>
              </a:ext>
            </a:extLst>
          </p:cNvPr>
          <p:cNvGrpSpPr/>
          <p:nvPr/>
        </p:nvGrpSpPr>
        <p:grpSpPr>
          <a:xfrm>
            <a:off x="6851450" y="197960"/>
            <a:ext cx="4978512" cy="1702973"/>
            <a:chOff x="5294485" y="197960"/>
            <a:chExt cx="4978512" cy="1702973"/>
          </a:xfrm>
        </p:grpSpPr>
        <p:grpSp>
          <p:nvGrpSpPr>
            <p:cNvPr id="21" name="Group 20">
              <a:extLst>
                <a:ext uri="{FF2B5EF4-FFF2-40B4-BE49-F238E27FC236}">
                  <a16:creationId xmlns:a16="http://schemas.microsoft.com/office/drawing/2014/main" id="{015D7397-78C8-1563-D8D4-A1337FB93919}"/>
                </a:ext>
              </a:extLst>
            </p:cNvPr>
            <p:cNvGrpSpPr/>
            <p:nvPr/>
          </p:nvGrpSpPr>
          <p:grpSpPr>
            <a:xfrm>
              <a:off x="5294485" y="197960"/>
              <a:ext cx="4978512" cy="1702973"/>
              <a:chOff x="5329271" y="1668436"/>
              <a:chExt cx="4978512" cy="1702973"/>
            </a:xfrm>
          </p:grpSpPr>
          <p:sp>
            <p:nvSpPr>
              <p:cNvPr id="20" name="Freeform: Shape 19">
                <a:extLst>
                  <a:ext uri="{FF2B5EF4-FFF2-40B4-BE49-F238E27FC236}">
                    <a16:creationId xmlns:a16="http://schemas.microsoft.com/office/drawing/2014/main" id="{5E541D09-266D-7DB1-440D-4303A60D40E2}"/>
                  </a:ext>
                </a:extLst>
              </p:cNvPr>
              <p:cNvSpPr/>
              <p:nvPr/>
            </p:nvSpPr>
            <p:spPr>
              <a:xfrm rot="5400000">
                <a:off x="7035919" y="-38212"/>
                <a:ext cx="1565216" cy="4978512"/>
              </a:xfrm>
              <a:custGeom>
                <a:avLst/>
                <a:gdLst>
                  <a:gd name="connsiteX0" fmla="*/ 0 w 1565216"/>
                  <a:gd name="connsiteY0" fmla="*/ 4610589 h 4978512"/>
                  <a:gd name="connsiteX1" fmla="*/ 0 w 1565216"/>
                  <a:gd name="connsiteY1" fmla="*/ 3812975 h 4978512"/>
                  <a:gd name="connsiteX2" fmla="*/ 224711 w 1565216"/>
                  <a:gd name="connsiteY2" fmla="*/ 3473965 h 4978512"/>
                  <a:gd name="connsiteX3" fmla="*/ 293368 w 1565216"/>
                  <a:gd name="connsiteY3" fmla="*/ 3460104 h 4978512"/>
                  <a:gd name="connsiteX4" fmla="*/ 293368 w 1565216"/>
                  <a:gd name="connsiteY4" fmla="*/ 300804 h 4978512"/>
                  <a:gd name="connsiteX5" fmla="*/ 594172 w 1565216"/>
                  <a:gd name="connsiteY5" fmla="*/ 0 h 4978512"/>
                  <a:gd name="connsiteX6" fmla="*/ 971044 w 1565216"/>
                  <a:gd name="connsiteY6" fmla="*/ 0 h 4978512"/>
                  <a:gd name="connsiteX7" fmla="*/ 1271848 w 1565216"/>
                  <a:gd name="connsiteY7" fmla="*/ 300804 h 4978512"/>
                  <a:gd name="connsiteX8" fmla="*/ 1271848 w 1565216"/>
                  <a:gd name="connsiteY8" fmla="*/ 3460104 h 4978512"/>
                  <a:gd name="connsiteX9" fmla="*/ 1340505 w 1565216"/>
                  <a:gd name="connsiteY9" fmla="*/ 3473965 h 4978512"/>
                  <a:gd name="connsiteX10" fmla="*/ 1565216 w 1565216"/>
                  <a:gd name="connsiteY10" fmla="*/ 3812975 h 4978512"/>
                  <a:gd name="connsiteX11" fmla="*/ 1565216 w 1565216"/>
                  <a:gd name="connsiteY11" fmla="*/ 4610589 h 4978512"/>
                  <a:gd name="connsiteX12" fmla="*/ 1197293 w 1565216"/>
                  <a:gd name="connsiteY12" fmla="*/ 4978512 h 4978512"/>
                  <a:gd name="connsiteX13" fmla="*/ 367923 w 1565216"/>
                  <a:gd name="connsiteY13" fmla="*/ 4978512 h 4978512"/>
                  <a:gd name="connsiteX14" fmla="*/ 0 w 1565216"/>
                  <a:gd name="connsiteY14" fmla="*/ 4610589 h 497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5216" h="4978512">
                    <a:moveTo>
                      <a:pt x="0" y="4610589"/>
                    </a:moveTo>
                    <a:lnTo>
                      <a:pt x="0" y="3812975"/>
                    </a:lnTo>
                    <a:cubicBezTo>
                      <a:pt x="0" y="3660577"/>
                      <a:pt x="92658" y="3529819"/>
                      <a:pt x="224711" y="3473965"/>
                    </a:cubicBezTo>
                    <a:lnTo>
                      <a:pt x="293368" y="3460104"/>
                    </a:lnTo>
                    <a:lnTo>
                      <a:pt x="293368" y="300804"/>
                    </a:lnTo>
                    <a:cubicBezTo>
                      <a:pt x="293368" y="134675"/>
                      <a:pt x="428043" y="0"/>
                      <a:pt x="594172" y="0"/>
                    </a:cubicBezTo>
                    <a:lnTo>
                      <a:pt x="971044" y="0"/>
                    </a:lnTo>
                    <a:cubicBezTo>
                      <a:pt x="1137173" y="0"/>
                      <a:pt x="1271848" y="134675"/>
                      <a:pt x="1271848" y="300804"/>
                    </a:cubicBezTo>
                    <a:lnTo>
                      <a:pt x="1271848" y="3460104"/>
                    </a:lnTo>
                    <a:lnTo>
                      <a:pt x="1340505" y="3473965"/>
                    </a:lnTo>
                    <a:cubicBezTo>
                      <a:pt x="1472558" y="3529819"/>
                      <a:pt x="1565216" y="3660577"/>
                      <a:pt x="1565216" y="3812975"/>
                    </a:cubicBezTo>
                    <a:lnTo>
                      <a:pt x="1565216" y="4610589"/>
                    </a:lnTo>
                    <a:cubicBezTo>
                      <a:pt x="1565216" y="4813787"/>
                      <a:pt x="1400491" y="4978512"/>
                      <a:pt x="1197293" y="4978512"/>
                    </a:cubicBezTo>
                    <a:lnTo>
                      <a:pt x="367923" y="4978512"/>
                    </a:lnTo>
                    <a:cubicBezTo>
                      <a:pt x="164725" y="4978512"/>
                      <a:pt x="0" y="4813787"/>
                      <a:pt x="0" y="4610589"/>
                    </a:cubicBezTo>
                    <a:close/>
                  </a:path>
                </a:pathLst>
              </a:custGeom>
              <a:solidFill>
                <a:schemeClr val="accent5">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ight Triangle 15">
                <a:extLst>
                  <a:ext uri="{FF2B5EF4-FFF2-40B4-BE49-F238E27FC236}">
                    <a16:creationId xmlns:a16="http://schemas.microsoft.com/office/drawing/2014/main" id="{5C9ED0BC-96D7-B198-FFC9-A4BC23E7AE7A}"/>
                  </a:ext>
                </a:extLst>
              </p:cNvPr>
              <p:cNvSpPr/>
              <p:nvPr/>
            </p:nvSpPr>
            <p:spPr>
              <a:xfrm flipH="1" flipV="1">
                <a:off x="6743257" y="2940284"/>
                <a:ext cx="3161083" cy="431125"/>
              </a:xfrm>
              <a:prstGeom prst="rtTriangle">
                <a:avLst/>
              </a:prstGeom>
              <a:gradFill flip="none" rotWithShape="1">
                <a:gsLst>
                  <a:gs pos="0">
                    <a:schemeClr val="tx1"/>
                  </a:gs>
                  <a:gs pos="64000">
                    <a:schemeClr val="tx1">
                      <a:lumMod val="65000"/>
                      <a:lumOff val="35000"/>
                      <a:alpha val="40000"/>
                    </a:schemeClr>
                  </a:gs>
                  <a:gs pos="100000">
                    <a:schemeClr val="tx1">
                      <a:lumMod val="75000"/>
                      <a:lumOff val="25000"/>
                      <a:alpha val="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Rounded Corners 18">
                <a:extLst>
                  <a:ext uri="{FF2B5EF4-FFF2-40B4-BE49-F238E27FC236}">
                    <a16:creationId xmlns:a16="http://schemas.microsoft.com/office/drawing/2014/main" id="{625D1B60-930D-B14E-10C9-ADACBB6E7206}"/>
                  </a:ext>
                </a:extLst>
              </p:cNvPr>
              <p:cNvSpPr/>
              <p:nvPr/>
            </p:nvSpPr>
            <p:spPr>
              <a:xfrm>
                <a:off x="5443289" y="1784815"/>
                <a:ext cx="1305424" cy="1332458"/>
              </a:xfrm>
              <a:prstGeom prst="roundRect">
                <a:avLst>
                  <a:gd name="adj" fmla="val 23993"/>
                </a:avLst>
              </a:prstGeom>
              <a:solidFill>
                <a:schemeClr val="bg1"/>
              </a:solidFill>
              <a:ln>
                <a:noFill/>
              </a:ln>
              <a:effectLst>
                <a:innerShdw blurRad="63500" dist="50800"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5" name="Graphic 34" descr="Folder Search with solid fill">
              <a:extLst>
                <a:ext uri="{FF2B5EF4-FFF2-40B4-BE49-F238E27FC236}">
                  <a16:creationId xmlns:a16="http://schemas.microsoft.com/office/drawing/2014/main" id="{890C38C5-F9B9-3AFA-8A8F-5BBC15BCCCE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586743" y="511966"/>
              <a:ext cx="914400" cy="914400"/>
            </a:xfrm>
            <a:prstGeom prst="rect">
              <a:avLst/>
            </a:prstGeom>
          </p:spPr>
        </p:pic>
        <p:sp>
          <p:nvSpPr>
            <p:cNvPr id="42" name="TextBox 41">
              <a:extLst>
                <a:ext uri="{FF2B5EF4-FFF2-40B4-BE49-F238E27FC236}">
                  <a16:creationId xmlns:a16="http://schemas.microsoft.com/office/drawing/2014/main" id="{2750BB1E-BE67-6655-44ED-DF8855C03208}"/>
                </a:ext>
              </a:extLst>
            </p:cNvPr>
            <p:cNvSpPr txBox="1"/>
            <p:nvPr/>
          </p:nvSpPr>
          <p:spPr>
            <a:xfrm>
              <a:off x="7001142" y="692019"/>
              <a:ext cx="301679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white"/>
                  </a:solidFill>
                  <a:effectLst/>
                  <a:uLnTx/>
                  <a:uFillTx/>
                  <a:latin typeface="Calibri"/>
                  <a:ea typeface="+mn-ea"/>
                  <a:cs typeface="+mn-cs"/>
                </a:rPr>
                <a:t>Why this </a:t>
              </a:r>
              <a:r>
                <a:rPr lang="en-IN" sz="2000" dirty="0">
                  <a:solidFill>
                    <a:prstClr val="white"/>
                  </a:solidFill>
                  <a:latin typeface="Calibri"/>
                </a:rPr>
                <a:t>and why now?</a:t>
              </a:r>
              <a:endParaRPr kumimoji="0" lang="en-IN" sz="20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48" name="Group 47">
            <a:extLst>
              <a:ext uri="{FF2B5EF4-FFF2-40B4-BE49-F238E27FC236}">
                <a16:creationId xmlns:a16="http://schemas.microsoft.com/office/drawing/2014/main" id="{60969289-0641-5304-6DAE-F10E9064B435}"/>
              </a:ext>
            </a:extLst>
          </p:cNvPr>
          <p:cNvGrpSpPr/>
          <p:nvPr/>
        </p:nvGrpSpPr>
        <p:grpSpPr>
          <a:xfrm>
            <a:off x="6851450" y="3452794"/>
            <a:ext cx="4978512" cy="1702973"/>
            <a:chOff x="5294485" y="3452794"/>
            <a:chExt cx="4978512" cy="1702973"/>
          </a:xfrm>
        </p:grpSpPr>
        <p:grpSp>
          <p:nvGrpSpPr>
            <p:cNvPr id="26" name="Group 25">
              <a:extLst>
                <a:ext uri="{FF2B5EF4-FFF2-40B4-BE49-F238E27FC236}">
                  <a16:creationId xmlns:a16="http://schemas.microsoft.com/office/drawing/2014/main" id="{2E028BF2-14D6-6252-900D-1200B389311D}"/>
                </a:ext>
              </a:extLst>
            </p:cNvPr>
            <p:cNvGrpSpPr/>
            <p:nvPr/>
          </p:nvGrpSpPr>
          <p:grpSpPr>
            <a:xfrm>
              <a:off x="5294485" y="3452794"/>
              <a:ext cx="4978512" cy="1702973"/>
              <a:chOff x="5329271" y="1668436"/>
              <a:chExt cx="4978512" cy="1702973"/>
            </a:xfrm>
          </p:grpSpPr>
          <p:sp>
            <p:nvSpPr>
              <p:cNvPr id="27" name="Freeform: Shape 26">
                <a:extLst>
                  <a:ext uri="{FF2B5EF4-FFF2-40B4-BE49-F238E27FC236}">
                    <a16:creationId xmlns:a16="http://schemas.microsoft.com/office/drawing/2014/main" id="{EAEE9122-2D4B-DCEA-305F-DD392813F355}"/>
                  </a:ext>
                </a:extLst>
              </p:cNvPr>
              <p:cNvSpPr/>
              <p:nvPr/>
            </p:nvSpPr>
            <p:spPr>
              <a:xfrm rot="5400000">
                <a:off x="7035919" y="-38212"/>
                <a:ext cx="1565216" cy="4978512"/>
              </a:xfrm>
              <a:custGeom>
                <a:avLst/>
                <a:gdLst>
                  <a:gd name="connsiteX0" fmla="*/ 0 w 1565216"/>
                  <a:gd name="connsiteY0" fmla="*/ 4610589 h 4978512"/>
                  <a:gd name="connsiteX1" fmla="*/ 0 w 1565216"/>
                  <a:gd name="connsiteY1" fmla="*/ 3812975 h 4978512"/>
                  <a:gd name="connsiteX2" fmla="*/ 224711 w 1565216"/>
                  <a:gd name="connsiteY2" fmla="*/ 3473965 h 4978512"/>
                  <a:gd name="connsiteX3" fmla="*/ 293368 w 1565216"/>
                  <a:gd name="connsiteY3" fmla="*/ 3460104 h 4978512"/>
                  <a:gd name="connsiteX4" fmla="*/ 293368 w 1565216"/>
                  <a:gd name="connsiteY4" fmla="*/ 300804 h 4978512"/>
                  <a:gd name="connsiteX5" fmla="*/ 594172 w 1565216"/>
                  <a:gd name="connsiteY5" fmla="*/ 0 h 4978512"/>
                  <a:gd name="connsiteX6" fmla="*/ 971044 w 1565216"/>
                  <a:gd name="connsiteY6" fmla="*/ 0 h 4978512"/>
                  <a:gd name="connsiteX7" fmla="*/ 1271848 w 1565216"/>
                  <a:gd name="connsiteY7" fmla="*/ 300804 h 4978512"/>
                  <a:gd name="connsiteX8" fmla="*/ 1271848 w 1565216"/>
                  <a:gd name="connsiteY8" fmla="*/ 3460104 h 4978512"/>
                  <a:gd name="connsiteX9" fmla="*/ 1340505 w 1565216"/>
                  <a:gd name="connsiteY9" fmla="*/ 3473965 h 4978512"/>
                  <a:gd name="connsiteX10" fmla="*/ 1565216 w 1565216"/>
                  <a:gd name="connsiteY10" fmla="*/ 3812975 h 4978512"/>
                  <a:gd name="connsiteX11" fmla="*/ 1565216 w 1565216"/>
                  <a:gd name="connsiteY11" fmla="*/ 4610589 h 4978512"/>
                  <a:gd name="connsiteX12" fmla="*/ 1197293 w 1565216"/>
                  <a:gd name="connsiteY12" fmla="*/ 4978512 h 4978512"/>
                  <a:gd name="connsiteX13" fmla="*/ 367923 w 1565216"/>
                  <a:gd name="connsiteY13" fmla="*/ 4978512 h 4978512"/>
                  <a:gd name="connsiteX14" fmla="*/ 0 w 1565216"/>
                  <a:gd name="connsiteY14" fmla="*/ 4610589 h 497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5216" h="4978512">
                    <a:moveTo>
                      <a:pt x="0" y="4610589"/>
                    </a:moveTo>
                    <a:lnTo>
                      <a:pt x="0" y="3812975"/>
                    </a:lnTo>
                    <a:cubicBezTo>
                      <a:pt x="0" y="3660577"/>
                      <a:pt x="92658" y="3529819"/>
                      <a:pt x="224711" y="3473965"/>
                    </a:cubicBezTo>
                    <a:lnTo>
                      <a:pt x="293368" y="3460104"/>
                    </a:lnTo>
                    <a:lnTo>
                      <a:pt x="293368" y="300804"/>
                    </a:lnTo>
                    <a:cubicBezTo>
                      <a:pt x="293368" y="134675"/>
                      <a:pt x="428043" y="0"/>
                      <a:pt x="594172" y="0"/>
                    </a:cubicBezTo>
                    <a:lnTo>
                      <a:pt x="971044" y="0"/>
                    </a:lnTo>
                    <a:cubicBezTo>
                      <a:pt x="1137173" y="0"/>
                      <a:pt x="1271848" y="134675"/>
                      <a:pt x="1271848" y="300804"/>
                    </a:cubicBezTo>
                    <a:lnTo>
                      <a:pt x="1271848" y="3460104"/>
                    </a:lnTo>
                    <a:lnTo>
                      <a:pt x="1340505" y="3473965"/>
                    </a:lnTo>
                    <a:cubicBezTo>
                      <a:pt x="1472558" y="3529819"/>
                      <a:pt x="1565216" y="3660577"/>
                      <a:pt x="1565216" y="3812975"/>
                    </a:cubicBezTo>
                    <a:lnTo>
                      <a:pt x="1565216" y="4610589"/>
                    </a:lnTo>
                    <a:cubicBezTo>
                      <a:pt x="1565216" y="4813787"/>
                      <a:pt x="1400491" y="4978512"/>
                      <a:pt x="1197293" y="4978512"/>
                    </a:cubicBezTo>
                    <a:lnTo>
                      <a:pt x="367923" y="4978512"/>
                    </a:lnTo>
                    <a:cubicBezTo>
                      <a:pt x="164725" y="4978512"/>
                      <a:pt x="0" y="4813787"/>
                      <a:pt x="0" y="4610589"/>
                    </a:cubicBezTo>
                    <a:close/>
                  </a:path>
                </a:pathLst>
              </a:custGeom>
              <a:solidFill>
                <a:schemeClr val="accent4">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ight Triangle 27">
                <a:extLst>
                  <a:ext uri="{FF2B5EF4-FFF2-40B4-BE49-F238E27FC236}">
                    <a16:creationId xmlns:a16="http://schemas.microsoft.com/office/drawing/2014/main" id="{20E14B48-F8D4-0702-7579-070206099552}"/>
                  </a:ext>
                </a:extLst>
              </p:cNvPr>
              <p:cNvSpPr/>
              <p:nvPr/>
            </p:nvSpPr>
            <p:spPr>
              <a:xfrm flipH="1" flipV="1">
                <a:off x="6743257" y="2940284"/>
                <a:ext cx="3161083" cy="431125"/>
              </a:xfrm>
              <a:prstGeom prst="rtTriangle">
                <a:avLst/>
              </a:prstGeom>
              <a:gradFill flip="none" rotWithShape="1">
                <a:gsLst>
                  <a:gs pos="0">
                    <a:schemeClr val="tx1"/>
                  </a:gs>
                  <a:gs pos="64000">
                    <a:schemeClr val="tx1">
                      <a:lumMod val="65000"/>
                      <a:lumOff val="35000"/>
                      <a:alpha val="40000"/>
                    </a:schemeClr>
                  </a:gs>
                  <a:gs pos="100000">
                    <a:schemeClr val="tx1">
                      <a:lumMod val="75000"/>
                      <a:lumOff val="25000"/>
                      <a:alpha val="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Rounded Corners 28">
                <a:extLst>
                  <a:ext uri="{FF2B5EF4-FFF2-40B4-BE49-F238E27FC236}">
                    <a16:creationId xmlns:a16="http://schemas.microsoft.com/office/drawing/2014/main" id="{6F987592-F23B-9B5E-2155-1D7D73D7A70B}"/>
                  </a:ext>
                </a:extLst>
              </p:cNvPr>
              <p:cNvSpPr/>
              <p:nvPr/>
            </p:nvSpPr>
            <p:spPr>
              <a:xfrm>
                <a:off x="5443289" y="1784815"/>
                <a:ext cx="1305424" cy="1332458"/>
              </a:xfrm>
              <a:prstGeom prst="roundRect">
                <a:avLst>
                  <a:gd name="adj" fmla="val 23993"/>
                </a:avLst>
              </a:prstGeom>
              <a:solidFill>
                <a:schemeClr val="bg1"/>
              </a:solidFill>
              <a:ln>
                <a:noFill/>
              </a:ln>
              <a:effectLst>
                <a:innerShdw blurRad="63500" dist="50800"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9" name="Graphic 38" descr="Checklist with solid fill">
              <a:extLst>
                <a:ext uri="{FF2B5EF4-FFF2-40B4-BE49-F238E27FC236}">
                  <a16:creationId xmlns:a16="http://schemas.microsoft.com/office/drawing/2014/main" id="{FE89E079-498B-F8F4-DC03-698B4FCE1EF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554488" y="3715289"/>
              <a:ext cx="914400" cy="914400"/>
            </a:xfrm>
            <a:prstGeom prst="rect">
              <a:avLst/>
            </a:prstGeom>
          </p:spPr>
        </p:pic>
        <p:sp>
          <p:nvSpPr>
            <p:cNvPr id="43" name="TextBox 42">
              <a:extLst>
                <a:ext uri="{FF2B5EF4-FFF2-40B4-BE49-F238E27FC236}">
                  <a16:creationId xmlns:a16="http://schemas.microsoft.com/office/drawing/2014/main" id="{693C7AF7-7F7B-564F-34A5-656EB1573551}"/>
                </a:ext>
              </a:extLst>
            </p:cNvPr>
            <p:cNvSpPr txBox="1"/>
            <p:nvPr/>
          </p:nvSpPr>
          <p:spPr>
            <a:xfrm>
              <a:off x="7001142" y="3924541"/>
              <a:ext cx="30167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white"/>
                  </a:solidFill>
                  <a:effectLst/>
                  <a:uLnTx/>
                  <a:uFillTx/>
                  <a:latin typeface="Calibri"/>
                  <a:ea typeface="+mn-ea"/>
                  <a:cs typeface="+mn-cs"/>
                </a:rPr>
                <a:t>Ongoing improvement workstreams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47" name="Group 46">
            <a:extLst>
              <a:ext uri="{FF2B5EF4-FFF2-40B4-BE49-F238E27FC236}">
                <a16:creationId xmlns:a16="http://schemas.microsoft.com/office/drawing/2014/main" id="{B24505D2-363F-5B64-459E-FE5B125ADEC3}"/>
              </a:ext>
            </a:extLst>
          </p:cNvPr>
          <p:cNvGrpSpPr/>
          <p:nvPr/>
        </p:nvGrpSpPr>
        <p:grpSpPr>
          <a:xfrm>
            <a:off x="3159400" y="1825377"/>
            <a:ext cx="5188610" cy="1702973"/>
            <a:chOff x="1602435" y="1825377"/>
            <a:chExt cx="5188610" cy="1702973"/>
          </a:xfrm>
        </p:grpSpPr>
        <p:grpSp>
          <p:nvGrpSpPr>
            <p:cNvPr id="22" name="Group 21">
              <a:extLst>
                <a:ext uri="{FF2B5EF4-FFF2-40B4-BE49-F238E27FC236}">
                  <a16:creationId xmlns:a16="http://schemas.microsoft.com/office/drawing/2014/main" id="{633C4239-FA58-3173-ADA3-3CE36E8C3EE7}"/>
                </a:ext>
              </a:extLst>
            </p:cNvPr>
            <p:cNvGrpSpPr/>
            <p:nvPr/>
          </p:nvGrpSpPr>
          <p:grpSpPr>
            <a:xfrm flipH="1">
              <a:off x="1812533" y="1825377"/>
              <a:ext cx="4978512" cy="1702973"/>
              <a:chOff x="5329271" y="1668436"/>
              <a:chExt cx="4978512" cy="1702973"/>
            </a:xfrm>
          </p:grpSpPr>
          <p:sp>
            <p:nvSpPr>
              <p:cNvPr id="23" name="Freeform: Shape 22">
                <a:extLst>
                  <a:ext uri="{FF2B5EF4-FFF2-40B4-BE49-F238E27FC236}">
                    <a16:creationId xmlns:a16="http://schemas.microsoft.com/office/drawing/2014/main" id="{595135AB-9620-739F-E23B-DC26345939DF}"/>
                  </a:ext>
                </a:extLst>
              </p:cNvPr>
              <p:cNvSpPr/>
              <p:nvPr/>
            </p:nvSpPr>
            <p:spPr>
              <a:xfrm rot="5400000">
                <a:off x="7035919" y="-38212"/>
                <a:ext cx="1565216" cy="4978512"/>
              </a:xfrm>
              <a:custGeom>
                <a:avLst/>
                <a:gdLst>
                  <a:gd name="connsiteX0" fmla="*/ 0 w 1565216"/>
                  <a:gd name="connsiteY0" fmla="*/ 4610589 h 4978512"/>
                  <a:gd name="connsiteX1" fmla="*/ 0 w 1565216"/>
                  <a:gd name="connsiteY1" fmla="*/ 3812975 h 4978512"/>
                  <a:gd name="connsiteX2" fmla="*/ 224711 w 1565216"/>
                  <a:gd name="connsiteY2" fmla="*/ 3473965 h 4978512"/>
                  <a:gd name="connsiteX3" fmla="*/ 293368 w 1565216"/>
                  <a:gd name="connsiteY3" fmla="*/ 3460104 h 4978512"/>
                  <a:gd name="connsiteX4" fmla="*/ 293368 w 1565216"/>
                  <a:gd name="connsiteY4" fmla="*/ 300804 h 4978512"/>
                  <a:gd name="connsiteX5" fmla="*/ 594172 w 1565216"/>
                  <a:gd name="connsiteY5" fmla="*/ 0 h 4978512"/>
                  <a:gd name="connsiteX6" fmla="*/ 971044 w 1565216"/>
                  <a:gd name="connsiteY6" fmla="*/ 0 h 4978512"/>
                  <a:gd name="connsiteX7" fmla="*/ 1271848 w 1565216"/>
                  <a:gd name="connsiteY7" fmla="*/ 300804 h 4978512"/>
                  <a:gd name="connsiteX8" fmla="*/ 1271848 w 1565216"/>
                  <a:gd name="connsiteY8" fmla="*/ 3460104 h 4978512"/>
                  <a:gd name="connsiteX9" fmla="*/ 1340505 w 1565216"/>
                  <a:gd name="connsiteY9" fmla="*/ 3473965 h 4978512"/>
                  <a:gd name="connsiteX10" fmla="*/ 1565216 w 1565216"/>
                  <a:gd name="connsiteY10" fmla="*/ 3812975 h 4978512"/>
                  <a:gd name="connsiteX11" fmla="*/ 1565216 w 1565216"/>
                  <a:gd name="connsiteY11" fmla="*/ 4610589 h 4978512"/>
                  <a:gd name="connsiteX12" fmla="*/ 1197293 w 1565216"/>
                  <a:gd name="connsiteY12" fmla="*/ 4978512 h 4978512"/>
                  <a:gd name="connsiteX13" fmla="*/ 367923 w 1565216"/>
                  <a:gd name="connsiteY13" fmla="*/ 4978512 h 4978512"/>
                  <a:gd name="connsiteX14" fmla="*/ 0 w 1565216"/>
                  <a:gd name="connsiteY14" fmla="*/ 4610589 h 497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5216" h="4978512">
                    <a:moveTo>
                      <a:pt x="0" y="4610589"/>
                    </a:moveTo>
                    <a:lnTo>
                      <a:pt x="0" y="3812975"/>
                    </a:lnTo>
                    <a:cubicBezTo>
                      <a:pt x="0" y="3660577"/>
                      <a:pt x="92658" y="3529819"/>
                      <a:pt x="224711" y="3473965"/>
                    </a:cubicBezTo>
                    <a:lnTo>
                      <a:pt x="293368" y="3460104"/>
                    </a:lnTo>
                    <a:lnTo>
                      <a:pt x="293368" y="300804"/>
                    </a:lnTo>
                    <a:cubicBezTo>
                      <a:pt x="293368" y="134675"/>
                      <a:pt x="428043" y="0"/>
                      <a:pt x="594172" y="0"/>
                    </a:cubicBezTo>
                    <a:lnTo>
                      <a:pt x="971044" y="0"/>
                    </a:lnTo>
                    <a:cubicBezTo>
                      <a:pt x="1137173" y="0"/>
                      <a:pt x="1271848" y="134675"/>
                      <a:pt x="1271848" y="300804"/>
                    </a:cubicBezTo>
                    <a:lnTo>
                      <a:pt x="1271848" y="3460104"/>
                    </a:lnTo>
                    <a:lnTo>
                      <a:pt x="1340505" y="3473965"/>
                    </a:lnTo>
                    <a:cubicBezTo>
                      <a:pt x="1472558" y="3529819"/>
                      <a:pt x="1565216" y="3660577"/>
                      <a:pt x="1565216" y="3812975"/>
                    </a:cubicBezTo>
                    <a:lnTo>
                      <a:pt x="1565216" y="4610589"/>
                    </a:lnTo>
                    <a:cubicBezTo>
                      <a:pt x="1565216" y="4813787"/>
                      <a:pt x="1400491" y="4978512"/>
                      <a:pt x="1197293" y="4978512"/>
                    </a:cubicBezTo>
                    <a:lnTo>
                      <a:pt x="367923" y="4978512"/>
                    </a:lnTo>
                    <a:cubicBezTo>
                      <a:pt x="164725" y="4978512"/>
                      <a:pt x="0" y="4813787"/>
                      <a:pt x="0" y="4610589"/>
                    </a:cubicBezTo>
                    <a:close/>
                  </a:path>
                </a:pathLst>
              </a:cu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ight Triangle 23">
                <a:extLst>
                  <a:ext uri="{FF2B5EF4-FFF2-40B4-BE49-F238E27FC236}">
                    <a16:creationId xmlns:a16="http://schemas.microsoft.com/office/drawing/2014/main" id="{0BBAFA30-9E99-CEC4-8366-A4CBE46D6BAD}"/>
                  </a:ext>
                </a:extLst>
              </p:cNvPr>
              <p:cNvSpPr/>
              <p:nvPr/>
            </p:nvSpPr>
            <p:spPr>
              <a:xfrm flipH="1" flipV="1">
                <a:off x="6743257" y="2940284"/>
                <a:ext cx="3161083" cy="431125"/>
              </a:xfrm>
              <a:prstGeom prst="rtTriangle">
                <a:avLst/>
              </a:prstGeom>
              <a:gradFill flip="none" rotWithShape="1">
                <a:gsLst>
                  <a:gs pos="0">
                    <a:schemeClr val="tx1"/>
                  </a:gs>
                  <a:gs pos="64000">
                    <a:schemeClr val="tx1">
                      <a:lumMod val="65000"/>
                      <a:lumOff val="35000"/>
                      <a:alpha val="40000"/>
                    </a:schemeClr>
                  </a:gs>
                  <a:gs pos="100000">
                    <a:schemeClr val="tx1">
                      <a:lumMod val="75000"/>
                      <a:lumOff val="25000"/>
                      <a:alpha val="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Rounded Corners 24">
                <a:extLst>
                  <a:ext uri="{FF2B5EF4-FFF2-40B4-BE49-F238E27FC236}">
                    <a16:creationId xmlns:a16="http://schemas.microsoft.com/office/drawing/2014/main" id="{337AED9D-D32F-4439-AF20-BB30333416E6}"/>
                  </a:ext>
                </a:extLst>
              </p:cNvPr>
              <p:cNvSpPr/>
              <p:nvPr/>
            </p:nvSpPr>
            <p:spPr>
              <a:xfrm>
                <a:off x="5443289" y="1784815"/>
                <a:ext cx="1305424" cy="1332458"/>
              </a:xfrm>
              <a:prstGeom prst="roundRect">
                <a:avLst>
                  <a:gd name="adj" fmla="val 23993"/>
                </a:avLst>
              </a:prstGeom>
              <a:solidFill>
                <a:schemeClr val="bg1"/>
              </a:solidFill>
              <a:ln>
                <a:noFill/>
              </a:ln>
              <a:effectLst>
                <a:innerShdw blurRad="63500" dist="50800"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7" name="Graphic 36" descr="Statistics with solid fill">
              <a:extLst>
                <a:ext uri="{FF2B5EF4-FFF2-40B4-BE49-F238E27FC236}">
                  <a16:creationId xmlns:a16="http://schemas.microsoft.com/office/drawing/2014/main" id="{0AE748FA-3FD0-4C57-7E43-A1FD838B6B3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553239" y="2101442"/>
              <a:ext cx="914400" cy="914400"/>
            </a:xfrm>
            <a:prstGeom prst="rect">
              <a:avLst/>
            </a:prstGeom>
          </p:spPr>
        </p:pic>
        <p:sp>
          <p:nvSpPr>
            <p:cNvPr id="44" name="TextBox 43">
              <a:extLst>
                <a:ext uri="{FF2B5EF4-FFF2-40B4-BE49-F238E27FC236}">
                  <a16:creationId xmlns:a16="http://schemas.microsoft.com/office/drawing/2014/main" id="{94C46633-0AC3-B4FB-8332-8A266A7F01CC}"/>
                </a:ext>
              </a:extLst>
            </p:cNvPr>
            <p:cNvSpPr txBox="1"/>
            <p:nvPr/>
          </p:nvSpPr>
          <p:spPr>
            <a:xfrm>
              <a:off x="1602435" y="2265767"/>
              <a:ext cx="3740708"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a:ln>
                    <a:noFill/>
                  </a:ln>
                  <a:solidFill>
                    <a:prstClr val="white"/>
                  </a:solidFill>
                  <a:effectLst/>
                  <a:uLnTx/>
                  <a:uFillTx/>
                  <a:latin typeface="Calibri"/>
                  <a:ea typeface="+mn-ea"/>
                  <a:cs typeface="+mn-cs"/>
                </a:rPr>
                <a:t>Work done so far and progress with IBI 7e implementation</a:t>
              </a:r>
            </a:p>
          </p:txBody>
        </p:sp>
      </p:grpSp>
      <p:grpSp>
        <p:nvGrpSpPr>
          <p:cNvPr id="49" name="Group 48">
            <a:extLst>
              <a:ext uri="{FF2B5EF4-FFF2-40B4-BE49-F238E27FC236}">
                <a16:creationId xmlns:a16="http://schemas.microsoft.com/office/drawing/2014/main" id="{038D4371-FDA5-43E6-3BB5-553DBEBC1E22}"/>
              </a:ext>
            </a:extLst>
          </p:cNvPr>
          <p:cNvGrpSpPr/>
          <p:nvPr/>
        </p:nvGrpSpPr>
        <p:grpSpPr>
          <a:xfrm>
            <a:off x="3389126" y="5080212"/>
            <a:ext cx="4978512" cy="1702973"/>
            <a:chOff x="1832161" y="5080212"/>
            <a:chExt cx="4978512" cy="1702973"/>
          </a:xfrm>
        </p:grpSpPr>
        <p:grpSp>
          <p:nvGrpSpPr>
            <p:cNvPr id="30" name="Group 29">
              <a:extLst>
                <a:ext uri="{FF2B5EF4-FFF2-40B4-BE49-F238E27FC236}">
                  <a16:creationId xmlns:a16="http://schemas.microsoft.com/office/drawing/2014/main" id="{36E636F3-0906-2CF3-C8FD-1DD0B9A0AC52}"/>
                </a:ext>
              </a:extLst>
            </p:cNvPr>
            <p:cNvGrpSpPr/>
            <p:nvPr/>
          </p:nvGrpSpPr>
          <p:grpSpPr>
            <a:xfrm flipH="1">
              <a:off x="1832161" y="5080212"/>
              <a:ext cx="4978512" cy="1702973"/>
              <a:chOff x="5329271" y="1668436"/>
              <a:chExt cx="4978512" cy="1702973"/>
            </a:xfrm>
          </p:grpSpPr>
          <p:sp>
            <p:nvSpPr>
              <p:cNvPr id="31" name="Freeform: Shape 30">
                <a:extLst>
                  <a:ext uri="{FF2B5EF4-FFF2-40B4-BE49-F238E27FC236}">
                    <a16:creationId xmlns:a16="http://schemas.microsoft.com/office/drawing/2014/main" id="{372BE0FF-15C5-0138-DD31-2BF1D6994650}"/>
                  </a:ext>
                </a:extLst>
              </p:cNvPr>
              <p:cNvSpPr/>
              <p:nvPr/>
            </p:nvSpPr>
            <p:spPr>
              <a:xfrm rot="5400000">
                <a:off x="7035919" y="-38212"/>
                <a:ext cx="1565216" cy="4978512"/>
              </a:xfrm>
              <a:custGeom>
                <a:avLst/>
                <a:gdLst>
                  <a:gd name="connsiteX0" fmla="*/ 0 w 1565216"/>
                  <a:gd name="connsiteY0" fmla="*/ 4610589 h 4978512"/>
                  <a:gd name="connsiteX1" fmla="*/ 0 w 1565216"/>
                  <a:gd name="connsiteY1" fmla="*/ 3812975 h 4978512"/>
                  <a:gd name="connsiteX2" fmla="*/ 224711 w 1565216"/>
                  <a:gd name="connsiteY2" fmla="*/ 3473965 h 4978512"/>
                  <a:gd name="connsiteX3" fmla="*/ 293368 w 1565216"/>
                  <a:gd name="connsiteY3" fmla="*/ 3460104 h 4978512"/>
                  <a:gd name="connsiteX4" fmla="*/ 293368 w 1565216"/>
                  <a:gd name="connsiteY4" fmla="*/ 300804 h 4978512"/>
                  <a:gd name="connsiteX5" fmla="*/ 594172 w 1565216"/>
                  <a:gd name="connsiteY5" fmla="*/ 0 h 4978512"/>
                  <a:gd name="connsiteX6" fmla="*/ 971044 w 1565216"/>
                  <a:gd name="connsiteY6" fmla="*/ 0 h 4978512"/>
                  <a:gd name="connsiteX7" fmla="*/ 1271848 w 1565216"/>
                  <a:gd name="connsiteY7" fmla="*/ 300804 h 4978512"/>
                  <a:gd name="connsiteX8" fmla="*/ 1271848 w 1565216"/>
                  <a:gd name="connsiteY8" fmla="*/ 3460104 h 4978512"/>
                  <a:gd name="connsiteX9" fmla="*/ 1340505 w 1565216"/>
                  <a:gd name="connsiteY9" fmla="*/ 3473965 h 4978512"/>
                  <a:gd name="connsiteX10" fmla="*/ 1565216 w 1565216"/>
                  <a:gd name="connsiteY10" fmla="*/ 3812975 h 4978512"/>
                  <a:gd name="connsiteX11" fmla="*/ 1565216 w 1565216"/>
                  <a:gd name="connsiteY11" fmla="*/ 4610589 h 4978512"/>
                  <a:gd name="connsiteX12" fmla="*/ 1197293 w 1565216"/>
                  <a:gd name="connsiteY12" fmla="*/ 4978512 h 4978512"/>
                  <a:gd name="connsiteX13" fmla="*/ 367923 w 1565216"/>
                  <a:gd name="connsiteY13" fmla="*/ 4978512 h 4978512"/>
                  <a:gd name="connsiteX14" fmla="*/ 0 w 1565216"/>
                  <a:gd name="connsiteY14" fmla="*/ 4610589 h 497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5216" h="4978512">
                    <a:moveTo>
                      <a:pt x="0" y="4610589"/>
                    </a:moveTo>
                    <a:lnTo>
                      <a:pt x="0" y="3812975"/>
                    </a:lnTo>
                    <a:cubicBezTo>
                      <a:pt x="0" y="3660577"/>
                      <a:pt x="92658" y="3529819"/>
                      <a:pt x="224711" y="3473965"/>
                    </a:cubicBezTo>
                    <a:lnTo>
                      <a:pt x="293368" y="3460104"/>
                    </a:lnTo>
                    <a:lnTo>
                      <a:pt x="293368" y="300804"/>
                    </a:lnTo>
                    <a:cubicBezTo>
                      <a:pt x="293368" y="134675"/>
                      <a:pt x="428043" y="0"/>
                      <a:pt x="594172" y="0"/>
                    </a:cubicBezTo>
                    <a:lnTo>
                      <a:pt x="971044" y="0"/>
                    </a:lnTo>
                    <a:cubicBezTo>
                      <a:pt x="1137173" y="0"/>
                      <a:pt x="1271848" y="134675"/>
                      <a:pt x="1271848" y="300804"/>
                    </a:cubicBezTo>
                    <a:lnTo>
                      <a:pt x="1271848" y="3460104"/>
                    </a:lnTo>
                    <a:lnTo>
                      <a:pt x="1340505" y="3473965"/>
                    </a:lnTo>
                    <a:cubicBezTo>
                      <a:pt x="1472558" y="3529819"/>
                      <a:pt x="1565216" y="3660577"/>
                      <a:pt x="1565216" y="3812975"/>
                    </a:cubicBezTo>
                    <a:lnTo>
                      <a:pt x="1565216" y="4610589"/>
                    </a:lnTo>
                    <a:cubicBezTo>
                      <a:pt x="1565216" y="4813787"/>
                      <a:pt x="1400491" y="4978512"/>
                      <a:pt x="1197293" y="4978512"/>
                    </a:cubicBezTo>
                    <a:lnTo>
                      <a:pt x="367923" y="4978512"/>
                    </a:lnTo>
                    <a:cubicBezTo>
                      <a:pt x="164725" y="4978512"/>
                      <a:pt x="0" y="4813787"/>
                      <a:pt x="0" y="4610589"/>
                    </a:cubicBezTo>
                    <a:close/>
                  </a:path>
                </a:pathLst>
              </a:custGeom>
              <a:solidFill>
                <a:schemeClr val="accent3">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Right Triangle 31">
                <a:extLst>
                  <a:ext uri="{FF2B5EF4-FFF2-40B4-BE49-F238E27FC236}">
                    <a16:creationId xmlns:a16="http://schemas.microsoft.com/office/drawing/2014/main" id="{D811F86A-2A0C-82D9-D570-B619AE98D1C3}"/>
                  </a:ext>
                </a:extLst>
              </p:cNvPr>
              <p:cNvSpPr/>
              <p:nvPr/>
            </p:nvSpPr>
            <p:spPr>
              <a:xfrm flipH="1" flipV="1">
                <a:off x="6743257" y="2940284"/>
                <a:ext cx="3161083" cy="431125"/>
              </a:xfrm>
              <a:prstGeom prst="rtTriangle">
                <a:avLst/>
              </a:prstGeom>
              <a:gradFill flip="none" rotWithShape="1">
                <a:gsLst>
                  <a:gs pos="0">
                    <a:schemeClr val="tx1"/>
                  </a:gs>
                  <a:gs pos="64000">
                    <a:schemeClr val="tx1">
                      <a:lumMod val="65000"/>
                      <a:lumOff val="35000"/>
                      <a:alpha val="40000"/>
                    </a:schemeClr>
                  </a:gs>
                  <a:gs pos="100000">
                    <a:schemeClr val="tx1">
                      <a:lumMod val="75000"/>
                      <a:lumOff val="25000"/>
                      <a:alpha val="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Rectangle: Rounded Corners 32">
                <a:extLst>
                  <a:ext uri="{FF2B5EF4-FFF2-40B4-BE49-F238E27FC236}">
                    <a16:creationId xmlns:a16="http://schemas.microsoft.com/office/drawing/2014/main" id="{ED17A378-5151-344D-E0F8-CEA5CF6932B1}"/>
                  </a:ext>
                </a:extLst>
              </p:cNvPr>
              <p:cNvSpPr/>
              <p:nvPr/>
            </p:nvSpPr>
            <p:spPr>
              <a:xfrm>
                <a:off x="5443289" y="1784815"/>
                <a:ext cx="1305424" cy="1332458"/>
              </a:xfrm>
              <a:prstGeom prst="roundRect">
                <a:avLst>
                  <a:gd name="adj" fmla="val 23993"/>
                </a:avLst>
              </a:prstGeom>
              <a:solidFill>
                <a:schemeClr val="bg1"/>
              </a:solidFill>
              <a:ln>
                <a:noFill/>
              </a:ln>
              <a:effectLst>
                <a:innerShdw blurRad="63500" dist="50800"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41" name="Graphic 40" descr="Meeting with solid fill">
              <a:extLst>
                <a:ext uri="{FF2B5EF4-FFF2-40B4-BE49-F238E27FC236}">
                  <a16:creationId xmlns:a16="http://schemas.microsoft.com/office/drawing/2014/main" id="{D0CDEAB3-AD53-AAE2-6EEA-FCC6EF978A34}"/>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554488" y="5388853"/>
              <a:ext cx="914400" cy="914400"/>
            </a:xfrm>
            <a:prstGeom prst="rect">
              <a:avLst/>
            </a:prstGeom>
          </p:spPr>
        </p:pic>
        <p:sp>
          <p:nvSpPr>
            <p:cNvPr id="45" name="TextBox 44">
              <a:extLst>
                <a:ext uri="{FF2B5EF4-FFF2-40B4-BE49-F238E27FC236}">
                  <a16:creationId xmlns:a16="http://schemas.microsoft.com/office/drawing/2014/main" id="{8DC454B1-054D-4846-82B0-419906CE9F94}"/>
                </a:ext>
              </a:extLst>
            </p:cNvPr>
            <p:cNvSpPr txBox="1"/>
            <p:nvPr/>
          </p:nvSpPr>
          <p:spPr>
            <a:xfrm>
              <a:off x="1981586" y="5497152"/>
              <a:ext cx="3016798"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IN" sz="2000" dirty="0">
                  <a:solidFill>
                    <a:prstClr val="white"/>
                  </a:solidFill>
                  <a:latin typeface="Calibri"/>
                </a:rPr>
                <a:t>Next steps</a:t>
              </a:r>
            </a:p>
            <a:p>
              <a:pPr marL="0" marR="0" lvl="0" indent="0" algn="r" defTabSz="914400" rtl="0" eaLnBrk="1" fontAlgn="auto" latinLnBrk="0" hangingPunct="1">
                <a:lnSpc>
                  <a:spcPct val="100000"/>
                </a:lnSpc>
                <a:spcBef>
                  <a:spcPts val="0"/>
                </a:spcBef>
                <a:spcAft>
                  <a:spcPts val="0"/>
                </a:spcAft>
                <a:buClrTx/>
                <a:buSzTx/>
                <a:buFontTx/>
                <a:buNone/>
                <a:tabLst/>
                <a:defRPr/>
              </a:pPr>
              <a:r>
                <a:rPr lang="en-IN" sz="2000" dirty="0">
                  <a:solidFill>
                    <a:prstClr val="white"/>
                  </a:solidFill>
                  <a:latin typeface="Calibri"/>
                </a:rPr>
                <a:t>Q&amp;A</a:t>
              </a:r>
              <a:endParaRPr kumimoji="0" lang="en-IN" sz="20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6" name="Title 5">
            <a:extLst>
              <a:ext uri="{FF2B5EF4-FFF2-40B4-BE49-F238E27FC236}">
                <a16:creationId xmlns:a16="http://schemas.microsoft.com/office/drawing/2014/main" id="{CB17935C-0039-B487-8680-5596BBD69EDA}"/>
              </a:ext>
            </a:extLst>
          </p:cNvPr>
          <p:cNvSpPr>
            <a:spLocks noGrp="1"/>
          </p:cNvSpPr>
          <p:nvPr>
            <p:ph type="title"/>
          </p:nvPr>
        </p:nvSpPr>
        <p:spPr>
          <a:xfrm>
            <a:off x="457200" y="175803"/>
            <a:ext cx="10515600" cy="1325563"/>
          </a:xfrm>
        </p:spPr>
        <p:txBody>
          <a:bodyPr/>
          <a:lstStyle/>
          <a:p>
            <a:r>
              <a:rPr lang="en-IN" dirty="0">
                <a:solidFill>
                  <a:schemeClr val="bg1"/>
                </a:solidFill>
              </a:rPr>
              <a:t>Outline</a:t>
            </a:r>
            <a:endParaRPr lang="en-IN" dirty="0"/>
          </a:p>
        </p:txBody>
      </p:sp>
    </p:spTree>
    <p:extLst>
      <p:ext uri="{BB962C8B-B14F-4D97-AF65-F5344CB8AC3E}">
        <p14:creationId xmlns:p14="http://schemas.microsoft.com/office/powerpoint/2010/main" val="986171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750"/>
                                        <p:tgtEl>
                                          <p:spTgt spid="46"/>
                                        </p:tgtEl>
                                      </p:cBhvr>
                                    </p:animEffect>
                                    <p:anim calcmode="lin" valueType="num">
                                      <p:cBhvr>
                                        <p:cTn id="8" dur="750" fill="hold"/>
                                        <p:tgtEl>
                                          <p:spTgt spid="46"/>
                                        </p:tgtEl>
                                        <p:attrNameLst>
                                          <p:attrName>ppt_x</p:attrName>
                                        </p:attrNameLst>
                                      </p:cBhvr>
                                      <p:tavLst>
                                        <p:tav tm="0">
                                          <p:val>
                                            <p:strVal val="#ppt_x"/>
                                          </p:val>
                                        </p:tav>
                                        <p:tav tm="100000">
                                          <p:val>
                                            <p:strVal val="#ppt_x"/>
                                          </p:val>
                                        </p:tav>
                                      </p:tavLst>
                                    </p:anim>
                                    <p:anim calcmode="lin" valueType="num">
                                      <p:cBhvr>
                                        <p:cTn id="9" dur="75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7"/>
                                        </p:tgtEl>
                                        <p:attrNameLst>
                                          <p:attrName>style.visibility</p:attrName>
                                        </p:attrNameLst>
                                      </p:cBhvr>
                                      <p:to>
                                        <p:strVal val="visible"/>
                                      </p:to>
                                    </p:set>
                                    <p:animEffect transition="in" filter="fade">
                                      <p:cBhvr>
                                        <p:cTn id="14" dur="750"/>
                                        <p:tgtEl>
                                          <p:spTgt spid="47"/>
                                        </p:tgtEl>
                                      </p:cBhvr>
                                    </p:animEffect>
                                    <p:anim calcmode="lin" valueType="num">
                                      <p:cBhvr>
                                        <p:cTn id="15" dur="750" fill="hold"/>
                                        <p:tgtEl>
                                          <p:spTgt spid="47"/>
                                        </p:tgtEl>
                                        <p:attrNameLst>
                                          <p:attrName>ppt_x</p:attrName>
                                        </p:attrNameLst>
                                      </p:cBhvr>
                                      <p:tavLst>
                                        <p:tav tm="0">
                                          <p:val>
                                            <p:strVal val="#ppt_x"/>
                                          </p:val>
                                        </p:tav>
                                        <p:tav tm="100000">
                                          <p:val>
                                            <p:strVal val="#ppt_x"/>
                                          </p:val>
                                        </p:tav>
                                      </p:tavLst>
                                    </p:anim>
                                    <p:anim calcmode="lin" valueType="num">
                                      <p:cBhvr>
                                        <p:cTn id="16" dur="75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750"/>
                                        <p:tgtEl>
                                          <p:spTgt spid="48"/>
                                        </p:tgtEl>
                                      </p:cBhvr>
                                    </p:animEffect>
                                    <p:anim calcmode="lin" valueType="num">
                                      <p:cBhvr>
                                        <p:cTn id="22" dur="750" fill="hold"/>
                                        <p:tgtEl>
                                          <p:spTgt spid="48"/>
                                        </p:tgtEl>
                                        <p:attrNameLst>
                                          <p:attrName>ppt_x</p:attrName>
                                        </p:attrNameLst>
                                      </p:cBhvr>
                                      <p:tavLst>
                                        <p:tav tm="0">
                                          <p:val>
                                            <p:strVal val="#ppt_x"/>
                                          </p:val>
                                        </p:tav>
                                        <p:tav tm="100000">
                                          <p:val>
                                            <p:strVal val="#ppt_x"/>
                                          </p:val>
                                        </p:tav>
                                      </p:tavLst>
                                    </p:anim>
                                    <p:anim calcmode="lin" valueType="num">
                                      <p:cBhvr>
                                        <p:cTn id="23" dur="75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750"/>
                                        <p:tgtEl>
                                          <p:spTgt spid="49"/>
                                        </p:tgtEl>
                                      </p:cBhvr>
                                    </p:animEffect>
                                    <p:anim calcmode="lin" valueType="num">
                                      <p:cBhvr>
                                        <p:cTn id="29" dur="750" fill="hold"/>
                                        <p:tgtEl>
                                          <p:spTgt spid="49"/>
                                        </p:tgtEl>
                                        <p:attrNameLst>
                                          <p:attrName>ppt_x</p:attrName>
                                        </p:attrNameLst>
                                      </p:cBhvr>
                                      <p:tavLst>
                                        <p:tav tm="0">
                                          <p:val>
                                            <p:strVal val="#ppt_x"/>
                                          </p:val>
                                        </p:tav>
                                        <p:tav tm="100000">
                                          <p:val>
                                            <p:strVal val="#ppt_x"/>
                                          </p:val>
                                        </p:tav>
                                      </p:tavLst>
                                    </p:anim>
                                    <p:anim calcmode="lin" valueType="num">
                                      <p:cBhvr>
                                        <p:cTn id="30" dur="75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4DED0A5-7255-4AD0-AFEA-73D0071FDDE0}"/>
              </a:ext>
            </a:extLst>
          </p:cNvPr>
          <p:cNvSpPr>
            <a:spLocks noGrp="1"/>
          </p:cNvSpPr>
          <p:nvPr>
            <p:ph type="ftr" sz="quarter" idx="11"/>
          </p:nvPr>
        </p:nvSpPr>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3D6B0884-2AA1-4AFB-B09E-ACA4AAAE8D34}"/>
              </a:ext>
            </a:extLst>
          </p:cNvPr>
          <p:cNvPicPr>
            <a:picLocks noGrp="1" noChangeAspect="1"/>
          </p:cNvPicPr>
          <p:nvPr>
            <p:ph idx="4294967295"/>
          </p:nvPr>
        </p:nvPicPr>
        <p:blipFill>
          <a:blip r:embed="rId2"/>
          <a:stretch>
            <a:fillRect/>
          </a:stretch>
        </p:blipFill>
        <p:spPr>
          <a:xfrm>
            <a:off x="1815153" y="-106361"/>
            <a:ext cx="8839200" cy="6827837"/>
          </a:xfrm>
          <a:prstGeom prst="rect">
            <a:avLst/>
          </a:prstGeom>
          <a:ln>
            <a:noFill/>
          </a:ln>
        </p:spPr>
      </p:pic>
      <p:pic>
        <p:nvPicPr>
          <p:cNvPr id="14" name="Picture 13">
            <a:extLst>
              <a:ext uri="{FF2B5EF4-FFF2-40B4-BE49-F238E27FC236}">
                <a16:creationId xmlns:a16="http://schemas.microsoft.com/office/drawing/2014/main" id="{DE84C088-E859-46F2-A295-0C586D32DFE4}"/>
              </a:ext>
            </a:extLst>
          </p:cNvPr>
          <p:cNvPicPr>
            <a:picLocks noChangeAspect="1"/>
          </p:cNvPicPr>
          <p:nvPr/>
        </p:nvPicPr>
        <p:blipFill>
          <a:blip r:embed="rId3"/>
          <a:stretch>
            <a:fillRect/>
          </a:stretch>
        </p:blipFill>
        <p:spPr>
          <a:xfrm>
            <a:off x="8011531" y="5595411"/>
            <a:ext cx="4114801" cy="949569"/>
          </a:xfrm>
          <a:prstGeom prst="rect">
            <a:avLst/>
          </a:prstGeom>
        </p:spPr>
      </p:pic>
      <p:sp>
        <p:nvSpPr>
          <p:cNvPr id="3" name="Teardrop 2">
            <a:extLst>
              <a:ext uri="{FF2B5EF4-FFF2-40B4-BE49-F238E27FC236}">
                <a16:creationId xmlns:a16="http://schemas.microsoft.com/office/drawing/2014/main" id="{78D07D09-59F8-5FEB-02F2-4767288F99C2}"/>
              </a:ext>
            </a:extLst>
          </p:cNvPr>
          <p:cNvSpPr/>
          <p:nvPr/>
        </p:nvSpPr>
        <p:spPr bwMode="auto">
          <a:xfrm>
            <a:off x="2524837" y="30165"/>
            <a:ext cx="6833476" cy="6691311"/>
          </a:xfrm>
          <a:prstGeom prst="teardrop">
            <a:avLst/>
          </a:prstGeom>
          <a:noFill/>
          <a:ln w="57150">
            <a:solidFill>
              <a:srgbClr val="C00000"/>
            </a:solidFill>
            <a:round/>
            <a:headEnd/>
            <a:tailEnd/>
          </a:ln>
        </p:spPr>
        <p:txBody>
          <a:bodyPr vert="horz" wrap="square" lIns="91440" tIns="45720" rIns="91440" bIns="45720" numCol="1" rtlCol="0" anchor="t" anchorCtr="0" compatLnSpc="1">
            <a:prstTxWarp prst="textNoShape">
              <a:avLst/>
            </a:prstTxWarp>
          </a:bodyPr>
          <a:lstStyle/>
          <a:p>
            <a:pPr algn="l"/>
            <a:endParaRPr lang="en-GB"/>
          </a:p>
        </p:txBody>
      </p:sp>
      <p:sp>
        <p:nvSpPr>
          <p:cNvPr id="5" name="Callout: Down Arrow 4">
            <a:extLst>
              <a:ext uri="{FF2B5EF4-FFF2-40B4-BE49-F238E27FC236}">
                <a16:creationId xmlns:a16="http://schemas.microsoft.com/office/drawing/2014/main" id="{FBA4FAFB-08C8-F782-FF61-4DAF91197A85}"/>
              </a:ext>
            </a:extLst>
          </p:cNvPr>
          <p:cNvSpPr/>
          <p:nvPr/>
        </p:nvSpPr>
        <p:spPr bwMode="auto">
          <a:xfrm>
            <a:off x="9901238" y="1200149"/>
            <a:ext cx="2071687" cy="4218765"/>
          </a:xfrm>
          <a:prstGeom prst="downArrowCallout">
            <a:avLst/>
          </a:prstGeom>
          <a:solidFill>
            <a:schemeClr val="accent3">
              <a:lumMod val="40000"/>
              <a:lumOff val="60000"/>
            </a:schemeClr>
          </a:solidFill>
          <a:ln>
            <a:noFill/>
          </a:ln>
        </p:spPr>
        <p:txBody>
          <a:bodyPr vert="horz" wrap="square" lIns="91440" tIns="45720" rIns="91440" bIns="45720" numCol="1" rtlCol="0" anchor="t" anchorCtr="0" compatLnSpc="1">
            <a:prstTxWarp prst="textNoShape">
              <a:avLst/>
            </a:prstTxWarp>
          </a:bodyPr>
          <a:lstStyle/>
          <a:p>
            <a:pPr algn="ctr"/>
            <a:r>
              <a:rPr lang="en-GB" sz="2000" b="1" dirty="0"/>
              <a:t>Behind every safe transfusion is strong governance. Safety is the outcome—governance is the driver.</a:t>
            </a:r>
          </a:p>
        </p:txBody>
      </p:sp>
    </p:spTree>
    <p:extLst>
      <p:ext uri="{BB962C8B-B14F-4D97-AF65-F5344CB8AC3E}">
        <p14:creationId xmlns:p14="http://schemas.microsoft.com/office/powerpoint/2010/main" val="338333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Red blood cells suspended in mid-air">
            <a:extLst>
              <a:ext uri="{FF2B5EF4-FFF2-40B4-BE49-F238E27FC236}">
                <a16:creationId xmlns:a16="http://schemas.microsoft.com/office/drawing/2014/main" id="{26C0E512-BCED-4669-9B02-DBCEED60F010}"/>
              </a:ext>
            </a:extLst>
          </p:cNvPr>
          <p:cNvSpPr/>
          <p:nvPr/>
        </p:nvSpPr>
        <p:spPr bwMode="auto">
          <a:xfrm>
            <a:off x="0" y="0"/>
            <a:ext cx="12192000" cy="68580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txBody>
          <a:bodyPr vert="horz" wrap="square" lIns="91440" tIns="45720" rIns="91440" bIns="45720" numCol="1" rtlCol="0" anchor="t" anchorCtr="0" compatLnSpc="1">
            <a:prstTxWarp prst="textNoShape">
              <a:avLst/>
            </a:prstTxWarp>
          </a:bodyPr>
          <a:lstStyle/>
          <a:p>
            <a:pPr algn="l"/>
            <a:endParaRPr lang="en-IN"/>
          </a:p>
        </p:txBody>
      </p:sp>
      <p:grpSp>
        <p:nvGrpSpPr>
          <p:cNvPr id="4" name="Group 3">
            <a:extLst>
              <a:ext uri="{FF2B5EF4-FFF2-40B4-BE49-F238E27FC236}">
                <a16:creationId xmlns:a16="http://schemas.microsoft.com/office/drawing/2014/main" id="{C78F2DDB-731A-4A64-847A-7682C511AD5E}"/>
              </a:ext>
            </a:extLst>
          </p:cNvPr>
          <p:cNvGrpSpPr/>
          <p:nvPr/>
        </p:nvGrpSpPr>
        <p:grpSpPr>
          <a:xfrm>
            <a:off x="5961529" y="3925986"/>
            <a:ext cx="6230471" cy="2089332"/>
            <a:chOff x="0" y="1720669"/>
            <a:chExt cx="4376057" cy="2960914"/>
          </a:xfrm>
        </p:grpSpPr>
        <p:sp>
          <p:nvSpPr>
            <p:cNvPr id="6" name="Rounded Rectangle 5"/>
            <p:cNvSpPr/>
            <p:nvPr/>
          </p:nvSpPr>
          <p:spPr>
            <a:xfrm>
              <a:off x="0" y="1720669"/>
              <a:ext cx="4376057" cy="2960914"/>
            </a:xfrm>
            <a:prstGeom prst="roundRect">
              <a:avLst>
                <a:gd name="adj" fmla="val 6066"/>
              </a:avLst>
            </a:prstGeom>
            <a:solidFill>
              <a:schemeClr val="bg1">
                <a:alpha val="51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086E8B41-161C-4297-BC60-FAEA0A3BCD82}"/>
                </a:ext>
              </a:extLst>
            </p:cNvPr>
            <p:cNvSpPr txBox="1"/>
            <p:nvPr/>
          </p:nvSpPr>
          <p:spPr>
            <a:xfrm>
              <a:off x="94448" y="1720669"/>
              <a:ext cx="4208019" cy="1962757"/>
            </a:xfrm>
            <a:prstGeom prst="rect">
              <a:avLst/>
            </a:prstGeom>
            <a:noFill/>
          </p:spPr>
          <p:txBody>
            <a:bodyPr wrap="square" rtlCol="0">
              <a:spAutoFit/>
            </a:bodyPr>
            <a:lstStyle/>
            <a:p>
              <a:endParaRPr lang="en-IN" sz="2800" dirty="0">
                <a:latin typeface="+mj-lt"/>
              </a:endParaRPr>
            </a:p>
            <a:p>
              <a:r>
                <a:rPr lang="en-IN" sz="2800" dirty="0">
                  <a:latin typeface="+mj-lt"/>
                </a:rPr>
                <a:t>Good governance enables quality; quality delivers safety; safety sustains trust. </a:t>
              </a:r>
            </a:p>
          </p:txBody>
        </p:sp>
      </p:grpSp>
      <p:pic>
        <p:nvPicPr>
          <p:cNvPr id="3076" name="Picture 4">
            <a:extLst>
              <a:ext uri="{FF2B5EF4-FFF2-40B4-BE49-F238E27FC236}">
                <a16:creationId xmlns:a16="http://schemas.microsoft.com/office/drawing/2014/main" id="{FD3EA340-0F35-AC61-0EE7-065F229792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603" y="1224366"/>
            <a:ext cx="3580108" cy="35801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artoon of a sign&#10;&#10;Description automatically generated">
            <a:extLst>
              <a:ext uri="{FF2B5EF4-FFF2-40B4-BE49-F238E27FC236}">
                <a16:creationId xmlns:a16="http://schemas.microsoft.com/office/drawing/2014/main" id="{DCD84DF2-CC34-135E-11AB-7155B743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0283" y="693195"/>
            <a:ext cx="6830592" cy="1707648"/>
          </a:xfrm>
          <a:prstGeom prst="rect">
            <a:avLst/>
          </a:prstGeom>
          <a:noFill/>
        </p:spPr>
      </p:pic>
    </p:spTree>
    <p:extLst>
      <p:ext uri="{BB962C8B-B14F-4D97-AF65-F5344CB8AC3E}">
        <p14:creationId xmlns:p14="http://schemas.microsoft.com/office/powerpoint/2010/main" val="1547219444"/>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4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0000">
                                          <p:cBhvr additive="base">
                                            <p:cTn id="7" dur="500" fill="hold"/>
                                            <p:tgtEl>
                                              <p:spTgt spid="4"/>
                                            </p:tgtEl>
                                            <p:attrNameLst>
                                              <p:attrName>ppt_x</p:attrName>
                                            </p:attrNameLst>
                                          </p:cBhvr>
                                          <p:tavLst>
                                            <p:tav tm="0">
                                              <p:val>
                                                <p:strVal val="1+#ppt_w/2"/>
                                              </p:val>
                                            </p:tav>
                                            <p:tav tm="100000">
                                              <p:val>
                                                <p:strVal val="#ppt_x"/>
                                              </p:val>
                                            </p:tav>
                                          </p:tavLst>
                                        </p:anim>
                                        <p:anim calcmode="lin" valueType="num" p14:bounceEnd="4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circle(in)">
                                          <p:cBhvr>
                                            <p:cTn id="13" dur="2000"/>
                                            <p:tgtEl>
                                              <p:spTgt spid="307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circle(in)">
                                          <p:cBhvr>
                                            <p:cTn id="13" dur="2000"/>
                                            <p:tgtEl>
                                              <p:spTgt spid="307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oup 63">
            <a:extLst>
              <a:ext uri="{FF2B5EF4-FFF2-40B4-BE49-F238E27FC236}">
                <a16:creationId xmlns:a16="http://schemas.microsoft.com/office/drawing/2014/main" id="{AE527916-486C-4F53-993A-A89A493DA2CC}"/>
              </a:ext>
            </a:extLst>
          </p:cNvPr>
          <p:cNvGrpSpPr/>
          <p:nvPr/>
        </p:nvGrpSpPr>
        <p:grpSpPr>
          <a:xfrm>
            <a:off x="0" y="274638"/>
            <a:ext cx="12192000" cy="1143000"/>
            <a:chOff x="0" y="274638"/>
            <a:chExt cx="12192000" cy="1143000"/>
          </a:xfrm>
        </p:grpSpPr>
        <p:sp>
          <p:nvSpPr>
            <p:cNvPr id="65" name="Rectangle 64">
              <a:extLst>
                <a:ext uri="{FF2B5EF4-FFF2-40B4-BE49-F238E27FC236}">
                  <a16:creationId xmlns:a16="http://schemas.microsoft.com/office/drawing/2014/main" id="{377C8814-8ACF-4252-905C-9643861A0510}"/>
                </a:ext>
              </a:extLst>
            </p:cNvPr>
            <p:cNvSpPr/>
            <p:nvPr/>
          </p:nvSpPr>
          <p:spPr bwMode="auto">
            <a:xfrm>
              <a:off x="0" y="274638"/>
              <a:ext cx="12192000" cy="1143000"/>
            </a:xfrm>
            <a:prstGeom prst="rect">
              <a:avLst/>
            </a:pr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66" name="Straight Connector 65">
              <a:extLst>
                <a:ext uri="{FF2B5EF4-FFF2-40B4-BE49-F238E27FC236}">
                  <a16:creationId xmlns:a16="http://schemas.microsoft.com/office/drawing/2014/main" id="{2AA39B00-89F2-4E97-80E1-C44AE2351015}"/>
                </a:ext>
              </a:extLst>
            </p:cNvPr>
            <p:cNvCxnSpPr/>
            <p:nvPr/>
          </p:nvCxnSpPr>
          <p:spPr>
            <a:xfrm>
              <a:off x="0" y="313548"/>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C1B4927-2334-4125-8634-8A99D98A6661}"/>
                </a:ext>
              </a:extLst>
            </p:cNvPr>
            <p:cNvCxnSpPr/>
            <p:nvPr/>
          </p:nvCxnSpPr>
          <p:spPr>
            <a:xfrm>
              <a:off x="0" y="1370622"/>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 name="Oval 4">
            <a:extLst>
              <a:ext uri="{FF2B5EF4-FFF2-40B4-BE49-F238E27FC236}">
                <a16:creationId xmlns:a16="http://schemas.microsoft.com/office/drawing/2014/main" id="{7C1857E9-8FF6-4F5F-B82B-5AE95A9D34F4}"/>
              </a:ext>
            </a:extLst>
          </p:cNvPr>
          <p:cNvSpPr/>
          <p:nvPr/>
        </p:nvSpPr>
        <p:spPr>
          <a:xfrm>
            <a:off x="4770106" y="2719634"/>
            <a:ext cx="2790334" cy="2790334"/>
          </a:xfrm>
          <a:prstGeom prst="ellipse">
            <a:avLst/>
          </a:prstGeom>
          <a:noFill/>
          <a:ln w="76200" cap="rnd">
            <a:solidFill>
              <a:srgbClr val="FF0000"/>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FA7D9350-708D-4561-9F0A-5088F2320145}"/>
              </a:ext>
            </a:extLst>
          </p:cNvPr>
          <p:cNvSpPr>
            <a:spLocks noGrp="1"/>
          </p:cNvSpPr>
          <p:nvPr>
            <p:ph type="title"/>
          </p:nvPr>
        </p:nvSpPr>
        <p:spPr>
          <a:xfrm>
            <a:off x="374073" y="274638"/>
            <a:ext cx="11582400" cy="1143000"/>
          </a:xfrm>
        </p:spPr>
        <p:txBody>
          <a:bodyPr>
            <a:normAutofit fontScale="90000"/>
          </a:bodyPr>
          <a:lstStyle/>
          <a:p>
            <a:r>
              <a:rPr lang="en-US" dirty="0">
                <a:solidFill>
                  <a:schemeClr val="bg1"/>
                </a:solidFill>
              </a:rPr>
              <a:t>Key drivers to improving transfusion governance in the UK</a:t>
            </a:r>
            <a:endParaRPr lang="en-IN" dirty="0">
              <a:solidFill>
                <a:schemeClr val="bg1"/>
              </a:solidFill>
            </a:endParaRPr>
          </a:p>
        </p:txBody>
      </p:sp>
      <p:grpSp>
        <p:nvGrpSpPr>
          <p:cNvPr id="51" name="Group 50">
            <a:extLst>
              <a:ext uri="{FF2B5EF4-FFF2-40B4-BE49-F238E27FC236}">
                <a16:creationId xmlns:a16="http://schemas.microsoft.com/office/drawing/2014/main" id="{E4F76260-C652-4078-8753-4FC746E6638F}"/>
              </a:ext>
            </a:extLst>
          </p:cNvPr>
          <p:cNvGrpSpPr/>
          <p:nvPr/>
        </p:nvGrpSpPr>
        <p:grpSpPr>
          <a:xfrm>
            <a:off x="1353923" y="2205183"/>
            <a:ext cx="4028568" cy="1126836"/>
            <a:chOff x="1464759" y="2223655"/>
            <a:chExt cx="4028568" cy="1126836"/>
          </a:xfrm>
        </p:grpSpPr>
        <p:grpSp>
          <p:nvGrpSpPr>
            <p:cNvPr id="44" name="Group 43">
              <a:extLst>
                <a:ext uri="{FF2B5EF4-FFF2-40B4-BE49-F238E27FC236}">
                  <a16:creationId xmlns:a16="http://schemas.microsoft.com/office/drawing/2014/main" id="{8554BC9F-C57E-4980-A071-4C21BD4B2F26}"/>
                </a:ext>
              </a:extLst>
            </p:cNvPr>
            <p:cNvGrpSpPr/>
            <p:nvPr/>
          </p:nvGrpSpPr>
          <p:grpSpPr>
            <a:xfrm>
              <a:off x="1464759" y="2223655"/>
              <a:ext cx="4028568" cy="1126836"/>
              <a:chOff x="1464759" y="2223655"/>
              <a:chExt cx="4028568" cy="1126836"/>
            </a:xfrm>
          </p:grpSpPr>
          <p:sp>
            <p:nvSpPr>
              <p:cNvPr id="11" name="Oval 10">
                <a:extLst>
                  <a:ext uri="{FF2B5EF4-FFF2-40B4-BE49-F238E27FC236}">
                    <a16:creationId xmlns:a16="http://schemas.microsoft.com/office/drawing/2014/main" id="{09FB1A9C-BA10-47DF-BD21-E291DC9C0FD2}"/>
                  </a:ext>
                </a:extLst>
              </p:cNvPr>
              <p:cNvSpPr/>
              <p:nvPr/>
            </p:nvSpPr>
            <p:spPr>
              <a:xfrm>
                <a:off x="5036127" y="2893291"/>
                <a:ext cx="457200" cy="457200"/>
              </a:xfrm>
              <a:prstGeom prst="ellipse">
                <a:avLst/>
              </a:prstGeom>
              <a:solidFill>
                <a:schemeClr val="bg1"/>
              </a:solidFill>
              <a:ln>
                <a:noFill/>
              </a:ln>
              <a:scene3d>
                <a:camera prst="orthographicFront"/>
                <a:lightRig rig="threePt" dir="t"/>
              </a:scene3d>
              <a:sp3d extrusionH="76200" contourW="12700">
                <a:bevelT w="228600" h="228600"/>
                <a:bevelB w="228600" h="228600"/>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Freeform: Shape 24">
                <a:extLst>
                  <a:ext uri="{FF2B5EF4-FFF2-40B4-BE49-F238E27FC236}">
                    <a16:creationId xmlns:a16="http://schemas.microsoft.com/office/drawing/2014/main" id="{39B5A4FF-622B-4DEC-8143-825929C08ADE}"/>
                  </a:ext>
                </a:extLst>
              </p:cNvPr>
              <p:cNvSpPr/>
              <p:nvPr/>
            </p:nvSpPr>
            <p:spPr>
              <a:xfrm flipH="1">
                <a:off x="1464759" y="2223655"/>
                <a:ext cx="3563250" cy="1126836"/>
              </a:xfrm>
              <a:custGeom>
                <a:avLst/>
                <a:gdLst>
                  <a:gd name="connsiteX0" fmla="*/ 2999832 w 3563250"/>
                  <a:gd name="connsiteY0" fmla="*/ 0 h 1126836"/>
                  <a:gd name="connsiteX1" fmla="*/ 1097141 w 3563250"/>
                  <a:gd name="connsiteY1" fmla="*/ 0 h 1126836"/>
                  <a:gd name="connsiteX2" fmla="*/ 533723 w 3563250"/>
                  <a:gd name="connsiteY2" fmla="*/ 563418 h 1126836"/>
                  <a:gd name="connsiteX3" fmla="*/ 536412 w 3563250"/>
                  <a:gd name="connsiteY3" fmla="*/ 590091 h 1126836"/>
                  <a:gd name="connsiteX4" fmla="*/ 0 w 3563250"/>
                  <a:gd name="connsiteY4" fmla="*/ 781865 h 1126836"/>
                  <a:gd name="connsiteX5" fmla="*/ 577732 w 3563250"/>
                  <a:gd name="connsiteY5" fmla="*/ 781865 h 1126836"/>
                  <a:gd name="connsiteX6" fmla="*/ 577999 w 3563250"/>
                  <a:gd name="connsiteY6" fmla="*/ 782726 h 1126836"/>
                  <a:gd name="connsiteX7" fmla="*/ 1097141 w 3563250"/>
                  <a:gd name="connsiteY7" fmla="*/ 1126836 h 1126836"/>
                  <a:gd name="connsiteX8" fmla="*/ 2999832 w 3563250"/>
                  <a:gd name="connsiteY8" fmla="*/ 1126836 h 1126836"/>
                  <a:gd name="connsiteX9" fmla="*/ 3563250 w 3563250"/>
                  <a:gd name="connsiteY9" fmla="*/ 563418 h 1126836"/>
                  <a:gd name="connsiteX10" fmla="*/ 2999832 w 3563250"/>
                  <a:gd name="connsiteY10" fmla="*/ 0 h 112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3250" h="1126836">
                    <a:moveTo>
                      <a:pt x="2999832" y="0"/>
                    </a:moveTo>
                    <a:lnTo>
                      <a:pt x="1097141" y="0"/>
                    </a:lnTo>
                    <a:cubicBezTo>
                      <a:pt x="785974" y="0"/>
                      <a:pt x="533723" y="252251"/>
                      <a:pt x="533723" y="563418"/>
                    </a:cubicBezTo>
                    <a:lnTo>
                      <a:pt x="536412" y="590091"/>
                    </a:lnTo>
                    <a:lnTo>
                      <a:pt x="0" y="781865"/>
                    </a:lnTo>
                    <a:lnTo>
                      <a:pt x="577732" y="781865"/>
                    </a:lnTo>
                    <a:lnTo>
                      <a:pt x="577999" y="782726"/>
                    </a:lnTo>
                    <a:cubicBezTo>
                      <a:pt x="663531" y="984945"/>
                      <a:pt x="863766" y="1126836"/>
                      <a:pt x="1097141" y="1126836"/>
                    </a:cubicBezTo>
                    <a:lnTo>
                      <a:pt x="2999832" y="1126836"/>
                    </a:lnTo>
                    <a:cubicBezTo>
                      <a:pt x="3310999" y="1126836"/>
                      <a:pt x="3563250" y="874585"/>
                      <a:pt x="3563250" y="563418"/>
                    </a:cubicBezTo>
                    <a:cubicBezTo>
                      <a:pt x="3563250" y="252251"/>
                      <a:pt x="3310999" y="0"/>
                      <a:pt x="2999832" y="0"/>
                    </a:cubicBezTo>
                    <a:close/>
                  </a:path>
                </a:pathLst>
              </a:cu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Rounded Corners 20">
                <a:extLst>
                  <a:ext uri="{FF2B5EF4-FFF2-40B4-BE49-F238E27FC236}">
                    <a16:creationId xmlns:a16="http://schemas.microsoft.com/office/drawing/2014/main" id="{58763384-9EA7-4055-8890-C3428ED7BFB1}"/>
                  </a:ext>
                </a:extLst>
              </p:cNvPr>
              <p:cNvSpPr/>
              <p:nvPr/>
            </p:nvSpPr>
            <p:spPr>
              <a:xfrm flipH="1">
                <a:off x="1659523" y="2289752"/>
                <a:ext cx="2837634" cy="994643"/>
              </a:xfrm>
              <a:prstGeom prst="roundRect">
                <a:avLst>
                  <a:gd name="adj" fmla="val 50000"/>
                </a:avLst>
              </a:prstGeom>
              <a:solidFill>
                <a:schemeClr val="bg1"/>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0" name="TextBox 49">
              <a:extLst>
                <a:ext uri="{FF2B5EF4-FFF2-40B4-BE49-F238E27FC236}">
                  <a16:creationId xmlns:a16="http://schemas.microsoft.com/office/drawing/2014/main" id="{D7754DF1-D185-4F1A-8CB1-6D24D378DF89}"/>
                </a:ext>
              </a:extLst>
            </p:cNvPr>
            <p:cNvSpPr txBox="1"/>
            <p:nvPr/>
          </p:nvSpPr>
          <p:spPr>
            <a:xfrm>
              <a:off x="1745674" y="2433130"/>
              <a:ext cx="25667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Insights from serial Annual SHOT Reports </a:t>
              </a:r>
              <a:endParaRPr kumimoji="0" lang="en-IN" sz="20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53" name="Group 52">
            <a:extLst>
              <a:ext uri="{FF2B5EF4-FFF2-40B4-BE49-F238E27FC236}">
                <a16:creationId xmlns:a16="http://schemas.microsoft.com/office/drawing/2014/main" id="{BF33F60F-3A7C-4402-8074-031DB711198D}"/>
              </a:ext>
            </a:extLst>
          </p:cNvPr>
          <p:cNvGrpSpPr/>
          <p:nvPr/>
        </p:nvGrpSpPr>
        <p:grpSpPr>
          <a:xfrm>
            <a:off x="1058361" y="3491347"/>
            <a:ext cx="3890020" cy="1126836"/>
            <a:chOff x="1169197" y="3509819"/>
            <a:chExt cx="3890020" cy="1126836"/>
          </a:xfrm>
        </p:grpSpPr>
        <p:grpSp>
          <p:nvGrpSpPr>
            <p:cNvPr id="45" name="Group 44">
              <a:extLst>
                <a:ext uri="{FF2B5EF4-FFF2-40B4-BE49-F238E27FC236}">
                  <a16:creationId xmlns:a16="http://schemas.microsoft.com/office/drawing/2014/main" id="{37092A05-144C-428B-8D33-85142D706587}"/>
                </a:ext>
              </a:extLst>
            </p:cNvPr>
            <p:cNvGrpSpPr/>
            <p:nvPr/>
          </p:nvGrpSpPr>
          <p:grpSpPr>
            <a:xfrm>
              <a:off x="1169197" y="3509819"/>
              <a:ext cx="3890020" cy="1126836"/>
              <a:chOff x="1169197" y="3509819"/>
              <a:chExt cx="3890020" cy="1126836"/>
            </a:xfrm>
          </p:grpSpPr>
          <p:sp>
            <p:nvSpPr>
              <p:cNvPr id="10" name="Oval 9">
                <a:extLst>
                  <a:ext uri="{FF2B5EF4-FFF2-40B4-BE49-F238E27FC236}">
                    <a16:creationId xmlns:a16="http://schemas.microsoft.com/office/drawing/2014/main" id="{59A44255-E2C3-428E-B567-9B3F90215835}"/>
                  </a:ext>
                </a:extLst>
              </p:cNvPr>
              <p:cNvSpPr/>
              <p:nvPr/>
            </p:nvSpPr>
            <p:spPr>
              <a:xfrm>
                <a:off x="4602017" y="3904673"/>
                <a:ext cx="457200" cy="457200"/>
              </a:xfrm>
              <a:prstGeom prst="ellipse">
                <a:avLst/>
              </a:prstGeom>
              <a:solidFill>
                <a:schemeClr val="bg1"/>
              </a:solidFill>
              <a:ln>
                <a:noFill/>
              </a:ln>
              <a:scene3d>
                <a:camera prst="orthographicFront"/>
                <a:lightRig rig="threePt" dir="t"/>
              </a:scene3d>
              <a:sp3d extrusionH="76200" contourW="12700">
                <a:bevelT w="228600" h="228600"/>
                <a:bevelB w="228600" h="228600"/>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Freeform: Shape 28">
                <a:extLst>
                  <a:ext uri="{FF2B5EF4-FFF2-40B4-BE49-F238E27FC236}">
                    <a16:creationId xmlns:a16="http://schemas.microsoft.com/office/drawing/2014/main" id="{7899A777-25D8-49AB-9407-DE86A9E66CE0}"/>
                  </a:ext>
                </a:extLst>
              </p:cNvPr>
              <p:cNvSpPr/>
              <p:nvPr/>
            </p:nvSpPr>
            <p:spPr>
              <a:xfrm flipH="1">
                <a:off x="1169197" y="3509819"/>
                <a:ext cx="3362035" cy="1126836"/>
              </a:xfrm>
              <a:custGeom>
                <a:avLst/>
                <a:gdLst>
                  <a:gd name="connsiteX0" fmla="*/ 2798617 w 3362035"/>
                  <a:gd name="connsiteY0" fmla="*/ 0 h 1126836"/>
                  <a:gd name="connsiteX1" fmla="*/ 895926 w 3362035"/>
                  <a:gd name="connsiteY1" fmla="*/ 0 h 1126836"/>
                  <a:gd name="connsiteX2" fmla="*/ 343955 w 3362035"/>
                  <a:gd name="connsiteY2" fmla="*/ 449870 h 1126836"/>
                  <a:gd name="connsiteX3" fmla="*/ 339990 w 3362035"/>
                  <a:gd name="connsiteY3" fmla="*/ 489205 h 1126836"/>
                  <a:gd name="connsiteX4" fmla="*/ 0 w 3362035"/>
                  <a:gd name="connsiteY4" fmla="*/ 579582 h 1126836"/>
                  <a:gd name="connsiteX5" fmla="*/ 343338 w 3362035"/>
                  <a:gd name="connsiteY5" fmla="*/ 670849 h 1126836"/>
                  <a:gd name="connsiteX6" fmla="*/ 343955 w 3362035"/>
                  <a:gd name="connsiteY6" fmla="*/ 676966 h 1126836"/>
                  <a:gd name="connsiteX7" fmla="*/ 895926 w 3362035"/>
                  <a:gd name="connsiteY7" fmla="*/ 1126836 h 1126836"/>
                  <a:gd name="connsiteX8" fmla="*/ 2798617 w 3362035"/>
                  <a:gd name="connsiteY8" fmla="*/ 1126836 h 1126836"/>
                  <a:gd name="connsiteX9" fmla="*/ 3362035 w 3362035"/>
                  <a:gd name="connsiteY9" fmla="*/ 563418 h 1126836"/>
                  <a:gd name="connsiteX10" fmla="*/ 2798617 w 3362035"/>
                  <a:gd name="connsiteY10" fmla="*/ 0 h 112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2035" h="1126836">
                    <a:moveTo>
                      <a:pt x="2798617" y="0"/>
                    </a:moveTo>
                    <a:lnTo>
                      <a:pt x="895926" y="0"/>
                    </a:lnTo>
                    <a:cubicBezTo>
                      <a:pt x="623655" y="0"/>
                      <a:pt x="396491" y="193130"/>
                      <a:pt x="343955" y="449870"/>
                    </a:cubicBezTo>
                    <a:lnTo>
                      <a:pt x="339990" y="489205"/>
                    </a:lnTo>
                    <a:lnTo>
                      <a:pt x="0" y="579582"/>
                    </a:lnTo>
                    <a:lnTo>
                      <a:pt x="343338" y="670849"/>
                    </a:lnTo>
                    <a:lnTo>
                      <a:pt x="343955" y="676966"/>
                    </a:lnTo>
                    <a:cubicBezTo>
                      <a:pt x="396491" y="933707"/>
                      <a:pt x="623655" y="1126836"/>
                      <a:pt x="895926" y="1126836"/>
                    </a:cubicBezTo>
                    <a:lnTo>
                      <a:pt x="2798617" y="1126836"/>
                    </a:lnTo>
                    <a:cubicBezTo>
                      <a:pt x="3109784" y="1126836"/>
                      <a:pt x="3362035" y="874585"/>
                      <a:pt x="3362035" y="563418"/>
                    </a:cubicBezTo>
                    <a:cubicBezTo>
                      <a:pt x="3362035" y="252251"/>
                      <a:pt x="3109784" y="0"/>
                      <a:pt x="2798617" y="0"/>
                    </a:cubicBezTo>
                    <a:close/>
                  </a:path>
                </a:pathLst>
              </a:cu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Rectangle: Rounded Corners 38">
                <a:extLst>
                  <a:ext uri="{FF2B5EF4-FFF2-40B4-BE49-F238E27FC236}">
                    <a16:creationId xmlns:a16="http://schemas.microsoft.com/office/drawing/2014/main" id="{22F3D4AC-094C-4852-BA91-DEACE9997B41}"/>
                  </a:ext>
                </a:extLst>
              </p:cNvPr>
              <p:cNvSpPr/>
              <p:nvPr/>
            </p:nvSpPr>
            <p:spPr>
              <a:xfrm flipH="1">
                <a:off x="1375027" y="3575916"/>
                <a:ext cx="2837634" cy="994643"/>
              </a:xfrm>
              <a:prstGeom prst="roundRect">
                <a:avLst>
                  <a:gd name="adj" fmla="val 50000"/>
                </a:avLst>
              </a:prstGeom>
              <a:solidFill>
                <a:schemeClr val="bg1"/>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2" name="TextBox 51">
              <a:extLst>
                <a:ext uri="{FF2B5EF4-FFF2-40B4-BE49-F238E27FC236}">
                  <a16:creationId xmlns:a16="http://schemas.microsoft.com/office/drawing/2014/main" id="{EBE6D7AC-C596-4683-95D7-78BCADEA5084}"/>
                </a:ext>
              </a:extLst>
            </p:cNvPr>
            <p:cNvSpPr txBox="1"/>
            <p:nvPr/>
          </p:nvSpPr>
          <p:spPr>
            <a:xfrm>
              <a:off x="1510484" y="3719294"/>
              <a:ext cx="25667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Calibri"/>
                </a:rPr>
                <a:t>Gaps identified in various surveys </a:t>
              </a:r>
              <a:endParaRPr kumimoji="0" lang="en-IN" sz="20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55" name="Group 54">
            <a:extLst>
              <a:ext uri="{FF2B5EF4-FFF2-40B4-BE49-F238E27FC236}">
                <a16:creationId xmlns:a16="http://schemas.microsoft.com/office/drawing/2014/main" id="{B596778C-B53A-4025-8FB7-88829FE91418}"/>
              </a:ext>
            </a:extLst>
          </p:cNvPr>
          <p:cNvGrpSpPr/>
          <p:nvPr/>
        </p:nvGrpSpPr>
        <p:grpSpPr>
          <a:xfrm>
            <a:off x="1327806" y="4777510"/>
            <a:ext cx="4091392" cy="1126836"/>
            <a:chOff x="1438642" y="4795982"/>
            <a:chExt cx="4091392" cy="1126836"/>
          </a:xfrm>
        </p:grpSpPr>
        <p:grpSp>
          <p:nvGrpSpPr>
            <p:cNvPr id="46" name="Group 45">
              <a:extLst>
                <a:ext uri="{FF2B5EF4-FFF2-40B4-BE49-F238E27FC236}">
                  <a16:creationId xmlns:a16="http://schemas.microsoft.com/office/drawing/2014/main" id="{178B1318-497E-4A8C-8C5A-DE8A851B4239}"/>
                </a:ext>
              </a:extLst>
            </p:cNvPr>
            <p:cNvGrpSpPr/>
            <p:nvPr/>
          </p:nvGrpSpPr>
          <p:grpSpPr>
            <a:xfrm>
              <a:off x="1464760" y="4795982"/>
              <a:ext cx="4065274" cy="1126836"/>
              <a:chOff x="1464760" y="4795982"/>
              <a:chExt cx="4065274" cy="1126836"/>
            </a:xfrm>
          </p:grpSpPr>
          <p:sp>
            <p:nvSpPr>
              <p:cNvPr id="9" name="Oval 8">
                <a:extLst>
                  <a:ext uri="{FF2B5EF4-FFF2-40B4-BE49-F238E27FC236}">
                    <a16:creationId xmlns:a16="http://schemas.microsoft.com/office/drawing/2014/main" id="{9660167B-85ED-44DF-AC85-B6A239AE91A5}"/>
                  </a:ext>
                </a:extLst>
              </p:cNvPr>
              <p:cNvSpPr/>
              <p:nvPr/>
            </p:nvSpPr>
            <p:spPr>
              <a:xfrm>
                <a:off x="5072834" y="4902201"/>
                <a:ext cx="457200" cy="457200"/>
              </a:xfrm>
              <a:prstGeom prst="ellipse">
                <a:avLst/>
              </a:prstGeom>
              <a:solidFill>
                <a:schemeClr val="bg1"/>
              </a:solidFill>
              <a:ln>
                <a:noFill/>
              </a:ln>
              <a:scene3d>
                <a:camera prst="orthographicFront"/>
                <a:lightRig rig="threePt" dir="t"/>
              </a:scene3d>
              <a:sp3d extrusionH="76200" contourW="12700">
                <a:bevelT w="228600" h="228600"/>
                <a:bevelB w="228600" h="228600"/>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Freeform: Shape 30">
                <a:extLst>
                  <a:ext uri="{FF2B5EF4-FFF2-40B4-BE49-F238E27FC236}">
                    <a16:creationId xmlns:a16="http://schemas.microsoft.com/office/drawing/2014/main" id="{1DE4FBF2-962D-49C8-87B4-39018E994516}"/>
                  </a:ext>
                </a:extLst>
              </p:cNvPr>
              <p:cNvSpPr/>
              <p:nvPr/>
            </p:nvSpPr>
            <p:spPr>
              <a:xfrm flipV="1">
                <a:off x="1464760" y="4795982"/>
                <a:ext cx="3571367" cy="1126836"/>
              </a:xfrm>
              <a:custGeom>
                <a:avLst/>
                <a:gdLst>
                  <a:gd name="connsiteX0" fmla="*/ 563418 w 3571367"/>
                  <a:gd name="connsiteY0" fmla="*/ 1126836 h 1126836"/>
                  <a:gd name="connsiteX1" fmla="*/ 2466109 w 3571367"/>
                  <a:gd name="connsiteY1" fmla="*/ 1126836 h 1126836"/>
                  <a:gd name="connsiteX2" fmla="*/ 2985251 w 3571367"/>
                  <a:gd name="connsiteY2" fmla="*/ 782726 h 1126836"/>
                  <a:gd name="connsiteX3" fmla="*/ 3011396 w 3571367"/>
                  <a:gd name="connsiteY3" fmla="*/ 698500 h 1126836"/>
                  <a:gd name="connsiteX4" fmla="*/ 3571367 w 3571367"/>
                  <a:gd name="connsiteY4" fmla="*/ 698500 h 1126836"/>
                  <a:gd name="connsiteX5" fmla="*/ 3023396 w 3571367"/>
                  <a:gd name="connsiteY5" fmla="*/ 502594 h 1126836"/>
                  <a:gd name="connsiteX6" fmla="*/ 3018081 w 3571367"/>
                  <a:gd name="connsiteY6" fmla="*/ 449870 h 1126836"/>
                  <a:gd name="connsiteX7" fmla="*/ 2466109 w 3571367"/>
                  <a:gd name="connsiteY7" fmla="*/ 0 h 1126836"/>
                  <a:gd name="connsiteX8" fmla="*/ 563418 w 3571367"/>
                  <a:gd name="connsiteY8" fmla="*/ 0 h 1126836"/>
                  <a:gd name="connsiteX9" fmla="*/ 0 w 3571367"/>
                  <a:gd name="connsiteY9" fmla="*/ 563418 h 1126836"/>
                  <a:gd name="connsiteX10" fmla="*/ 563418 w 3571367"/>
                  <a:gd name="connsiteY10" fmla="*/ 1126836 h 112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1367" h="1126836">
                    <a:moveTo>
                      <a:pt x="563418" y="1126836"/>
                    </a:moveTo>
                    <a:lnTo>
                      <a:pt x="2466109" y="1126836"/>
                    </a:lnTo>
                    <a:cubicBezTo>
                      <a:pt x="2699484" y="1126836"/>
                      <a:pt x="2899720" y="984945"/>
                      <a:pt x="2985251" y="782726"/>
                    </a:cubicBezTo>
                    <a:lnTo>
                      <a:pt x="3011396" y="698500"/>
                    </a:lnTo>
                    <a:lnTo>
                      <a:pt x="3571367" y="698500"/>
                    </a:lnTo>
                    <a:lnTo>
                      <a:pt x="3023396" y="502594"/>
                    </a:lnTo>
                    <a:lnTo>
                      <a:pt x="3018081" y="449870"/>
                    </a:lnTo>
                    <a:cubicBezTo>
                      <a:pt x="2965544" y="193129"/>
                      <a:pt x="2738380" y="0"/>
                      <a:pt x="2466109" y="0"/>
                    </a:cubicBezTo>
                    <a:lnTo>
                      <a:pt x="563418" y="0"/>
                    </a:lnTo>
                    <a:cubicBezTo>
                      <a:pt x="252251" y="0"/>
                      <a:pt x="0" y="252251"/>
                      <a:pt x="0" y="563418"/>
                    </a:cubicBezTo>
                    <a:cubicBezTo>
                      <a:pt x="0" y="874585"/>
                      <a:pt x="252251" y="1126836"/>
                      <a:pt x="563418" y="1126836"/>
                    </a:cubicBezTo>
                    <a:close/>
                  </a:path>
                </a:pathLst>
              </a:cu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Rounded Corners 39">
                <a:extLst>
                  <a:ext uri="{FF2B5EF4-FFF2-40B4-BE49-F238E27FC236}">
                    <a16:creationId xmlns:a16="http://schemas.microsoft.com/office/drawing/2014/main" id="{7690457B-C5DF-4CAD-90C3-2EAA04C6C149}"/>
                  </a:ext>
                </a:extLst>
              </p:cNvPr>
              <p:cNvSpPr/>
              <p:nvPr/>
            </p:nvSpPr>
            <p:spPr>
              <a:xfrm flipH="1">
                <a:off x="1659523" y="4862079"/>
                <a:ext cx="2837634" cy="994643"/>
              </a:xfrm>
              <a:prstGeom prst="roundRect">
                <a:avLst>
                  <a:gd name="adj" fmla="val 50000"/>
                </a:avLst>
              </a:prstGeom>
              <a:solidFill>
                <a:schemeClr val="bg1"/>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4" name="TextBox 53">
              <a:extLst>
                <a:ext uri="{FF2B5EF4-FFF2-40B4-BE49-F238E27FC236}">
                  <a16:creationId xmlns:a16="http://schemas.microsoft.com/office/drawing/2014/main" id="{FEBCF0B5-1994-4BD5-9B2D-F40C1A0AAEE4}"/>
                </a:ext>
              </a:extLst>
            </p:cNvPr>
            <p:cNvSpPr txBox="1"/>
            <p:nvPr/>
          </p:nvSpPr>
          <p:spPr>
            <a:xfrm>
              <a:off x="1438642" y="4879049"/>
              <a:ext cx="2721573"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Persistent issues identified in national audits </a:t>
              </a:r>
              <a:endParaRPr kumimoji="0" lang="en-IN" sz="20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57" name="Group 56">
            <a:extLst>
              <a:ext uri="{FF2B5EF4-FFF2-40B4-BE49-F238E27FC236}">
                <a16:creationId xmlns:a16="http://schemas.microsoft.com/office/drawing/2014/main" id="{4B80512B-5C42-49A5-BE69-6D0BF0A71658}"/>
              </a:ext>
            </a:extLst>
          </p:cNvPr>
          <p:cNvGrpSpPr/>
          <p:nvPr/>
        </p:nvGrpSpPr>
        <p:grpSpPr>
          <a:xfrm>
            <a:off x="6911348" y="2205183"/>
            <a:ext cx="4000859" cy="1126836"/>
            <a:chOff x="7022184" y="2223655"/>
            <a:chExt cx="4000859" cy="1126836"/>
          </a:xfrm>
        </p:grpSpPr>
        <p:grpSp>
          <p:nvGrpSpPr>
            <p:cNvPr id="47" name="Group 46">
              <a:extLst>
                <a:ext uri="{FF2B5EF4-FFF2-40B4-BE49-F238E27FC236}">
                  <a16:creationId xmlns:a16="http://schemas.microsoft.com/office/drawing/2014/main" id="{3EC51E53-8A11-4EF1-97BC-3274CFFF16F3}"/>
                </a:ext>
              </a:extLst>
            </p:cNvPr>
            <p:cNvGrpSpPr/>
            <p:nvPr/>
          </p:nvGrpSpPr>
          <p:grpSpPr>
            <a:xfrm>
              <a:off x="7022184" y="2223655"/>
              <a:ext cx="4000859" cy="1126836"/>
              <a:chOff x="7022184" y="2223655"/>
              <a:chExt cx="4000859" cy="1126836"/>
            </a:xfrm>
          </p:grpSpPr>
          <p:sp>
            <p:nvSpPr>
              <p:cNvPr id="4" name="Oval 3">
                <a:extLst>
                  <a:ext uri="{FF2B5EF4-FFF2-40B4-BE49-F238E27FC236}">
                    <a16:creationId xmlns:a16="http://schemas.microsoft.com/office/drawing/2014/main" id="{F0EB65DF-195F-44E4-A5A9-6C652D53B638}"/>
                  </a:ext>
                </a:extLst>
              </p:cNvPr>
              <p:cNvSpPr/>
              <p:nvPr/>
            </p:nvSpPr>
            <p:spPr>
              <a:xfrm>
                <a:off x="7022184" y="2893291"/>
                <a:ext cx="457200" cy="457200"/>
              </a:xfrm>
              <a:prstGeom prst="ellipse">
                <a:avLst/>
              </a:prstGeom>
              <a:solidFill>
                <a:schemeClr val="bg1"/>
              </a:solidFill>
              <a:ln>
                <a:noFill/>
              </a:ln>
              <a:scene3d>
                <a:camera prst="orthographicFront"/>
                <a:lightRig rig="threePt" dir="t"/>
              </a:scene3d>
              <a:sp3d extrusionH="76200" contourW="12700">
                <a:bevelT w="228600" h="228600"/>
                <a:bevelB w="228600" h="228600"/>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Freeform: Shape 35">
                <a:extLst>
                  <a:ext uri="{FF2B5EF4-FFF2-40B4-BE49-F238E27FC236}">
                    <a16:creationId xmlns:a16="http://schemas.microsoft.com/office/drawing/2014/main" id="{122F0899-0D50-40EC-899F-6C3E483948AE}"/>
                  </a:ext>
                </a:extLst>
              </p:cNvPr>
              <p:cNvSpPr/>
              <p:nvPr/>
            </p:nvSpPr>
            <p:spPr>
              <a:xfrm>
                <a:off x="7459793" y="2223655"/>
                <a:ext cx="3563250" cy="1126836"/>
              </a:xfrm>
              <a:custGeom>
                <a:avLst/>
                <a:gdLst>
                  <a:gd name="connsiteX0" fmla="*/ 2999832 w 3563250"/>
                  <a:gd name="connsiteY0" fmla="*/ 0 h 1126836"/>
                  <a:gd name="connsiteX1" fmla="*/ 1097141 w 3563250"/>
                  <a:gd name="connsiteY1" fmla="*/ 0 h 1126836"/>
                  <a:gd name="connsiteX2" fmla="*/ 533723 w 3563250"/>
                  <a:gd name="connsiteY2" fmla="*/ 563418 h 1126836"/>
                  <a:gd name="connsiteX3" fmla="*/ 536412 w 3563250"/>
                  <a:gd name="connsiteY3" fmla="*/ 590091 h 1126836"/>
                  <a:gd name="connsiteX4" fmla="*/ 0 w 3563250"/>
                  <a:gd name="connsiteY4" fmla="*/ 781865 h 1126836"/>
                  <a:gd name="connsiteX5" fmla="*/ 577732 w 3563250"/>
                  <a:gd name="connsiteY5" fmla="*/ 781865 h 1126836"/>
                  <a:gd name="connsiteX6" fmla="*/ 577999 w 3563250"/>
                  <a:gd name="connsiteY6" fmla="*/ 782726 h 1126836"/>
                  <a:gd name="connsiteX7" fmla="*/ 1097141 w 3563250"/>
                  <a:gd name="connsiteY7" fmla="*/ 1126836 h 1126836"/>
                  <a:gd name="connsiteX8" fmla="*/ 2999832 w 3563250"/>
                  <a:gd name="connsiteY8" fmla="*/ 1126836 h 1126836"/>
                  <a:gd name="connsiteX9" fmla="*/ 3563250 w 3563250"/>
                  <a:gd name="connsiteY9" fmla="*/ 563418 h 1126836"/>
                  <a:gd name="connsiteX10" fmla="*/ 2999832 w 3563250"/>
                  <a:gd name="connsiteY10" fmla="*/ 0 h 112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3250" h="1126836">
                    <a:moveTo>
                      <a:pt x="2999832" y="0"/>
                    </a:moveTo>
                    <a:lnTo>
                      <a:pt x="1097141" y="0"/>
                    </a:lnTo>
                    <a:cubicBezTo>
                      <a:pt x="785974" y="0"/>
                      <a:pt x="533723" y="252251"/>
                      <a:pt x="533723" y="563418"/>
                    </a:cubicBezTo>
                    <a:lnTo>
                      <a:pt x="536412" y="590091"/>
                    </a:lnTo>
                    <a:lnTo>
                      <a:pt x="0" y="781865"/>
                    </a:lnTo>
                    <a:lnTo>
                      <a:pt x="577732" y="781865"/>
                    </a:lnTo>
                    <a:lnTo>
                      <a:pt x="577999" y="782726"/>
                    </a:lnTo>
                    <a:cubicBezTo>
                      <a:pt x="663531" y="984945"/>
                      <a:pt x="863766" y="1126836"/>
                      <a:pt x="1097141" y="1126836"/>
                    </a:cubicBezTo>
                    <a:lnTo>
                      <a:pt x="2999832" y="1126836"/>
                    </a:lnTo>
                    <a:cubicBezTo>
                      <a:pt x="3310999" y="1126836"/>
                      <a:pt x="3563250" y="874585"/>
                      <a:pt x="3563250" y="563418"/>
                    </a:cubicBezTo>
                    <a:cubicBezTo>
                      <a:pt x="3563250" y="252251"/>
                      <a:pt x="3310999" y="0"/>
                      <a:pt x="2999832" y="0"/>
                    </a:cubicBezTo>
                    <a:close/>
                  </a:path>
                </a:pathLst>
              </a:cu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Rectangle: Rounded Corners 40">
                <a:extLst>
                  <a:ext uri="{FF2B5EF4-FFF2-40B4-BE49-F238E27FC236}">
                    <a16:creationId xmlns:a16="http://schemas.microsoft.com/office/drawing/2014/main" id="{C3E77578-D5C6-461B-A0BC-7984BD0DAD56}"/>
                  </a:ext>
                </a:extLst>
              </p:cNvPr>
              <p:cNvSpPr/>
              <p:nvPr/>
            </p:nvSpPr>
            <p:spPr>
              <a:xfrm flipH="1">
                <a:off x="8002514" y="2289752"/>
                <a:ext cx="2837634" cy="994643"/>
              </a:xfrm>
              <a:prstGeom prst="roundRect">
                <a:avLst>
                  <a:gd name="adj" fmla="val 50000"/>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6" name="TextBox 55">
              <a:extLst>
                <a:ext uri="{FF2B5EF4-FFF2-40B4-BE49-F238E27FC236}">
                  <a16:creationId xmlns:a16="http://schemas.microsoft.com/office/drawing/2014/main" id="{1168C928-961D-428B-9A05-4D909776FD63}"/>
                </a:ext>
              </a:extLst>
            </p:cNvPr>
            <p:cNvSpPr txBox="1"/>
            <p:nvPr/>
          </p:nvSpPr>
          <p:spPr>
            <a:xfrm>
              <a:off x="8137971" y="2277101"/>
              <a:ext cx="261617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Infected Blood Inquiry report and recommendations </a:t>
              </a:r>
              <a:endParaRPr kumimoji="0" lang="en-IN" sz="20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59" name="Group 58">
            <a:extLst>
              <a:ext uri="{FF2B5EF4-FFF2-40B4-BE49-F238E27FC236}">
                <a16:creationId xmlns:a16="http://schemas.microsoft.com/office/drawing/2014/main" id="{C1D697A1-4F11-4A41-8AAD-CD66FD9C56E9}"/>
              </a:ext>
            </a:extLst>
          </p:cNvPr>
          <p:cNvGrpSpPr/>
          <p:nvPr/>
        </p:nvGrpSpPr>
        <p:grpSpPr>
          <a:xfrm>
            <a:off x="7340839" y="3491347"/>
            <a:ext cx="3866930" cy="1126836"/>
            <a:chOff x="7451675" y="3509819"/>
            <a:chExt cx="3866930" cy="1126836"/>
          </a:xfrm>
        </p:grpSpPr>
        <p:grpSp>
          <p:nvGrpSpPr>
            <p:cNvPr id="48" name="Group 47">
              <a:extLst>
                <a:ext uri="{FF2B5EF4-FFF2-40B4-BE49-F238E27FC236}">
                  <a16:creationId xmlns:a16="http://schemas.microsoft.com/office/drawing/2014/main" id="{31D2BD2B-4210-43FA-9FD1-8A789217EEEF}"/>
                </a:ext>
              </a:extLst>
            </p:cNvPr>
            <p:cNvGrpSpPr/>
            <p:nvPr/>
          </p:nvGrpSpPr>
          <p:grpSpPr>
            <a:xfrm>
              <a:off x="7451675" y="3509819"/>
              <a:ext cx="3866930" cy="1126836"/>
              <a:chOff x="7451675" y="3509819"/>
              <a:chExt cx="3866930" cy="1126836"/>
            </a:xfrm>
          </p:grpSpPr>
          <p:sp>
            <p:nvSpPr>
              <p:cNvPr id="7" name="Oval 6">
                <a:extLst>
                  <a:ext uri="{FF2B5EF4-FFF2-40B4-BE49-F238E27FC236}">
                    <a16:creationId xmlns:a16="http://schemas.microsoft.com/office/drawing/2014/main" id="{EB772D00-5147-4FAB-9FBC-57BA05C7C0AC}"/>
                  </a:ext>
                </a:extLst>
              </p:cNvPr>
              <p:cNvSpPr/>
              <p:nvPr/>
            </p:nvSpPr>
            <p:spPr>
              <a:xfrm>
                <a:off x="7451675" y="3904673"/>
                <a:ext cx="457200" cy="457200"/>
              </a:xfrm>
              <a:prstGeom prst="ellipse">
                <a:avLst/>
              </a:prstGeom>
              <a:solidFill>
                <a:schemeClr val="bg1"/>
              </a:solidFill>
              <a:ln>
                <a:noFill/>
              </a:ln>
              <a:scene3d>
                <a:camera prst="orthographicFront"/>
                <a:lightRig rig="threePt" dir="t"/>
              </a:scene3d>
              <a:sp3d extrusionH="76200" contourW="12700">
                <a:bevelT w="228600" h="228600"/>
                <a:bevelB w="228600" h="228600"/>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Freeform: Shape 36">
                <a:extLst>
                  <a:ext uri="{FF2B5EF4-FFF2-40B4-BE49-F238E27FC236}">
                    <a16:creationId xmlns:a16="http://schemas.microsoft.com/office/drawing/2014/main" id="{5163656F-A008-4FE8-8452-295FE9A81784}"/>
                  </a:ext>
                </a:extLst>
              </p:cNvPr>
              <p:cNvSpPr/>
              <p:nvPr/>
            </p:nvSpPr>
            <p:spPr>
              <a:xfrm>
                <a:off x="7956570" y="3509819"/>
                <a:ext cx="3362035" cy="1126836"/>
              </a:xfrm>
              <a:custGeom>
                <a:avLst/>
                <a:gdLst>
                  <a:gd name="connsiteX0" fmla="*/ 2798617 w 3362035"/>
                  <a:gd name="connsiteY0" fmla="*/ 0 h 1126836"/>
                  <a:gd name="connsiteX1" fmla="*/ 895926 w 3362035"/>
                  <a:gd name="connsiteY1" fmla="*/ 0 h 1126836"/>
                  <a:gd name="connsiteX2" fmla="*/ 343955 w 3362035"/>
                  <a:gd name="connsiteY2" fmla="*/ 449870 h 1126836"/>
                  <a:gd name="connsiteX3" fmla="*/ 339990 w 3362035"/>
                  <a:gd name="connsiteY3" fmla="*/ 489205 h 1126836"/>
                  <a:gd name="connsiteX4" fmla="*/ 0 w 3362035"/>
                  <a:gd name="connsiteY4" fmla="*/ 579582 h 1126836"/>
                  <a:gd name="connsiteX5" fmla="*/ 343338 w 3362035"/>
                  <a:gd name="connsiteY5" fmla="*/ 670849 h 1126836"/>
                  <a:gd name="connsiteX6" fmla="*/ 343955 w 3362035"/>
                  <a:gd name="connsiteY6" fmla="*/ 676966 h 1126836"/>
                  <a:gd name="connsiteX7" fmla="*/ 895926 w 3362035"/>
                  <a:gd name="connsiteY7" fmla="*/ 1126836 h 1126836"/>
                  <a:gd name="connsiteX8" fmla="*/ 2798617 w 3362035"/>
                  <a:gd name="connsiteY8" fmla="*/ 1126836 h 1126836"/>
                  <a:gd name="connsiteX9" fmla="*/ 3362035 w 3362035"/>
                  <a:gd name="connsiteY9" fmla="*/ 563418 h 1126836"/>
                  <a:gd name="connsiteX10" fmla="*/ 2798617 w 3362035"/>
                  <a:gd name="connsiteY10" fmla="*/ 0 h 112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2035" h="1126836">
                    <a:moveTo>
                      <a:pt x="2798617" y="0"/>
                    </a:moveTo>
                    <a:lnTo>
                      <a:pt x="895926" y="0"/>
                    </a:lnTo>
                    <a:cubicBezTo>
                      <a:pt x="623655" y="0"/>
                      <a:pt x="396491" y="193130"/>
                      <a:pt x="343955" y="449870"/>
                    </a:cubicBezTo>
                    <a:lnTo>
                      <a:pt x="339990" y="489205"/>
                    </a:lnTo>
                    <a:lnTo>
                      <a:pt x="0" y="579582"/>
                    </a:lnTo>
                    <a:lnTo>
                      <a:pt x="343338" y="670849"/>
                    </a:lnTo>
                    <a:lnTo>
                      <a:pt x="343955" y="676966"/>
                    </a:lnTo>
                    <a:cubicBezTo>
                      <a:pt x="396491" y="933707"/>
                      <a:pt x="623655" y="1126836"/>
                      <a:pt x="895926" y="1126836"/>
                    </a:cubicBezTo>
                    <a:lnTo>
                      <a:pt x="2798617" y="1126836"/>
                    </a:lnTo>
                    <a:cubicBezTo>
                      <a:pt x="3109784" y="1126836"/>
                      <a:pt x="3362035" y="874585"/>
                      <a:pt x="3362035" y="563418"/>
                    </a:cubicBezTo>
                    <a:cubicBezTo>
                      <a:pt x="3362035" y="252251"/>
                      <a:pt x="3109784" y="0"/>
                      <a:pt x="2798617" y="0"/>
                    </a:cubicBezTo>
                    <a:close/>
                  </a:path>
                </a:pathLst>
              </a:cu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Rectangle: Rounded Corners 41">
                <a:extLst>
                  <a:ext uri="{FF2B5EF4-FFF2-40B4-BE49-F238E27FC236}">
                    <a16:creationId xmlns:a16="http://schemas.microsoft.com/office/drawing/2014/main" id="{A2B48166-91E5-4DB9-8FFC-186AF38E6876}"/>
                  </a:ext>
                </a:extLst>
              </p:cNvPr>
              <p:cNvSpPr/>
              <p:nvPr/>
            </p:nvSpPr>
            <p:spPr>
              <a:xfrm flipH="1">
                <a:off x="8288844" y="3575916"/>
                <a:ext cx="2837634" cy="994643"/>
              </a:xfrm>
              <a:prstGeom prst="roundRect">
                <a:avLst>
                  <a:gd name="adj" fmla="val 50000"/>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8" name="TextBox 57">
              <a:extLst>
                <a:ext uri="{FF2B5EF4-FFF2-40B4-BE49-F238E27FC236}">
                  <a16:creationId xmlns:a16="http://schemas.microsoft.com/office/drawing/2014/main" id="{C7AD108E-38E0-4102-B769-B1617C0AF604}"/>
                </a:ext>
              </a:extLst>
            </p:cNvPr>
            <p:cNvSpPr txBox="1"/>
            <p:nvPr/>
          </p:nvSpPr>
          <p:spPr>
            <a:xfrm>
              <a:off x="8453028" y="3525004"/>
              <a:ext cx="27341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Calibri"/>
                </a:rPr>
                <a:t>Optimal </a:t>
              </a:r>
              <a:r>
                <a:rPr kumimoji="0" lang="en-US" sz="2000" b="0" i="0" u="none" strike="noStrike" kern="1200" cap="none" spc="0" normalizeH="0" baseline="0" noProof="0" dirty="0">
                  <a:ln>
                    <a:noFill/>
                  </a:ln>
                  <a:solidFill>
                    <a:prstClr val="black"/>
                  </a:solidFill>
                  <a:effectLst/>
                  <a:uLnTx/>
                  <a:uFillTx/>
                  <a:latin typeface="Calibri"/>
                  <a:ea typeface="+mn-ea"/>
                  <a:cs typeface="+mn-cs"/>
                </a:rPr>
                <a:t>implementation of key healthcare strategic objectives </a:t>
              </a:r>
              <a:endParaRPr kumimoji="0" lang="en-IN" sz="20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61" name="Group 60">
            <a:extLst>
              <a:ext uri="{FF2B5EF4-FFF2-40B4-BE49-F238E27FC236}">
                <a16:creationId xmlns:a16="http://schemas.microsoft.com/office/drawing/2014/main" id="{30C38A55-0E47-4C7F-87F6-FA8203E20B53}"/>
              </a:ext>
            </a:extLst>
          </p:cNvPr>
          <p:cNvGrpSpPr/>
          <p:nvPr/>
        </p:nvGrpSpPr>
        <p:grpSpPr>
          <a:xfrm>
            <a:off x="6911348" y="4777510"/>
            <a:ext cx="4296421" cy="1126836"/>
            <a:chOff x="7022184" y="4795982"/>
            <a:chExt cx="4296421" cy="1126836"/>
          </a:xfrm>
        </p:grpSpPr>
        <p:grpSp>
          <p:nvGrpSpPr>
            <p:cNvPr id="49" name="Group 48">
              <a:extLst>
                <a:ext uri="{FF2B5EF4-FFF2-40B4-BE49-F238E27FC236}">
                  <a16:creationId xmlns:a16="http://schemas.microsoft.com/office/drawing/2014/main" id="{CC71CFBC-9495-47EB-83C3-3FBBD8BDDDCE}"/>
                </a:ext>
              </a:extLst>
            </p:cNvPr>
            <p:cNvGrpSpPr/>
            <p:nvPr/>
          </p:nvGrpSpPr>
          <p:grpSpPr>
            <a:xfrm>
              <a:off x="7022184" y="4795982"/>
              <a:ext cx="4000858" cy="1126836"/>
              <a:chOff x="7022184" y="4795982"/>
              <a:chExt cx="4000858" cy="1126836"/>
            </a:xfrm>
          </p:grpSpPr>
          <p:sp>
            <p:nvSpPr>
              <p:cNvPr id="8" name="Oval 7">
                <a:extLst>
                  <a:ext uri="{FF2B5EF4-FFF2-40B4-BE49-F238E27FC236}">
                    <a16:creationId xmlns:a16="http://schemas.microsoft.com/office/drawing/2014/main" id="{6F6BF6C3-953B-4130-A63D-99B11231CDCF}"/>
                  </a:ext>
                </a:extLst>
              </p:cNvPr>
              <p:cNvSpPr/>
              <p:nvPr/>
            </p:nvSpPr>
            <p:spPr>
              <a:xfrm>
                <a:off x="7022184" y="4902201"/>
                <a:ext cx="457200" cy="457200"/>
              </a:xfrm>
              <a:prstGeom prst="ellipse">
                <a:avLst/>
              </a:prstGeom>
              <a:solidFill>
                <a:schemeClr val="bg1"/>
              </a:solidFill>
              <a:ln>
                <a:noFill/>
              </a:ln>
              <a:scene3d>
                <a:camera prst="orthographicFront"/>
                <a:lightRig rig="threePt" dir="t"/>
              </a:scene3d>
              <a:sp3d extrusionH="76200" contourW="12700">
                <a:bevelT w="228600" h="228600"/>
                <a:bevelB w="228600" h="228600"/>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Freeform: Shape 37">
                <a:extLst>
                  <a:ext uri="{FF2B5EF4-FFF2-40B4-BE49-F238E27FC236}">
                    <a16:creationId xmlns:a16="http://schemas.microsoft.com/office/drawing/2014/main" id="{ABA65D22-3E88-42A2-BB20-2B83191BE3D7}"/>
                  </a:ext>
                </a:extLst>
              </p:cNvPr>
              <p:cNvSpPr/>
              <p:nvPr/>
            </p:nvSpPr>
            <p:spPr>
              <a:xfrm flipH="1" flipV="1">
                <a:off x="7451675" y="4795982"/>
                <a:ext cx="3571367" cy="1126836"/>
              </a:xfrm>
              <a:custGeom>
                <a:avLst/>
                <a:gdLst>
                  <a:gd name="connsiteX0" fmla="*/ 563418 w 3571367"/>
                  <a:gd name="connsiteY0" fmla="*/ 1126836 h 1126836"/>
                  <a:gd name="connsiteX1" fmla="*/ 2466109 w 3571367"/>
                  <a:gd name="connsiteY1" fmla="*/ 1126836 h 1126836"/>
                  <a:gd name="connsiteX2" fmla="*/ 2985251 w 3571367"/>
                  <a:gd name="connsiteY2" fmla="*/ 782726 h 1126836"/>
                  <a:gd name="connsiteX3" fmla="*/ 3011396 w 3571367"/>
                  <a:gd name="connsiteY3" fmla="*/ 698500 h 1126836"/>
                  <a:gd name="connsiteX4" fmla="*/ 3571367 w 3571367"/>
                  <a:gd name="connsiteY4" fmla="*/ 698500 h 1126836"/>
                  <a:gd name="connsiteX5" fmla="*/ 3023396 w 3571367"/>
                  <a:gd name="connsiteY5" fmla="*/ 502594 h 1126836"/>
                  <a:gd name="connsiteX6" fmla="*/ 3018081 w 3571367"/>
                  <a:gd name="connsiteY6" fmla="*/ 449870 h 1126836"/>
                  <a:gd name="connsiteX7" fmla="*/ 2466109 w 3571367"/>
                  <a:gd name="connsiteY7" fmla="*/ 0 h 1126836"/>
                  <a:gd name="connsiteX8" fmla="*/ 563418 w 3571367"/>
                  <a:gd name="connsiteY8" fmla="*/ 0 h 1126836"/>
                  <a:gd name="connsiteX9" fmla="*/ 0 w 3571367"/>
                  <a:gd name="connsiteY9" fmla="*/ 563418 h 1126836"/>
                  <a:gd name="connsiteX10" fmla="*/ 563418 w 3571367"/>
                  <a:gd name="connsiteY10" fmla="*/ 1126836 h 112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1367" h="1126836">
                    <a:moveTo>
                      <a:pt x="563418" y="1126836"/>
                    </a:moveTo>
                    <a:lnTo>
                      <a:pt x="2466109" y="1126836"/>
                    </a:lnTo>
                    <a:cubicBezTo>
                      <a:pt x="2699484" y="1126836"/>
                      <a:pt x="2899720" y="984945"/>
                      <a:pt x="2985251" y="782726"/>
                    </a:cubicBezTo>
                    <a:lnTo>
                      <a:pt x="3011396" y="698500"/>
                    </a:lnTo>
                    <a:lnTo>
                      <a:pt x="3571367" y="698500"/>
                    </a:lnTo>
                    <a:lnTo>
                      <a:pt x="3023396" y="502594"/>
                    </a:lnTo>
                    <a:lnTo>
                      <a:pt x="3018081" y="449870"/>
                    </a:lnTo>
                    <a:cubicBezTo>
                      <a:pt x="2965544" y="193129"/>
                      <a:pt x="2738380" y="0"/>
                      <a:pt x="2466109" y="0"/>
                    </a:cubicBezTo>
                    <a:lnTo>
                      <a:pt x="563418" y="0"/>
                    </a:lnTo>
                    <a:cubicBezTo>
                      <a:pt x="252251" y="0"/>
                      <a:pt x="0" y="252251"/>
                      <a:pt x="0" y="563418"/>
                    </a:cubicBezTo>
                    <a:cubicBezTo>
                      <a:pt x="0" y="874585"/>
                      <a:pt x="252251" y="1126836"/>
                      <a:pt x="563418" y="1126836"/>
                    </a:cubicBezTo>
                    <a:close/>
                  </a:path>
                </a:pathLst>
              </a:cu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Rectangle: Rounded Corners 42">
                <a:extLst>
                  <a:ext uri="{FF2B5EF4-FFF2-40B4-BE49-F238E27FC236}">
                    <a16:creationId xmlns:a16="http://schemas.microsoft.com/office/drawing/2014/main" id="{37B10B19-E8FA-4C2F-9643-E331DACF1840}"/>
                  </a:ext>
                </a:extLst>
              </p:cNvPr>
              <p:cNvSpPr/>
              <p:nvPr/>
            </p:nvSpPr>
            <p:spPr>
              <a:xfrm flipH="1">
                <a:off x="8002514" y="4862079"/>
                <a:ext cx="2837634" cy="994643"/>
              </a:xfrm>
              <a:prstGeom prst="roundRect">
                <a:avLst>
                  <a:gd name="adj" fmla="val 50000"/>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60" name="TextBox 59">
              <a:extLst>
                <a:ext uri="{FF2B5EF4-FFF2-40B4-BE49-F238E27FC236}">
                  <a16:creationId xmlns:a16="http://schemas.microsoft.com/office/drawing/2014/main" id="{65521B49-D3D0-4EF0-9B94-0474F3C49D51}"/>
                </a:ext>
              </a:extLst>
            </p:cNvPr>
            <p:cNvSpPr txBox="1"/>
            <p:nvPr/>
          </p:nvSpPr>
          <p:spPr>
            <a:xfrm>
              <a:off x="8137971" y="4902201"/>
              <a:ext cx="318063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Supporting national and regional improvement workstreams </a:t>
              </a:r>
              <a:endParaRPr kumimoji="0" lang="en-IN" sz="20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63" name="Group 62">
            <a:extLst>
              <a:ext uri="{FF2B5EF4-FFF2-40B4-BE49-F238E27FC236}">
                <a16:creationId xmlns:a16="http://schemas.microsoft.com/office/drawing/2014/main" id="{3B62A7B7-AC92-4313-85C3-735DF21C148E}"/>
              </a:ext>
            </a:extLst>
          </p:cNvPr>
          <p:cNvGrpSpPr/>
          <p:nvPr/>
        </p:nvGrpSpPr>
        <p:grpSpPr>
          <a:xfrm>
            <a:off x="5153891" y="3103419"/>
            <a:ext cx="2022764" cy="2022764"/>
            <a:chOff x="5153891" y="3103419"/>
            <a:chExt cx="2022764" cy="2022764"/>
          </a:xfrm>
        </p:grpSpPr>
        <p:sp>
          <p:nvSpPr>
            <p:cNvPr id="3" name="Oval 2">
              <a:extLst>
                <a:ext uri="{FF2B5EF4-FFF2-40B4-BE49-F238E27FC236}">
                  <a16:creationId xmlns:a16="http://schemas.microsoft.com/office/drawing/2014/main" id="{E25B7BE9-D716-4037-A96C-D446DB5CCCB0}"/>
                </a:ext>
              </a:extLst>
            </p:cNvPr>
            <p:cNvSpPr/>
            <p:nvPr/>
          </p:nvSpPr>
          <p:spPr>
            <a:xfrm>
              <a:off x="5153891" y="3103419"/>
              <a:ext cx="2022764" cy="2022764"/>
            </a:xfrm>
            <a:prstGeom prst="ellipse">
              <a:avLst/>
            </a:prstGeom>
            <a:solidFill>
              <a:schemeClr val="bg1"/>
            </a:solidFill>
            <a:ln>
              <a:noFill/>
            </a:ln>
            <a:scene3d>
              <a:camera prst="orthographicFront"/>
              <a:lightRig rig="threePt" dir="t"/>
            </a:scene3d>
            <a:sp3d extrusionH="76200" contourW="12700">
              <a:bevelT w="1010920" h="1010920"/>
              <a:bevelB w="1010920" h="1010920"/>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62" name="TextBox 61">
              <a:extLst>
                <a:ext uri="{FF2B5EF4-FFF2-40B4-BE49-F238E27FC236}">
                  <a16:creationId xmlns:a16="http://schemas.microsoft.com/office/drawing/2014/main" id="{FE80134B-14EE-4022-BB5C-5604F7815BDE}"/>
                </a:ext>
              </a:extLst>
            </p:cNvPr>
            <p:cNvSpPr txBox="1"/>
            <p:nvPr/>
          </p:nvSpPr>
          <p:spPr>
            <a:xfrm>
              <a:off x="5377765" y="3693073"/>
              <a:ext cx="154918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Transfusion governance </a:t>
              </a:r>
              <a:endParaRPr kumimoji="0" lang="en-IN" sz="2000" b="1"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341793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anim calcmode="lin" valueType="num">
                                      <p:cBhvr>
                                        <p:cTn id="8" dur="500" fill="hold"/>
                                        <p:tgtEl>
                                          <p:spTgt spid="51"/>
                                        </p:tgtEl>
                                        <p:attrNameLst>
                                          <p:attrName>ppt_x</p:attrName>
                                        </p:attrNameLst>
                                      </p:cBhvr>
                                      <p:tavLst>
                                        <p:tav tm="0">
                                          <p:val>
                                            <p:strVal val="#ppt_x"/>
                                          </p:val>
                                        </p:tav>
                                        <p:tav tm="100000">
                                          <p:val>
                                            <p:strVal val="#ppt_x"/>
                                          </p:val>
                                        </p:tav>
                                      </p:tavLst>
                                    </p:anim>
                                    <p:anim calcmode="lin" valueType="num">
                                      <p:cBhvr>
                                        <p:cTn id="9" dur="5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fade">
                                      <p:cBhvr>
                                        <p:cTn id="14" dur="500"/>
                                        <p:tgtEl>
                                          <p:spTgt spid="53"/>
                                        </p:tgtEl>
                                      </p:cBhvr>
                                    </p:animEffect>
                                    <p:anim calcmode="lin" valueType="num">
                                      <p:cBhvr>
                                        <p:cTn id="15" dur="500" fill="hold"/>
                                        <p:tgtEl>
                                          <p:spTgt spid="53"/>
                                        </p:tgtEl>
                                        <p:attrNameLst>
                                          <p:attrName>ppt_x</p:attrName>
                                        </p:attrNameLst>
                                      </p:cBhvr>
                                      <p:tavLst>
                                        <p:tav tm="0">
                                          <p:val>
                                            <p:strVal val="#ppt_x"/>
                                          </p:val>
                                        </p:tav>
                                        <p:tav tm="100000">
                                          <p:val>
                                            <p:strVal val="#ppt_x"/>
                                          </p:val>
                                        </p:tav>
                                      </p:tavLst>
                                    </p:anim>
                                    <p:anim calcmode="lin" valueType="num">
                                      <p:cBhvr>
                                        <p:cTn id="16" dur="5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anim calcmode="lin" valueType="num">
                                      <p:cBhvr>
                                        <p:cTn id="22" dur="500" fill="hold"/>
                                        <p:tgtEl>
                                          <p:spTgt spid="55"/>
                                        </p:tgtEl>
                                        <p:attrNameLst>
                                          <p:attrName>ppt_x</p:attrName>
                                        </p:attrNameLst>
                                      </p:cBhvr>
                                      <p:tavLst>
                                        <p:tav tm="0">
                                          <p:val>
                                            <p:strVal val="#ppt_x"/>
                                          </p:val>
                                        </p:tav>
                                        <p:tav tm="100000">
                                          <p:val>
                                            <p:strVal val="#ppt_x"/>
                                          </p:val>
                                        </p:tav>
                                      </p:tavLst>
                                    </p:anim>
                                    <p:anim calcmode="lin" valueType="num">
                                      <p:cBhvr>
                                        <p:cTn id="23" dur="5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fade">
                                      <p:cBhvr>
                                        <p:cTn id="28" dur="500"/>
                                        <p:tgtEl>
                                          <p:spTgt spid="57"/>
                                        </p:tgtEl>
                                      </p:cBhvr>
                                    </p:animEffect>
                                    <p:anim calcmode="lin" valueType="num">
                                      <p:cBhvr>
                                        <p:cTn id="29" dur="500" fill="hold"/>
                                        <p:tgtEl>
                                          <p:spTgt spid="57"/>
                                        </p:tgtEl>
                                        <p:attrNameLst>
                                          <p:attrName>ppt_x</p:attrName>
                                        </p:attrNameLst>
                                      </p:cBhvr>
                                      <p:tavLst>
                                        <p:tav tm="0">
                                          <p:val>
                                            <p:strVal val="#ppt_x"/>
                                          </p:val>
                                        </p:tav>
                                        <p:tav tm="100000">
                                          <p:val>
                                            <p:strVal val="#ppt_x"/>
                                          </p:val>
                                        </p:tav>
                                      </p:tavLst>
                                    </p:anim>
                                    <p:anim calcmode="lin" valueType="num">
                                      <p:cBhvr>
                                        <p:cTn id="30" dur="5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500"/>
                                        <p:tgtEl>
                                          <p:spTgt spid="59"/>
                                        </p:tgtEl>
                                      </p:cBhvr>
                                    </p:animEffect>
                                    <p:anim calcmode="lin" valueType="num">
                                      <p:cBhvr>
                                        <p:cTn id="36" dur="500" fill="hold"/>
                                        <p:tgtEl>
                                          <p:spTgt spid="59"/>
                                        </p:tgtEl>
                                        <p:attrNameLst>
                                          <p:attrName>ppt_x</p:attrName>
                                        </p:attrNameLst>
                                      </p:cBhvr>
                                      <p:tavLst>
                                        <p:tav tm="0">
                                          <p:val>
                                            <p:strVal val="#ppt_x"/>
                                          </p:val>
                                        </p:tav>
                                        <p:tav tm="100000">
                                          <p:val>
                                            <p:strVal val="#ppt_x"/>
                                          </p:val>
                                        </p:tav>
                                      </p:tavLst>
                                    </p:anim>
                                    <p:anim calcmode="lin" valueType="num">
                                      <p:cBhvr>
                                        <p:cTn id="37" dur="5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fade">
                                      <p:cBhvr>
                                        <p:cTn id="42" dur="500"/>
                                        <p:tgtEl>
                                          <p:spTgt spid="61"/>
                                        </p:tgtEl>
                                      </p:cBhvr>
                                    </p:animEffect>
                                    <p:anim calcmode="lin" valueType="num">
                                      <p:cBhvr>
                                        <p:cTn id="43" dur="500" fill="hold"/>
                                        <p:tgtEl>
                                          <p:spTgt spid="61"/>
                                        </p:tgtEl>
                                        <p:attrNameLst>
                                          <p:attrName>ppt_x</p:attrName>
                                        </p:attrNameLst>
                                      </p:cBhvr>
                                      <p:tavLst>
                                        <p:tav tm="0">
                                          <p:val>
                                            <p:strVal val="#ppt_x"/>
                                          </p:val>
                                        </p:tav>
                                        <p:tav tm="100000">
                                          <p:val>
                                            <p:strVal val="#ppt_x"/>
                                          </p:val>
                                        </p:tav>
                                      </p:tavLst>
                                    </p:anim>
                                    <p:anim calcmode="lin" valueType="num">
                                      <p:cBhvr>
                                        <p:cTn id="44" dur="500" fill="hold"/>
                                        <p:tgtEl>
                                          <p:spTgt spid="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4389A6DC-6DA4-4489-9F0F-BA2216E6AC14}"/>
              </a:ext>
            </a:extLst>
          </p:cNvPr>
          <p:cNvGrpSpPr/>
          <p:nvPr/>
        </p:nvGrpSpPr>
        <p:grpSpPr>
          <a:xfrm>
            <a:off x="0" y="274638"/>
            <a:ext cx="12192000" cy="1143000"/>
            <a:chOff x="0" y="274638"/>
            <a:chExt cx="12192000" cy="1143000"/>
          </a:xfrm>
        </p:grpSpPr>
        <p:sp>
          <p:nvSpPr>
            <p:cNvPr id="47" name="Rectangle 46">
              <a:extLst>
                <a:ext uri="{FF2B5EF4-FFF2-40B4-BE49-F238E27FC236}">
                  <a16:creationId xmlns:a16="http://schemas.microsoft.com/office/drawing/2014/main" id="{B697382D-3895-4426-BE74-97A1B016F55F}"/>
                </a:ext>
              </a:extLst>
            </p:cNvPr>
            <p:cNvSpPr/>
            <p:nvPr/>
          </p:nvSpPr>
          <p:spPr bwMode="auto">
            <a:xfrm>
              <a:off x="0" y="274638"/>
              <a:ext cx="12192000" cy="1143000"/>
            </a:xfrm>
            <a:prstGeom prst="rect">
              <a:avLst/>
            </a:prstGeom>
            <a:solidFill>
              <a:schemeClr val="tx1">
                <a:lumMod val="75000"/>
                <a:lumOff val="25000"/>
              </a:schemeClr>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48" name="Straight Connector 47">
              <a:extLst>
                <a:ext uri="{FF2B5EF4-FFF2-40B4-BE49-F238E27FC236}">
                  <a16:creationId xmlns:a16="http://schemas.microsoft.com/office/drawing/2014/main" id="{219FB68C-10AD-4654-A718-B2B04BB564A0}"/>
                </a:ext>
              </a:extLst>
            </p:cNvPr>
            <p:cNvCxnSpPr/>
            <p:nvPr/>
          </p:nvCxnSpPr>
          <p:spPr>
            <a:xfrm>
              <a:off x="0" y="313548"/>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F907080-25A1-4BF7-BB84-5E209D562BE1}"/>
                </a:ext>
              </a:extLst>
            </p:cNvPr>
            <p:cNvCxnSpPr/>
            <p:nvPr/>
          </p:nvCxnSpPr>
          <p:spPr>
            <a:xfrm>
              <a:off x="0" y="1370622"/>
              <a:ext cx="12192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309966" y="274638"/>
            <a:ext cx="11882034" cy="1143000"/>
          </a:xfrm>
        </p:spPr>
        <p:txBody>
          <a:bodyPr>
            <a:normAutofit fontScale="90000"/>
          </a:bodyPr>
          <a:lstStyle/>
          <a:p>
            <a:r>
              <a:rPr lang="en-US" dirty="0">
                <a:solidFill>
                  <a:schemeClr val="bg1"/>
                </a:solidFill>
              </a:rPr>
              <a:t>Current status of transfusion governance: NBTC survey 2025</a:t>
            </a:r>
          </a:p>
        </p:txBody>
      </p:sp>
      <p:grpSp>
        <p:nvGrpSpPr>
          <p:cNvPr id="3" name="Group 3"/>
          <p:cNvGrpSpPr/>
          <p:nvPr/>
        </p:nvGrpSpPr>
        <p:grpSpPr>
          <a:xfrm>
            <a:off x="3937427" y="1943982"/>
            <a:ext cx="4317145" cy="4317145"/>
            <a:chOff x="2146727" y="1524427"/>
            <a:chExt cx="4317145" cy="4317145"/>
          </a:xfrm>
        </p:grpSpPr>
        <p:sp>
          <p:nvSpPr>
            <p:cNvPr id="5" name="Freeform 4"/>
            <p:cNvSpPr/>
            <p:nvPr/>
          </p:nvSpPr>
          <p:spPr>
            <a:xfrm>
              <a:off x="3107729" y="2485429"/>
              <a:ext cx="2395140" cy="2395140"/>
            </a:xfrm>
            <a:custGeom>
              <a:avLst/>
              <a:gdLst>
                <a:gd name="connsiteX0" fmla="*/ 0 w 2395140"/>
                <a:gd name="connsiteY0" fmla="*/ 1197570 h 2395140"/>
                <a:gd name="connsiteX1" fmla="*/ 1197570 w 2395140"/>
                <a:gd name="connsiteY1" fmla="*/ 0 h 2395140"/>
                <a:gd name="connsiteX2" fmla="*/ 2395140 w 2395140"/>
                <a:gd name="connsiteY2" fmla="*/ 1197570 h 2395140"/>
                <a:gd name="connsiteX3" fmla="*/ 1197570 w 2395140"/>
                <a:gd name="connsiteY3" fmla="*/ 2395140 h 2395140"/>
                <a:gd name="connsiteX4" fmla="*/ 0 w 2395140"/>
                <a:gd name="connsiteY4" fmla="*/ 1197570 h 2395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140" h="2395140">
                  <a:moveTo>
                    <a:pt x="0" y="1197570"/>
                  </a:moveTo>
                  <a:cubicBezTo>
                    <a:pt x="0" y="536170"/>
                    <a:pt x="536170" y="0"/>
                    <a:pt x="1197570" y="0"/>
                  </a:cubicBezTo>
                  <a:cubicBezTo>
                    <a:pt x="1858970" y="0"/>
                    <a:pt x="2395140" y="536170"/>
                    <a:pt x="2395140" y="1197570"/>
                  </a:cubicBezTo>
                  <a:cubicBezTo>
                    <a:pt x="2395140" y="1858970"/>
                    <a:pt x="1858970" y="2395140"/>
                    <a:pt x="1197570" y="2395140"/>
                  </a:cubicBezTo>
                  <a:cubicBezTo>
                    <a:pt x="536170" y="2395140"/>
                    <a:pt x="0" y="1858970"/>
                    <a:pt x="0" y="1197570"/>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30770" tIns="430770" rIns="430770" bIns="430770" numCol="1" spcCol="1270" anchor="ctr" anchorCtr="0">
              <a:noAutofit/>
            </a:bodyPr>
            <a:lstStyle/>
            <a:p>
              <a:pPr algn="ctr" defTabSz="2800350">
                <a:lnSpc>
                  <a:spcPct val="90000"/>
                </a:lnSpc>
                <a:spcBef>
                  <a:spcPct val="0"/>
                </a:spcBef>
                <a:spcAft>
                  <a:spcPct val="35000"/>
                </a:spcAft>
              </a:pPr>
              <a:endParaRPr lang="en-US" sz="6300">
                <a:solidFill>
                  <a:schemeClr val="bg1"/>
                </a:solidFill>
              </a:endParaRPr>
            </a:p>
          </p:txBody>
        </p:sp>
        <p:sp>
          <p:nvSpPr>
            <p:cNvPr id="6" name="Freeform 5"/>
            <p:cNvSpPr/>
            <p:nvPr/>
          </p:nvSpPr>
          <p:spPr>
            <a:xfrm rot="19200000">
              <a:off x="3706514" y="1524427"/>
              <a:ext cx="1197570" cy="1197570"/>
            </a:xfrm>
            <a:custGeom>
              <a:avLst/>
              <a:gdLst>
                <a:gd name="connsiteX0" fmla="*/ 0 w 1197570"/>
                <a:gd name="connsiteY0" fmla="*/ 598785 h 1197570"/>
                <a:gd name="connsiteX1" fmla="*/ 598785 w 1197570"/>
                <a:gd name="connsiteY1" fmla="*/ 0 h 1197570"/>
                <a:gd name="connsiteX2" fmla="*/ 1197570 w 1197570"/>
                <a:gd name="connsiteY2" fmla="*/ 0 h 1197570"/>
                <a:gd name="connsiteX3" fmla="*/ 1197570 w 1197570"/>
                <a:gd name="connsiteY3" fmla="*/ 598785 h 1197570"/>
                <a:gd name="connsiteX4" fmla="*/ 598785 w 1197570"/>
                <a:gd name="connsiteY4" fmla="*/ 1197570 h 1197570"/>
                <a:gd name="connsiteX5" fmla="*/ 0 w 1197570"/>
                <a:gd name="connsiteY5" fmla="*/ 598785 h 119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570" h="1197570">
                  <a:moveTo>
                    <a:pt x="0" y="598785"/>
                  </a:moveTo>
                  <a:cubicBezTo>
                    <a:pt x="0" y="268085"/>
                    <a:pt x="268085" y="0"/>
                    <a:pt x="598785" y="0"/>
                  </a:cubicBezTo>
                  <a:lnTo>
                    <a:pt x="1197570" y="0"/>
                  </a:lnTo>
                  <a:lnTo>
                    <a:pt x="1197570" y="598785"/>
                  </a:lnTo>
                  <a:cubicBezTo>
                    <a:pt x="1197570" y="929485"/>
                    <a:pt x="929485" y="1197570"/>
                    <a:pt x="598785" y="1197570"/>
                  </a:cubicBezTo>
                  <a:cubicBezTo>
                    <a:pt x="268085" y="1197570"/>
                    <a:pt x="0" y="929485"/>
                    <a:pt x="0" y="59878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214749" tIns="214749" rIns="214750" bIns="214750" numCol="1" spcCol="1270" anchor="ctr" anchorCtr="0">
              <a:noAutofit/>
            </a:bodyPr>
            <a:lstStyle/>
            <a:p>
              <a:pPr algn="ctr" defTabSz="1377950">
                <a:lnSpc>
                  <a:spcPct val="90000"/>
                </a:lnSpc>
                <a:spcBef>
                  <a:spcPct val="0"/>
                </a:spcBef>
                <a:spcAft>
                  <a:spcPct val="35000"/>
                </a:spcAft>
              </a:pPr>
              <a:endParaRPr lang="en-US" sz="3100">
                <a:solidFill>
                  <a:schemeClr val="bg1"/>
                </a:solidFill>
              </a:endParaRPr>
            </a:p>
          </p:txBody>
        </p:sp>
        <p:sp>
          <p:nvSpPr>
            <p:cNvPr id="7" name="Freeform 6"/>
            <p:cNvSpPr/>
            <p:nvPr/>
          </p:nvSpPr>
          <p:spPr>
            <a:xfrm>
              <a:off x="4809451" y="1981278"/>
              <a:ext cx="1197570" cy="1197570"/>
            </a:xfrm>
            <a:custGeom>
              <a:avLst/>
              <a:gdLst>
                <a:gd name="connsiteX0" fmla="*/ 0 w 1197570"/>
                <a:gd name="connsiteY0" fmla="*/ 598785 h 1197570"/>
                <a:gd name="connsiteX1" fmla="*/ 598785 w 1197570"/>
                <a:gd name="connsiteY1" fmla="*/ 0 h 1197570"/>
                <a:gd name="connsiteX2" fmla="*/ 1197570 w 1197570"/>
                <a:gd name="connsiteY2" fmla="*/ 0 h 1197570"/>
                <a:gd name="connsiteX3" fmla="*/ 1197570 w 1197570"/>
                <a:gd name="connsiteY3" fmla="*/ 598785 h 1197570"/>
                <a:gd name="connsiteX4" fmla="*/ 598785 w 1197570"/>
                <a:gd name="connsiteY4" fmla="*/ 1197570 h 1197570"/>
                <a:gd name="connsiteX5" fmla="*/ 0 w 1197570"/>
                <a:gd name="connsiteY5" fmla="*/ 598785 h 119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570" h="1197570">
                  <a:moveTo>
                    <a:pt x="0" y="598785"/>
                  </a:moveTo>
                  <a:cubicBezTo>
                    <a:pt x="0" y="268085"/>
                    <a:pt x="268085" y="0"/>
                    <a:pt x="598785" y="0"/>
                  </a:cubicBezTo>
                  <a:lnTo>
                    <a:pt x="1197570" y="0"/>
                  </a:lnTo>
                  <a:lnTo>
                    <a:pt x="1197570" y="598785"/>
                  </a:lnTo>
                  <a:cubicBezTo>
                    <a:pt x="1197570" y="929485"/>
                    <a:pt x="929485" y="1197570"/>
                    <a:pt x="598785" y="1197570"/>
                  </a:cubicBezTo>
                  <a:cubicBezTo>
                    <a:pt x="268085" y="1197570"/>
                    <a:pt x="0" y="929485"/>
                    <a:pt x="0" y="59878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214750" tIns="214750" rIns="214750" bIns="214750" numCol="1" spcCol="1270" anchor="ctr" anchorCtr="0">
              <a:noAutofit/>
            </a:bodyPr>
            <a:lstStyle/>
            <a:p>
              <a:pPr algn="ctr" defTabSz="1377950">
                <a:lnSpc>
                  <a:spcPct val="90000"/>
                </a:lnSpc>
                <a:spcBef>
                  <a:spcPct val="0"/>
                </a:spcBef>
                <a:spcAft>
                  <a:spcPct val="35000"/>
                </a:spcAft>
              </a:pPr>
              <a:endParaRPr lang="en-US" sz="3100">
                <a:solidFill>
                  <a:schemeClr val="bg1"/>
                </a:solidFill>
              </a:endParaRPr>
            </a:p>
          </p:txBody>
        </p:sp>
        <p:sp>
          <p:nvSpPr>
            <p:cNvPr id="8" name="Freeform 7"/>
            <p:cNvSpPr/>
            <p:nvPr/>
          </p:nvSpPr>
          <p:spPr>
            <a:xfrm rot="3420000">
              <a:off x="5266302" y="3084214"/>
              <a:ext cx="1197570" cy="1197570"/>
            </a:xfrm>
            <a:custGeom>
              <a:avLst/>
              <a:gdLst>
                <a:gd name="connsiteX0" fmla="*/ 0 w 1197570"/>
                <a:gd name="connsiteY0" fmla="*/ 598785 h 1197570"/>
                <a:gd name="connsiteX1" fmla="*/ 598785 w 1197570"/>
                <a:gd name="connsiteY1" fmla="*/ 0 h 1197570"/>
                <a:gd name="connsiteX2" fmla="*/ 1197570 w 1197570"/>
                <a:gd name="connsiteY2" fmla="*/ 0 h 1197570"/>
                <a:gd name="connsiteX3" fmla="*/ 1197570 w 1197570"/>
                <a:gd name="connsiteY3" fmla="*/ 598785 h 1197570"/>
                <a:gd name="connsiteX4" fmla="*/ 598785 w 1197570"/>
                <a:gd name="connsiteY4" fmla="*/ 1197570 h 1197570"/>
                <a:gd name="connsiteX5" fmla="*/ 0 w 1197570"/>
                <a:gd name="connsiteY5" fmla="*/ 598785 h 119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570" h="1197570">
                  <a:moveTo>
                    <a:pt x="0" y="598785"/>
                  </a:moveTo>
                  <a:cubicBezTo>
                    <a:pt x="0" y="268085"/>
                    <a:pt x="268085" y="0"/>
                    <a:pt x="598785" y="0"/>
                  </a:cubicBezTo>
                  <a:lnTo>
                    <a:pt x="1197570" y="0"/>
                  </a:lnTo>
                  <a:lnTo>
                    <a:pt x="1197570" y="598785"/>
                  </a:lnTo>
                  <a:cubicBezTo>
                    <a:pt x="1197570" y="929485"/>
                    <a:pt x="929485" y="1197570"/>
                    <a:pt x="598785" y="1197570"/>
                  </a:cubicBezTo>
                  <a:cubicBezTo>
                    <a:pt x="268085" y="1197570"/>
                    <a:pt x="0" y="929485"/>
                    <a:pt x="0" y="59878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spcFirstLastPara="0" vert="horz" wrap="square" lIns="214749" tIns="214749" rIns="214750" bIns="214750" numCol="1" spcCol="1270" anchor="ctr" anchorCtr="0">
              <a:noAutofit/>
            </a:bodyPr>
            <a:lstStyle/>
            <a:p>
              <a:pPr algn="ctr" defTabSz="1377950">
                <a:lnSpc>
                  <a:spcPct val="90000"/>
                </a:lnSpc>
                <a:spcBef>
                  <a:spcPct val="0"/>
                </a:spcBef>
                <a:spcAft>
                  <a:spcPct val="35000"/>
                </a:spcAft>
              </a:pPr>
              <a:endParaRPr lang="en-US" sz="3100">
                <a:solidFill>
                  <a:schemeClr val="bg1"/>
                </a:solidFill>
              </a:endParaRPr>
            </a:p>
          </p:txBody>
        </p:sp>
        <p:sp>
          <p:nvSpPr>
            <p:cNvPr id="9" name="Freeform 8"/>
            <p:cNvSpPr/>
            <p:nvPr/>
          </p:nvSpPr>
          <p:spPr>
            <a:xfrm rot="5700000">
              <a:off x="4809451" y="4187151"/>
              <a:ext cx="1197570" cy="1197570"/>
            </a:xfrm>
            <a:custGeom>
              <a:avLst/>
              <a:gdLst>
                <a:gd name="connsiteX0" fmla="*/ 0 w 1197570"/>
                <a:gd name="connsiteY0" fmla="*/ 598785 h 1197570"/>
                <a:gd name="connsiteX1" fmla="*/ 598785 w 1197570"/>
                <a:gd name="connsiteY1" fmla="*/ 0 h 1197570"/>
                <a:gd name="connsiteX2" fmla="*/ 1197570 w 1197570"/>
                <a:gd name="connsiteY2" fmla="*/ 0 h 1197570"/>
                <a:gd name="connsiteX3" fmla="*/ 1197570 w 1197570"/>
                <a:gd name="connsiteY3" fmla="*/ 598785 h 1197570"/>
                <a:gd name="connsiteX4" fmla="*/ 598785 w 1197570"/>
                <a:gd name="connsiteY4" fmla="*/ 1197570 h 1197570"/>
                <a:gd name="connsiteX5" fmla="*/ 0 w 1197570"/>
                <a:gd name="connsiteY5" fmla="*/ 598785 h 119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570" h="1197570">
                  <a:moveTo>
                    <a:pt x="0" y="598785"/>
                  </a:moveTo>
                  <a:cubicBezTo>
                    <a:pt x="0" y="268085"/>
                    <a:pt x="268085" y="0"/>
                    <a:pt x="598785" y="0"/>
                  </a:cubicBezTo>
                  <a:lnTo>
                    <a:pt x="1197570" y="0"/>
                  </a:lnTo>
                  <a:lnTo>
                    <a:pt x="1197570" y="598785"/>
                  </a:lnTo>
                  <a:cubicBezTo>
                    <a:pt x="1197570" y="929485"/>
                    <a:pt x="929485" y="1197570"/>
                    <a:pt x="598785" y="1197570"/>
                  </a:cubicBezTo>
                  <a:cubicBezTo>
                    <a:pt x="268085" y="1197570"/>
                    <a:pt x="0" y="929485"/>
                    <a:pt x="0" y="59878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214750" tIns="214749" rIns="214750" bIns="214750" numCol="1" spcCol="1270" anchor="ctr" anchorCtr="0">
              <a:noAutofit/>
            </a:bodyPr>
            <a:lstStyle/>
            <a:p>
              <a:pPr algn="ctr" defTabSz="1377950">
                <a:lnSpc>
                  <a:spcPct val="90000"/>
                </a:lnSpc>
                <a:spcBef>
                  <a:spcPct val="0"/>
                </a:spcBef>
                <a:spcAft>
                  <a:spcPct val="35000"/>
                </a:spcAft>
              </a:pPr>
              <a:endParaRPr lang="en-US" sz="3100" dirty="0">
                <a:solidFill>
                  <a:schemeClr val="bg1"/>
                </a:solidFill>
              </a:endParaRPr>
            </a:p>
          </p:txBody>
        </p:sp>
        <p:sp>
          <p:nvSpPr>
            <p:cNvPr id="10" name="Freeform 9"/>
            <p:cNvSpPr/>
            <p:nvPr/>
          </p:nvSpPr>
          <p:spPr>
            <a:xfrm rot="13440000">
              <a:off x="3706514" y="4644001"/>
              <a:ext cx="1197571" cy="1197571"/>
            </a:xfrm>
            <a:custGeom>
              <a:avLst/>
              <a:gdLst>
                <a:gd name="connsiteX0" fmla="*/ 0 w 1197570"/>
                <a:gd name="connsiteY0" fmla="*/ 598785 h 1197570"/>
                <a:gd name="connsiteX1" fmla="*/ 598785 w 1197570"/>
                <a:gd name="connsiteY1" fmla="*/ 0 h 1197570"/>
                <a:gd name="connsiteX2" fmla="*/ 1197570 w 1197570"/>
                <a:gd name="connsiteY2" fmla="*/ 0 h 1197570"/>
                <a:gd name="connsiteX3" fmla="*/ 1197570 w 1197570"/>
                <a:gd name="connsiteY3" fmla="*/ 598785 h 1197570"/>
                <a:gd name="connsiteX4" fmla="*/ 598785 w 1197570"/>
                <a:gd name="connsiteY4" fmla="*/ 1197570 h 1197570"/>
                <a:gd name="connsiteX5" fmla="*/ 0 w 1197570"/>
                <a:gd name="connsiteY5" fmla="*/ 598785 h 119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570" h="1197570">
                  <a:moveTo>
                    <a:pt x="1197570" y="598785"/>
                  </a:moveTo>
                  <a:cubicBezTo>
                    <a:pt x="1197570" y="268085"/>
                    <a:pt x="929485" y="0"/>
                    <a:pt x="598785" y="0"/>
                  </a:cubicBezTo>
                  <a:lnTo>
                    <a:pt x="0" y="0"/>
                  </a:lnTo>
                  <a:lnTo>
                    <a:pt x="0" y="598785"/>
                  </a:lnTo>
                  <a:cubicBezTo>
                    <a:pt x="0" y="929485"/>
                    <a:pt x="268085" y="1197570"/>
                    <a:pt x="598785" y="1197570"/>
                  </a:cubicBezTo>
                  <a:cubicBezTo>
                    <a:pt x="929485" y="1197570"/>
                    <a:pt x="1197570" y="929485"/>
                    <a:pt x="1197570" y="59878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240149" tIns="240149" rIns="240151" bIns="240151" numCol="1" spcCol="1270" anchor="ctr" anchorCtr="0">
              <a:noAutofit/>
            </a:bodyPr>
            <a:lstStyle/>
            <a:p>
              <a:pPr algn="ctr" defTabSz="2266950">
                <a:lnSpc>
                  <a:spcPct val="90000"/>
                </a:lnSpc>
                <a:spcBef>
                  <a:spcPct val="0"/>
                </a:spcBef>
                <a:spcAft>
                  <a:spcPct val="35000"/>
                </a:spcAft>
              </a:pPr>
              <a:endParaRPr lang="en-US" sz="5100" dirty="0">
                <a:solidFill>
                  <a:schemeClr val="bg1"/>
                </a:solidFill>
              </a:endParaRPr>
            </a:p>
          </p:txBody>
        </p:sp>
        <p:sp>
          <p:nvSpPr>
            <p:cNvPr id="11" name="Freeform 10"/>
            <p:cNvSpPr/>
            <p:nvPr/>
          </p:nvSpPr>
          <p:spPr>
            <a:xfrm rot="10800000" flipH="1">
              <a:off x="2603578" y="4187150"/>
              <a:ext cx="1197571" cy="1197571"/>
            </a:xfrm>
            <a:custGeom>
              <a:avLst/>
              <a:gdLst>
                <a:gd name="connsiteX0" fmla="*/ 0 w 1197570"/>
                <a:gd name="connsiteY0" fmla="*/ 598785 h 1197570"/>
                <a:gd name="connsiteX1" fmla="*/ 598785 w 1197570"/>
                <a:gd name="connsiteY1" fmla="*/ 0 h 1197570"/>
                <a:gd name="connsiteX2" fmla="*/ 1197570 w 1197570"/>
                <a:gd name="connsiteY2" fmla="*/ 0 h 1197570"/>
                <a:gd name="connsiteX3" fmla="*/ 1197570 w 1197570"/>
                <a:gd name="connsiteY3" fmla="*/ 598785 h 1197570"/>
                <a:gd name="connsiteX4" fmla="*/ 598785 w 1197570"/>
                <a:gd name="connsiteY4" fmla="*/ 1197570 h 1197570"/>
                <a:gd name="connsiteX5" fmla="*/ 0 w 1197570"/>
                <a:gd name="connsiteY5" fmla="*/ 598785 h 119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570" h="1197570">
                  <a:moveTo>
                    <a:pt x="1197570" y="598785"/>
                  </a:moveTo>
                  <a:cubicBezTo>
                    <a:pt x="1197570" y="268085"/>
                    <a:pt x="929485" y="0"/>
                    <a:pt x="598785" y="0"/>
                  </a:cubicBezTo>
                  <a:lnTo>
                    <a:pt x="0" y="0"/>
                  </a:lnTo>
                  <a:lnTo>
                    <a:pt x="0" y="598785"/>
                  </a:lnTo>
                  <a:cubicBezTo>
                    <a:pt x="0" y="929485"/>
                    <a:pt x="268085" y="1197570"/>
                    <a:pt x="598785" y="1197570"/>
                  </a:cubicBezTo>
                  <a:cubicBezTo>
                    <a:pt x="929485" y="1197570"/>
                    <a:pt x="1197570" y="929485"/>
                    <a:pt x="1197570" y="59878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240150" tIns="240148" rIns="240150" bIns="240152" numCol="1" spcCol="1270" anchor="ctr" anchorCtr="0">
              <a:noAutofit/>
            </a:bodyPr>
            <a:lstStyle/>
            <a:p>
              <a:pPr algn="ctr" defTabSz="2266950">
                <a:lnSpc>
                  <a:spcPct val="90000"/>
                </a:lnSpc>
                <a:spcBef>
                  <a:spcPct val="0"/>
                </a:spcBef>
                <a:spcAft>
                  <a:spcPct val="35000"/>
                </a:spcAft>
              </a:pPr>
              <a:endParaRPr lang="en-US" sz="5100" dirty="0">
                <a:solidFill>
                  <a:schemeClr val="bg1"/>
                </a:solidFill>
              </a:endParaRPr>
            </a:p>
          </p:txBody>
        </p:sp>
        <p:sp>
          <p:nvSpPr>
            <p:cNvPr id="12" name="Freeform 11"/>
            <p:cNvSpPr/>
            <p:nvPr/>
          </p:nvSpPr>
          <p:spPr>
            <a:xfrm rot="19320000" flipH="1">
              <a:off x="2146727" y="3084214"/>
              <a:ext cx="1197570" cy="1197570"/>
            </a:xfrm>
            <a:custGeom>
              <a:avLst/>
              <a:gdLst>
                <a:gd name="connsiteX0" fmla="*/ 0 w 1197570"/>
                <a:gd name="connsiteY0" fmla="*/ 598785 h 1197570"/>
                <a:gd name="connsiteX1" fmla="*/ 598785 w 1197570"/>
                <a:gd name="connsiteY1" fmla="*/ 0 h 1197570"/>
                <a:gd name="connsiteX2" fmla="*/ 1197570 w 1197570"/>
                <a:gd name="connsiteY2" fmla="*/ 0 h 1197570"/>
                <a:gd name="connsiteX3" fmla="*/ 1197570 w 1197570"/>
                <a:gd name="connsiteY3" fmla="*/ 598785 h 1197570"/>
                <a:gd name="connsiteX4" fmla="*/ 598785 w 1197570"/>
                <a:gd name="connsiteY4" fmla="*/ 1197570 h 1197570"/>
                <a:gd name="connsiteX5" fmla="*/ 0 w 1197570"/>
                <a:gd name="connsiteY5" fmla="*/ 598785 h 119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570" h="1197570">
                  <a:moveTo>
                    <a:pt x="0" y="598785"/>
                  </a:moveTo>
                  <a:cubicBezTo>
                    <a:pt x="0" y="268085"/>
                    <a:pt x="268085" y="0"/>
                    <a:pt x="598785" y="0"/>
                  </a:cubicBezTo>
                  <a:lnTo>
                    <a:pt x="1197570" y="0"/>
                  </a:lnTo>
                  <a:lnTo>
                    <a:pt x="1197570" y="598785"/>
                  </a:lnTo>
                  <a:cubicBezTo>
                    <a:pt x="1197570" y="929485"/>
                    <a:pt x="929485" y="1197570"/>
                    <a:pt x="598785" y="1197570"/>
                  </a:cubicBezTo>
                  <a:cubicBezTo>
                    <a:pt x="268085" y="1197570"/>
                    <a:pt x="0" y="929485"/>
                    <a:pt x="0" y="59878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240150" tIns="240150" rIns="240150" bIns="240149" numCol="1" spcCol="1270" anchor="ctr" anchorCtr="0">
              <a:noAutofit/>
            </a:bodyPr>
            <a:lstStyle/>
            <a:p>
              <a:pPr algn="ctr" defTabSz="2266950">
                <a:lnSpc>
                  <a:spcPct val="90000"/>
                </a:lnSpc>
                <a:spcBef>
                  <a:spcPct val="0"/>
                </a:spcBef>
                <a:spcAft>
                  <a:spcPct val="35000"/>
                </a:spcAft>
              </a:pPr>
              <a:endParaRPr lang="en-US" sz="5100" dirty="0">
                <a:solidFill>
                  <a:schemeClr val="bg1"/>
                </a:solidFill>
              </a:endParaRPr>
            </a:p>
          </p:txBody>
        </p:sp>
        <p:sp>
          <p:nvSpPr>
            <p:cNvPr id="13" name="Freeform 12"/>
            <p:cNvSpPr/>
            <p:nvPr/>
          </p:nvSpPr>
          <p:spPr>
            <a:xfrm flipH="1">
              <a:off x="2603578" y="1981278"/>
              <a:ext cx="1197570" cy="1197570"/>
            </a:xfrm>
            <a:custGeom>
              <a:avLst/>
              <a:gdLst>
                <a:gd name="connsiteX0" fmla="*/ 0 w 1197570"/>
                <a:gd name="connsiteY0" fmla="*/ 598785 h 1197570"/>
                <a:gd name="connsiteX1" fmla="*/ 598785 w 1197570"/>
                <a:gd name="connsiteY1" fmla="*/ 0 h 1197570"/>
                <a:gd name="connsiteX2" fmla="*/ 1197570 w 1197570"/>
                <a:gd name="connsiteY2" fmla="*/ 0 h 1197570"/>
                <a:gd name="connsiteX3" fmla="*/ 1197570 w 1197570"/>
                <a:gd name="connsiteY3" fmla="*/ 598785 h 1197570"/>
                <a:gd name="connsiteX4" fmla="*/ 598785 w 1197570"/>
                <a:gd name="connsiteY4" fmla="*/ 1197570 h 1197570"/>
                <a:gd name="connsiteX5" fmla="*/ 0 w 1197570"/>
                <a:gd name="connsiteY5" fmla="*/ 598785 h 119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7570" h="1197570">
                  <a:moveTo>
                    <a:pt x="0" y="598785"/>
                  </a:moveTo>
                  <a:cubicBezTo>
                    <a:pt x="0" y="268085"/>
                    <a:pt x="268085" y="0"/>
                    <a:pt x="598785" y="0"/>
                  </a:cubicBezTo>
                  <a:lnTo>
                    <a:pt x="1197570" y="0"/>
                  </a:lnTo>
                  <a:lnTo>
                    <a:pt x="1197570" y="598785"/>
                  </a:lnTo>
                  <a:cubicBezTo>
                    <a:pt x="1197570" y="929485"/>
                    <a:pt x="929485" y="1197570"/>
                    <a:pt x="598785" y="1197570"/>
                  </a:cubicBezTo>
                  <a:cubicBezTo>
                    <a:pt x="268085" y="1197570"/>
                    <a:pt x="0" y="929485"/>
                    <a:pt x="0" y="59878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spcFirstLastPara="0" vert="horz" wrap="square" lIns="240150" tIns="240150" rIns="240150" bIns="240150" numCol="1" spcCol="1270" anchor="ctr" anchorCtr="0">
              <a:noAutofit/>
            </a:bodyPr>
            <a:lstStyle/>
            <a:p>
              <a:pPr algn="ctr" defTabSz="2266950">
                <a:lnSpc>
                  <a:spcPct val="90000"/>
                </a:lnSpc>
                <a:spcBef>
                  <a:spcPct val="0"/>
                </a:spcBef>
                <a:spcAft>
                  <a:spcPct val="35000"/>
                </a:spcAft>
              </a:pPr>
              <a:endParaRPr lang="en-US" sz="5100" dirty="0">
                <a:solidFill>
                  <a:schemeClr val="bg1"/>
                </a:solidFill>
              </a:endParaRPr>
            </a:p>
          </p:txBody>
        </p:sp>
      </p:grpSp>
      <p:sp>
        <p:nvSpPr>
          <p:cNvPr id="55" name="TextBox 54"/>
          <p:cNvSpPr txBox="1"/>
          <p:nvPr/>
        </p:nvSpPr>
        <p:spPr>
          <a:xfrm>
            <a:off x="6416138" y="1698880"/>
            <a:ext cx="5487784" cy="400110"/>
          </a:xfrm>
          <a:prstGeom prst="rect">
            <a:avLst/>
          </a:prstGeom>
          <a:noFill/>
        </p:spPr>
        <p:txBody>
          <a:bodyPr wrap="none" rtlCol="0">
            <a:spAutoFit/>
          </a:bodyPr>
          <a:lstStyle/>
          <a:p>
            <a:r>
              <a:rPr lang="en-US" sz="2000" dirty="0">
                <a:solidFill>
                  <a:schemeClr val="bg1"/>
                </a:solidFill>
              </a:rPr>
              <a:t>Majority of HTCs are active (3-4 meetings per year)</a:t>
            </a:r>
          </a:p>
        </p:txBody>
      </p:sp>
      <p:sp>
        <p:nvSpPr>
          <p:cNvPr id="56" name="TextBox 55"/>
          <p:cNvSpPr txBox="1"/>
          <p:nvPr/>
        </p:nvSpPr>
        <p:spPr>
          <a:xfrm>
            <a:off x="7785957" y="2557176"/>
            <a:ext cx="4406044" cy="707886"/>
          </a:xfrm>
          <a:prstGeom prst="rect">
            <a:avLst/>
          </a:prstGeom>
          <a:noFill/>
        </p:spPr>
        <p:txBody>
          <a:bodyPr wrap="square" rtlCol="0">
            <a:spAutoFit/>
          </a:bodyPr>
          <a:lstStyle/>
          <a:p>
            <a:r>
              <a:rPr lang="en-US" sz="2000" dirty="0">
                <a:solidFill>
                  <a:schemeClr val="bg1"/>
                </a:solidFill>
              </a:rPr>
              <a:t>16% do not have a direct governance link to their Trust Exec</a:t>
            </a:r>
          </a:p>
        </p:txBody>
      </p:sp>
      <p:sp>
        <p:nvSpPr>
          <p:cNvPr id="57" name="TextBox 56"/>
          <p:cNvSpPr txBox="1"/>
          <p:nvPr/>
        </p:nvSpPr>
        <p:spPr>
          <a:xfrm>
            <a:off x="8339900" y="3742643"/>
            <a:ext cx="3733280" cy="1323439"/>
          </a:xfrm>
          <a:prstGeom prst="rect">
            <a:avLst/>
          </a:prstGeom>
          <a:noFill/>
        </p:spPr>
        <p:txBody>
          <a:bodyPr wrap="square" rtlCol="0">
            <a:spAutoFit/>
          </a:bodyPr>
          <a:lstStyle/>
          <a:p>
            <a:r>
              <a:rPr lang="en-GB" sz="2000" dirty="0">
                <a:solidFill>
                  <a:schemeClr val="bg1"/>
                </a:solidFill>
              </a:rPr>
              <a:t>1/3 of HTCs never have representation from their patient safety or clinical / risk governance group</a:t>
            </a:r>
            <a:endParaRPr lang="en-US" sz="2000" dirty="0">
              <a:solidFill>
                <a:schemeClr val="bg1"/>
              </a:solidFill>
            </a:endParaRPr>
          </a:p>
        </p:txBody>
      </p:sp>
      <p:sp>
        <p:nvSpPr>
          <p:cNvPr id="58" name="TextBox 57"/>
          <p:cNvSpPr txBox="1"/>
          <p:nvPr/>
        </p:nvSpPr>
        <p:spPr>
          <a:xfrm>
            <a:off x="7785955" y="5262231"/>
            <a:ext cx="4287225" cy="707886"/>
          </a:xfrm>
          <a:prstGeom prst="rect">
            <a:avLst/>
          </a:prstGeom>
          <a:noFill/>
        </p:spPr>
        <p:txBody>
          <a:bodyPr wrap="square" rtlCol="0">
            <a:spAutoFit/>
          </a:bodyPr>
          <a:lstStyle/>
          <a:p>
            <a:r>
              <a:rPr lang="en-US" sz="2000" dirty="0">
                <a:solidFill>
                  <a:schemeClr val="bg1"/>
                </a:solidFill>
              </a:rPr>
              <a:t>Patchy and variable representation from specialties </a:t>
            </a:r>
          </a:p>
        </p:txBody>
      </p:sp>
      <p:sp>
        <p:nvSpPr>
          <p:cNvPr id="59" name="TextBox 58"/>
          <p:cNvSpPr txBox="1"/>
          <p:nvPr/>
        </p:nvSpPr>
        <p:spPr>
          <a:xfrm>
            <a:off x="885624" y="6161347"/>
            <a:ext cx="4931735" cy="400110"/>
          </a:xfrm>
          <a:prstGeom prst="rect">
            <a:avLst/>
          </a:prstGeom>
          <a:noFill/>
        </p:spPr>
        <p:txBody>
          <a:bodyPr wrap="none" rtlCol="0">
            <a:spAutoFit/>
          </a:bodyPr>
          <a:lstStyle/>
          <a:p>
            <a:pPr algn="r"/>
            <a:r>
              <a:rPr lang="en-US" sz="2000" dirty="0">
                <a:solidFill>
                  <a:schemeClr val="bg1"/>
                </a:solidFill>
              </a:rPr>
              <a:t>1/3 HTC Chairs are also members of their HTT</a:t>
            </a:r>
          </a:p>
        </p:txBody>
      </p:sp>
      <p:sp>
        <p:nvSpPr>
          <p:cNvPr id="60" name="TextBox 59"/>
          <p:cNvSpPr txBox="1"/>
          <p:nvPr/>
        </p:nvSpPr>
        <p:spPr>
          <a:xfrm>
            <a:off x="-136450" y="5330463"/>
            <a:ext cx="4530727" cy="400110"/>
          </a:xfrm>
          <a:prstGeom prst="rect">
            <a:avLst/>
          </a:prstGeom>
          <a:noFill/>
        </p:spPr>
        <p:txBody>
          <a:bodyPr wrap="none" rtlCol="0">
            <a:spAutoFit/>
          </a:bodyPr>
          <a:lstStyle/>
          <a:p>
            <a:pPr algn="r"/>
            <a:r>
              <a:rPr lang="en-US" sz="2000" dirty="0">
                <a:solidFill>
                  <a:schemeClr val="bg1"/>
                </a:solidFill>
              </a:rPr>
              <a:t>2/3 HTC had no dedicated admin support</a:t>
            </a:r>
          </a:p>
        </p:txBody>
      </p:sp>
      <p:sp>
        <p:nvSpPr>
          <p:cNvPr id="61" name="TextBox 60"/>
          <p:cNvSpPr txBox="1"/>
          <p:nvPr/>
        </p:nvSpPr>
        <p:spPr>
          <a:xfrm>
            <a:off x="0" y="4062626"/>
            <a:ext cx="3794625" cy="1015663"/>
          </a:xfrm>
          <a:prstGeom prst="rect">
            <a:avLst/>
          </a:prstGeom>
          <a:noFill/>
        </p:spPr>
        <p:txBody>
          <a:bodyPr wrap="square" rtlCol="0">
            <a:spAutoFit/>
          </a:bodyPr>
          <a:lstStyle/>
          <a:p>
            <a:pPr algn="r"/>
            <a:r>
              <a:rPr lang="en-US" sz="2000" dirty="0">
                <a:solidFill>
                  <a:schemeClr val="bg1"/>
                </a:solidFill>
              </a:rPr>
              <a:t>Nearly 50% HTC not given extra provision in their job plan for the role </a:t>
            </a:r>
          </a:p>
        </p:txBody>
      </p:sp>
      <p:sp>
        <p:nvSpPr>
          <p:cNvPr id="62" name="TextBox 61"/>
          <p:cNvSpPr txBox="1"/>
          <p:nvPr/>
        </p:nvSpPr>
        <p:spPr>
          <a:xfrm>
            <a:off x="139485" y="2556615"/>
            <a:ext cx="4198076" cy="707886"/>
          </a:xfrm>
          <a:prstGeom prst="rect">
            <a:avLst/>
          </a:prstGeom>
          <a:noFill/>
        </p:spPr>
        <p:txBody>
          <a:bodyPr wrap="square" rtlCol="0">
            <a:spAutoFit/>
          </a:bodyPr>
          <a:lstStyle/>
          <a:p>
            <a:pPr algn="r"/>
            <a:r>
              <a:rPr lang="en-GB" sz="2000" dirty="0">
                <a:solidFill>
                  <a:schemeClr val="bg1"/>
                </a:solidFill>
              </a:rPr>
              <a:t>25% of Trusts have recently renamed HTCs, most often to ‘Group’.</a:t>
            </a:r>
            <a:endParaRPr lang="en-US" sz="2000" dirty="0">
              <a:solidFill>
                <a:schemeClr val="bg1"/>
              </a:solidFill>
            </a:endParaRPr>
          </a:p>
        </p:txBody>
      </p:sp>
      <p:sp>
        <p:nvSpPr>
          <p:cNvPr id="63" name="TextBox 62"/>
          <p:cNvSpPr txBox="1"/>
          <p:nvPr/>
        </p:nvSpPr>
        <p:spPr>
          <a:xfrm>
            <a:off x="5261416" y="3612555"/>
            <a:ext cx="1627713" cy="830997"/>
          </a:xfrm>
          <a:prstGeom prst="rect">
            <a:avLst/>
          </a:prstGeom>
          <a:noFill/>
        </p:spPr>
        <p:txBody>
          <a:bodyPr wrap="square" rtlCol="0">
            <a:spAutoFit/>
          </a:bodyPr>
          <a:lstStyle/>
          <a:p>
            <a:pPr algn="ctr"/>
            <a:r>
              <a:rPr lang="en-US" sz="2400" dirty="0">
                <a:solidFill>
                  <a:schemeClr val="bg1"/>
                </a:solidFill>
                <a:latin typeface="+mj-lt"/>
              </a:rPr>
              <a:t>Key highlights</a:t>
            </a:r>
          </a:p>
        </p:txBody>
      </p:sp>
      <p:pic>
        <p:nvPicPr>
          <p:cNvPr id="21" name="Graphic 20" descr="Open hand with solid fill">
            <a:extLst>
              <a:ext uri="{FF2B5EF4-FFF2-40B4-BE49-F238E27FC236}">
                <a16:creationId xmlns:a16="http://schemas.microsoft.com/office/drawing/2014/main" id="{3AFCE547-F915-4B2A-A231-135C0F07D8E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776055" y="5068433"/>
            <a:ext cx="361304" cy="361304"/>
          </a:xfrm>
          <a:prstGeom prst="rect">
            <a:avLst/>
          </a:prstGeom>
        </p:spPr>
      </p:pic>
      <p:pic>
        <p:nvPicPr>
          <p:cNvPr id="23" name="Graphic 22">
            <a:extLst>
              <a:ext uri="{FF2B5EF4-FFF2-40B4-BE49-F238E27FC236}">
                <a16:creationId xmlns:a16="http://schemas.microsoft.com/office/drawing/2014/main" id="{4FF97D3D-DD8A-448A-AA72-E638AF62BBF4}"/>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rcRect/>
          <a:stretch/>
        </p:blipFill>
        <p:spPr>
          <a:xfrm>
            <a:off x="4321451" y="3849522"/>
            <a:ext cx="295320" cy="512609"/>
          </a:xfrm>
          <a:prstGeom prst="rect">
            <a:avLst/>
          </a:prstGeom>
        </p:spPr>
      </p:pic>
      <p:pic>
        <p:nvPicPr>
          <p:cNvPr id="25" name="Graphic 24" descr="Social network with solid fill">
            <a:extLst>
              <a:ext uri="{FF2B5EF4-FFF2-40B4-BE49-F238E27FC236}">
                <a16:creationId xmlns:a16="http://schemas.microsoft.com/office/drawing/2014/main" id="{98846C36-A797-4378-A270-8BF9887BF00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696510" y="2738908"/>
            <a:ext cx="499380" cy="499380"/>
          </a:xfrm>
          <a:prstGeom prst="rect">
            <a:avLst/>
          </a:prstGeom>
        </p:spPr>
      </p:pic>
      <p:pic>
        <p:nvPicPr>
          <p:cNvPr id="27" name="Graphic 26" descr="Badge Tick with solid fill">
            <a:extLst>
              <a:ext uri="{FF2B5EF4-FFF2-40B4-BE49-F238E27FC236}">
                <a16:creationId xmlns:a16="http://schemas.microsoft.com/office/drawing/2014/main" id="{B69D5BC4-8C50-4053-9564-28FF08002B9F}"/>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875409" y="2222259"/>
            <a:ext cx="460112" cy="460112"/>
          </a:xfrm>
          <a:prstGeom prst="rect">
            <a:avLst/>
          </a:prstGeom>
        </p:spPr>
      </p:pic>
      <p:pic>
        <p:nvPicPr>
          <p:cNvPr id="29" name="Graphic 28">
            <a:extLst>
              <a:ext uri="{FF2B5EF4-FFF2-40B4-BE49-F238E27FC236}">
                <a16:creationId xmlns:a16="http://schemas.microsoft.com/office/drawing/2014/main" id="{AE8ED026-3474-43AF-B14E-A22DE3B4872B}"/>
              </a:ext>
            </a:extLst>
          </p:cNvPr>
          <p:cNvPicPr>
            <a:picLocks noChangeAspect="1"/>
          </p:cNvPicPr>
          <p:nvPr/>
        </p:nvPicPr>
        <p:blipFill>
          <a:blip r:embed="rId7" cstate="print">
            <a:lum bright="70000" contrast="-70000"/>
            <a:extLst>
              <a:ext uri="{28A0092B-C50C-407E-A947-70E740481C1C}">
                <a14:useLocalDpi xmlns:a14="http://schemas.microsoft.com/office/drawing/2010/main" val="0"/>
              </a:ext>
            </a:extLst>
          </a:blip>
          <a:srcRect/>
          <a:stretch/>
        </p:blipFill>
        <p:spPr>
          <a:xfrm>
            <a:off x="6984131" y="2749872"/>
            <a:ext cx="512609" cy="350558"/>
          </a:xfrm>
          <a:prstGeom prst="rect">
            <a:avLst/>
          </a:prstGeom>
        </p:spPr>
      </p:pic>
      <p:pic>
        <p:nvPicPr>
          <p:cNvPr id="31" name="Graphic 30" descr="Shield Tick with solid fill">
            <a:extLst>
              <a:ext uri="{FF2B5EF4-FFF2-40B4-BE49-F238E27FC236}">
                <a16:creationId xmlns:a16="http://schemas.microsoft.com/office/drawing/2014/main" id="{7A728DE1-8F42-4440-827F-BE456FBD7D5F}"/>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7502719" y="3868510"/>
            <a:ext cx="450521" cy="450521"/>
          </a:xfrm>
          <a:prstGeom prst="rect">
            <a:avLst/>
          </a:prstGeom>
        </p:spPr>
      </p:pic>
      <p:pic>
        <p:nvPicPr>
          <p:cNvPr id="33" name="Graphic 32" descr="Users with solid fill">
            <a:extLst>
              <a:ext uri="{FF2B5EF4-FFF2-40B4-BE49-F238E27FC236}">
                <a16:creationId xmlns:a16="http://schemas.microsoft.com/office/drawing/2014/main" id="{0753586D-9D44-49EC-849D-EDE729B01002}"/>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093433" y="5120569"/>
            <a:ext cx="271953" cy="271953"/>
          </a:xfrm>
          <a:prstGeom prst="rect">
            <a:avLst/>
          </a:prstGeom>
        </p:spPr>
      </p:pic>
      <p:pic>
        <p:nvPicPr>
          <p:cNvPr id="35" name="Graphic 34" descr="Exclamation mark with solid fill">
            <a:extLst>
              <a:ext uri="{FF2B5EF4-FFF2-40B4-BE49-F238E27FC236}">
                <a16:creationId xmlns:a16="http://schemas.microsoft.com/office/drawing/2014/main" id="{EA269A5B-CA45-4641-A986-A4D704AA2D01}"/>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5923319" y="5558986"/>
            <a:ext cx="364290" cy="364290"/>
          </a:xfrm>
          <a:prstGeom prst="rect">
            <a:avLst/>
          </a:prstGeom>
        </p:spPr>
      </p:pic>
      <p:pic>
        <p:nvPicPr>
          <p:cNvPr id="14" name="Picture 13">
            <a:extLst>
              <a:ext uri="{FF2B5EF4-FFF2-40B4-BE49-F238E27FC236}">
                <a16:creationId xmlns:a16="http://schemas.microsoft.com/office/drawing/2014/main" id="{7CD3E282-ED2E-1798-2E8F-F4B14E8C2E84}"/>
              </a:ext>
            </a:extLst>
          </p:cNvPr>
          <p:cNvPicPr>
            <a:picLocks noChangeAspect="1"/>
          </p:cNvPicPr>
          <p:nvPr/>
        </p:nvPicPr>
        <p:blipFill>
          <a:blip r:embed="rId11"/>
          <a:stretch>
            <a:fillRect/>
          </a:stretch>
        </p:blipFill>
        <p:spPr>
          <a:xfrm>
            <a:off x="3771839" y="1789745"/>
            <a:ext cx="4667250" cy="4667250"/>
          </a:xfrm>
          <a:prstGeom prst="rect">
            <a:avLst/>
          </a:prstGeom>
        </p:spPr>
      </p:pic>
    </p:spTree>
    <p:extLst>
      <p:ext uri="{BB962C8B-B14F-4D97-AF65-F5344CB8AC3E}">
        <p14:creationId xmlns:p14="http://schemas.microsoft.com/office/powerpoint/2010/main" val="112031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500"/>
                                        <p:tgtEl>
                                          <p:spTgt spid="5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left)">
                                      <p:cBhvr>
                                        <p:cTn id="20" dur="500"/>
                                        <p:tgtEl>
                                          <p:spTgt spid="5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wipe(left)">
                                      <p:cBhvr>
                                        <p:cTn id="29" dur="500"/>
                                        <p:tgtEl>
                                          <p:spTgt spid="5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58"/>
                                        </p:tgtEl>
                                        <p:attrNameLst>
                                          <p:attrName>style.visibility</p:attrName>
                                        </p:attrNameLst>
                                      </p:cBhvr>
                                      <p:to>
                                        <p:strVal val="visible"/>
                                      </p:to>
                                    </p:set>
                                    <p:animEffect transition="in" filter="wipe(left)">
                                      <p:cBhvr>
                                        <p:cTn id="38" dur="500"/>
                                        <p:tgtEl>
                                          <p:spTgt spid="5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childTnLst>
                          </p:cTn>
                        </p:par>
                        <p:par>
                          <p:cTn id="44" fill="hold">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wipe(right)">
                                      <p:cBhvr>
                                        <p:cTn id="47" dur="500"/>
                                        <p:tgtEl>
                                          <p:spTgt spid="5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par>
                          <p:cTn id="53" fill="hold">
                            <p:stCondLst>
                              <p:cond delay="500"/>
                            </p:stCondLst>
                            <p:childTnLst>
                              <p:par>
                                <p:cTn id="54" presetID="22" presetClass="entr" presetSubtype="2" fill="hold" grpId="0"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wipe(right)">
                                      <p:cBhvr>
                                        <p:cTn id="56" dur="500"/>
                                        <p:tgtEl>
                                          <p:spTgt spid="6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500"/>
                                        <p:tgtEl>
                                          <p:spTgt spid="23"/>
                                        </p:tgtEl>
                                      </p:cBhvr>
                                    </p:animEffect>
                                  </p:childTnLst>
                                </p:cTn>
                              </p:par>
                            </p:childTnLst>
                          </p:cTn>
                        </p:par>
                        <p:par>
                          <p:cTn id="62" fill="hold">
                            <p:stCondLst>
                              <p:cond delay="500"/>
                            </p:stCondLst>
                            <p:childTnLst>
                              <p:par>
                                <p:cTn id="63" presetID="22" presetClass="entr" presetSubtype="2" fill="hold" grpId="0" nodeType="afterEffect">
                                  <p:stCondLst>
                                    <p:cond delay="0"/>
                                  </p:stCondLst>
                                  <p:childTnLst>
                                    <p:set>
                                      <p:cBhvr>
                                        <p:cTn id="64" dur="1" fill="hold">
                                          <p:stCondLst>
                                            <p:cond delay="0"/>
                                          </p:stCondLst>
                                        </p:cTn>
                                        <p:tgtEl>
                                          <p:spTgt spid="61"/>
                                        </p:tgtEl>
                                        <p:attrNameLst>
                                          <p:attrName>style.visibility</p:attrName>
                                        </p:attrNameLst>
                                      </p:cBhvr>
                                      <p:to>
                                        <p:strVal val="visible"/>
                                      </p:to>
                                    </p:set>
                                    <p:animEffect transition="in" filter="wipe(right)">
                                      <p:cBhvr>
                                        <p:cTn id="65" dur="500"/>
                                        <p:tgtEl>
                                          <p:spTgt spid="6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par>
                          <p:cTn id="71" fill="hold">
                            <p:stCondLst>
                              <p:cond delay="500"/>
                            </p:stCondLst>
                            <p:childTnLst>
                              <p:par>
                                <p:cTn id="72" presetID="22" presetClass="entr" presetSubtype="2" fill="hold" grpId="0" nodeType="afterEffect">
                                  <p:stCondLst>
                                    <p:cond delay="0"/>
                                  </p:stCondLst>
                                  <p:childTnLst>
                                    <p:set>
                                      <p:cBhvr>
                                        <p:cTn id="73" dur="1" fill="hold">
                                          <p:stCondLst>
                                            <p:cond delay="0"/>
                                          </p:stCondLst>
                                        </p:cTn>
                                        <p:tgtEl>
                                          <p:spTgt spid="62"/>
                                        </p:tgtEl>
                                        <p:attrNameLst>
                                          <p:attrName>style.visibility</p:attrName>
                                        </p:attrNameLst>
                                      </p:cBhvr>
                                      <p:to>
                                        <p:strVal val="visible"/>
                                      </p:to>
                                    </p:set>
                                    <p:animEffect transition="in" filter="wipe(right)">
                                      <p:cBhvr>
                                        <p:cTn id="74" dur="500"/>
                                        <p:tgtEl>
                                          <p:spTgt spid="62"/>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P spid="59" grpId="0"/>
      <p:bldP spid="60" grpId="0"/>
      <p:bldP spid="61" grpId="0"/>
      <p:bldP spid="6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d blood cells suspended in mid-ai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232033"/>
            <a:ext cx="12192000" cy="7620000"/>
          </a:xfrm>
          <a:prstGeom prst="rect">
            <a:avLst/>
          </a:prstGeom>
        </p:spPr>
      </p:pic>
      <p:sp>
        <p:nvSpPr>
          <p:cNvPr id="3" name="Title 2"/>
          <p:cNvSpPr>
            <a:spLocks noGrp="1"/>
          </p:cNvSpPr>
          <p:nvPr>
            <p:ph type="title"/>
          </p:nvPr>
        </p:nvSpPr>
        <p:spPr>
          <a:xfrm>
            <a:off x="397042" y="1286974"/>
            <a:ext cx="11598442" cy="4691040"/>
          </a:xfrm>
          <a:prstGeom prst="rect">
            <a:avLst/>
          </a:prstGeom>
          <a:noFill/>
          <a:ln>
            <a:noFill/>
          </a:ln>
          <a:effectLst/>
        </p:spPr>
        <p:txBody>
          <a:bodyPr>
            <a:noAutofit/>
          </a:bodyPr>
          <a:lstStyle/>
          <a:p>
            <a:pPr algn="ctr"/>
            <a:r>
              <a:rPr lang="en-GB" sz="3600" dirty="0">
                <a:solidFill>
                  <a:schemeClr val="bg2"/>
                </a:solidFill>
              </a:rPr>
              <a:t>The Infected Blood Inquiry began in 2018 to examine the circumstances in which adults and children treated by the NHS were given infected blood and blood products, in particular since 1970. </a:t>
            </a:r>
            <a:br>
              <a:rPr lang="en-GB" sz="3600" dirty="0">
                <a:solidFill>
                  <a:schemeClr val="bg2"/>
                </a:solidFill>
              </a:rPr>
            </a:br>
            <a:br>
              <a:rPr lang="en-GB" sz="3600" dirty="0">
                <a:solidFill>
                  <a:schemeClr val="bg2"/>
                </a:solidFill>
              </a:rPr>
            </a:br>
            <a:r>
              <a:rPr lang="en-GB" sz="3600" dirty="0">
                <a:solidFill>
                  <a:schemeClr val="bg2"/>
                </a:solidFill>
              </a:rPr>
              <a:t>The Inquiry’s terms of reference also covered the following: the impact on those Infected and their families; the response of government and other bodies; consent; communication and information-sharing; treatment care and support; candour; responsibilities; and recommendations.</a:t>
            </a:r>
          </a:p>
        </p:txBody>
      </p:sp>
    </p:spTree>
    <p:extLst>
      <p:ext uri="{BB962C8B-B14F-4D97-AF65-F5344CB8AC3E}">
        <p14:creationId xmlns:p14="http://schemas.microsoft.com/office/powerpoint/2010/main" val="99813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PRESGUID" val="77289029-7f22-4c97-87ab-be586fff5d2a"/>
</p:tagLst>
</file>

<file path=ppt/theme/theme1.xml><?xml version="1.0" encoding="utf-8"?>
<a:theme xmlns:a="http://schemas.openxmlformats.org/drawingml/2006/main" name="5_blan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Tw Cen MT Condensed Extra Bold"/>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0000"/>
        </a:solidFill>
        <a:ln>
          <a:noFill/>
        </a:ln>
        <a:extLst>
          <a:ext uri="{91240B29-F687-4F45-9708-019B960494DF}">
            <a14:hiddenLine xmlns:a14="http://schemas.microsoft.com/office/drawing/2010/main" w="9525">
              <a:solidFill>
                <a:srgbClr val="000000"/>
              </a:solidFill>
              <a:round/>
              <a:headEnd/>
              <a:tailEnd/>
            </a14:hiddenLine>
          </a:ext>
        </a:extLst>
      </a:spPr>
      <a:bodyPr vert="horz" wrap="square" lIns="91440" tIns="45720" rIns="91440" bIns="45720" numCol="1" anchor="t" anchorCtr="0" compatLnSpc="1">
        <a:prstTxWarp prst="textNoShape">
          <a:avLst/>
        </a:prstTxWarp>
      </a:bodyPr>
      <a:lstStyle>
        <a:defPPr algn="l">
          <a:defRPr/>
        </a:defPPr>
      </a:lstStyle>
    </a:spDef>
  </a:objectDefaults>
  <a:extraClrSchemeLst/>
</a:theme>
</file>

<file path=ppt/theme/theme2.xml><?xml version="1.0" encoding="utf-8"?>
<a:theme xmlns:a="http://schemas.openxmlformats.org/drawingml/2006/main" name="6_blan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Tw Cen MT Condensed Extra Bold"/>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0000"/>
        </a:solidFill>
        <a:ln>
          <a:noFill/>
        </a:ln>
        <a:extLst>
          <a:ext uri="{91240B29-F687-4F45-9708-019B960494DF}">
            <a14:hiddenLine xmlns:a14="http://schemas.microsoft.com/office/drawing/2010/main" w="9525">
              <a:solidFill>
                <a:srgbClr val="000000"/>
              </a:solidFill>
              <a:round/>
              <a:headEnd/>
              <a:tailEnd/>
            </a14:hiddenLine>
          </a:ext>
        </a:extLst>
      </a:spPr>
      <a:bodyPr vert="horz" wrap="square" lIns="91440" tIns="45720" rIns="91440" bIns="45720" numCol="1" anchor="t" anchorCtr="0" compatLnSpc="1">
        <a:prstTxWarp prst="textNoShape">
          <a:avLst/>
        </a:prstTxWarp>
      </a:bodyPr>
      <a:lstStyle>
        <a:defPPr algn="l">
          <a:defRPr/>
        </a:defPPr>
      </a:lstStyle>
    </a:spDef>
  </a:objectDefaults>
  <a:extraClrSchemeLst/>
</a:theme>
</file>

<file path=ppt/theme/theme3.xml><?xml version="1.0" encoding="utf-8"?>
<a:theme xmlns:a="http://schemas.openxmlformats.org/drawingml/2006/main" name="7_blan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Tw Cen MT Condensed Extra Bold"/>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0000"/>
        </a:solidFill>
        <a:ln>
          <a:noFill/>
        </a:ln>
        <a:extLst>
          <a:ext uri="{91240B29-F687-4F45-9708-019B960494DF}">
            <a14:hiddenLine xmlns:a14="http://schemas.microsoft.com/office/drawing/2010/main" w="9525">
              <a:solidFill>
                <a:srgbClr val="000000"/>
              </a:solidFill>
              <a:round/>
              <a:headEnd/>
              <a:tailEnd/>
            </a14:hiddenLine>
          </a:ext>
        </a:extLst>
      </a:spPr>
      <a:bodyPr vert="horz" wrap="square" lIns="91440" tIns="45720" rIns="91440" bIns="45720" numCol="1" anchor="t" anchorCtr="0" compatLnSpc="1">
        <a:prstTxWarp prst="textNoShape">
          <a:avLst/>
        </a:prstTxWarp>
      </a:bodyPr>
      <a:lstStyle>
        <a:defPPr algn="l">
          <a:defRPr/>
        </a:defPPr>
      </a:lstStyle>
    </a:sp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629</TotalTime>
  <Words>1728</Words>
  <Application>Microsoft Office PowerPoint</Application>
  <PresentationFormat>Widescreen</PresentationFormat>
  <Paragraphs>215</Paragraphs>
  <Slides>32</Slides>
  <Notes>15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32</vt:i4>
      </vt:variant>
    </vt:vector>
  </HeadingPairs>
  <TitlesOfParts>
    <vt:vector size="42" baseType="lpstr">
      <vt:lpstr>Aptos</vt:lpstr>
      <vt:lpstr>Arial</vt:lpstr>
      <vt:lpstr>Calibri</vt:lpstr>
      <vt:lpstr>Lato Medium</vt:lpstr>
      <vt:lpstr>Segoe Print</vt:lpstr>
      <vt:lpstr>Tw Cen MT Condensed</vt:lpstr>
      <vt:lpstr>Tw Cen MT Condensed Extra Bold</vt:lpstr>
      <vt:lpstr>5_blank</vt:lpstr>
      <vt:lpstr>6_blank</vt:lpstr>
      <vt:lpstr>7_blank</vt:lpstr>
      <vt:lpstr>Transforming Transfusion Governance: Insights, Improvements, Impact</vt:lpstr>
      <vt:lpstr>PowerPoint Presentation</vt:lpstr>
      <vt:lpstr>PowerPoint Presentation</vt:lpstr>
      <vt:lpstr>Outline</vt:lpstr>
      <vt:lpstr>PowerPoint Presentation</vt:lpstr>
      <vt:lpstr>PowerPoint Presentation</vt:lpstr>
      <vt:lpstr>Key drivers to improving transfusion governance in the UK</vt:lpstr>
      <vt:lpstr>Current status of transfusion governance: NBTC survey 2025</vt:lpstr>
      <vt:lpstr>The Infected Blood Inquiry began in 2018 to examine the circumstances in which adults and children treated by the NHS were given infected blood and blood products, in particular since 1970.   The Inquiry’s terms of reference also covered the following: the impact on those Infected and their families; the response of government and other bodies; consent; communication and information-sharing; treatment care and support; candour; responsibilities; and recommendations.</vt:lpstr>
      <vt:lpstr>Principles of the Inquiry</vt:lpstr>
      <vt:lpstr>Recommendations Overview</vt:lpstr>
      <vt:lpstr>Specifically, the 7e recommendation </vt:lpstr>
      <vt:lpstr>Key governance failures identified in the Infected Blood Inquiry report </vt:lpstr>
      <vt:lpstr>Government response </vt:lpstr>
      <vt:lpstr>7e recommendation implementation group </vt:lpstr>
      <vt:lpstr>7e recommendation- how has this evolved?</vt:lpstr>
      <vt:lpstr>SHOT Transfusion Safety Standards</vt:lpstr>
      <vt:lpstr>How is governance covered in the standards </vt:lpstr>
      <vt:lpstr>Key requirements for the SHOT governance standard</vt:lpstr>
      <vt:lpstr>PowerPoint Presentation</vt:lpstr>
      <vt:lpstr>Key guiding principles agreed for effective transfusion governance </vt:lpstr>
      <vt:lpstr>Governance pitfalls to avoid </vt:lpstr>
      <vt:lpstr>What next</vt:lpstr>
      <vt:lpstr>Pending Qs</vt:lpstr>
      <vt:lpstr>PowerPoint Presentation</vt:lpstr>
      <vt:lpstr>Hospital Transfusion Committee Operational Toolkit</vt:lpstr>
      <vt:lpstr>PowerPoint Presentation</vt:lpstr>
      <vt:lpstr>Other completed and ongoing improvement initiatives</vt:lpstr>
      <vt:lpstr>PowerPoint Presentation</vt:lpstr>
      <vt:lpstr>PowerPoint Presentation</vt:lpstr>
      <vt:lpstr>PowerPoint Presentation</vt:lpstr>
      <vt:lpstr>Your Questions Please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Shruthi Narayan</dc:creator>
  <cp:lastModifiedBy>Shruthi Narayan</cp:lastModifiedBy>
  <cp:revision>40</cp:revision>
  <dcterms:created xsi:type="dcterms:W3CDTF">2025-11-16T10:49:11Z</dcterms:created>
  <dcterms:modified xsi:type="dcterms:W3CDTF">2026-06-22T18:14:51Z</dcterms:modified>
</cp:coreProperties>
</file>