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6"/>
  </p:notesMasterIdLst>
  <p:sldIdLst>
    <p:sldId id="299" r:id="rId6"/>
    <p:sldId id="306" r:id="rId7"/>
    <p:sldId id="338" r:id="rId8"/>
    <p:sldId id="309" r:id="rId9"/>
    <p:sldId id="333" r:id="rId10"/>
    <p:sldId id="308" r:id="rId11"/>
    <p:sldId id="307" r:id="rId12"/>
    <p:sldId id="313" r:id="rId13"/>
    <p:sldId id="312" r:id="rId14"/>
    <p:sldId id="314" r:id="rId15"/>
    <p:sldId id="336" r:id="rId16"/>
    <p:sldId id="310" r:id="rId17"/>
    <p:sldId id="311" r:id="rId18"/>
    <p:sldId id="335" r:id="rId19"/>
    <p:sldId id="315" r:id="rId20"/>
    <p:sldId id="316" r:id="rId21"/>
    <p:sldId id="317" r:id="rId22"/>
    <p:sldId id="318" r:id="rId23"/>
    <p:sldId id="339" r:id="rId24"/>
    <p:sldId id="319" r:id="rId25"/>
    <p:sldId id="320" r:id="rId26"/>
    <p:sldId id="325" r:id="rId27"/>
    <p:sldId id="340" r:id="rId28"/>
    <p:sldId id="332" r:id="rId29"/>
    <p:sldId id="331" r:id="rId30"/>
    <p:sldId id="326" r:id="rId31"/>
    <p:sldId id="321" r:id="rId32"/>
    <p:sldId id="322" r:id="rId33"/>
    <p:sldId id="341" r:id="rId34"/>
    <p:sldId id="32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DDF717-461D-4849-B72F-1483F7F31818}">
          <p14:sldIdLst/>
        </p14:section>
        <p14:section name="Introduction" id="{86C65702-157A-400E-8222-29029618C7EA}">
          <p14:sldIdLst>
            <p14:sldId id="299"/>
            <p14:sldId id="306"/>
            <p14:sldId id="338"/>
            <p14:sldId id="309"/>
            <p14:sldId id="333"/>
            <p14:sldId id="308"/>
            <p14:sldId id="307"/>
            <p14:sldId id="313"/>
            <p14:sldId id="312"/>
            <p14:sldId id="314"/>
            <p14:sldId id="336"/>
            <p14:sldId id="310"/>
            <p14:sldId id="311"/>
            <p14:sldId id="335"/>
            <p14:sldId id="315"/>
            <p14:sldId id="316"/>
            <p14:sldId id="317"/>
            <p14:sldId id="318"/>
            <p14:sldId id="339"/>
            <p14:sldId id="319"/>
            <p14:sldId id="320"/>
            <p14:sldId id="325"/>
            <p14:sldId id="340"/>
            <p14:sldId id="332"/>
            <p14:sldId id="331"/>
            <p14:sldId id="326"/>
            <p14:sldId id="321"/>
            <p14:sldId id="322"/>
            <p14:sldId id="341"/>
            <p14:sldId id="3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Gregory (Welsh Blood Service, Blood Health Team)" initials="JG(BSBHT" lastIdx="1" clrIdx="0">
    <p:extLst>
      <p:ext uri="{19B8F6BF-5375-455C-9EA6-DF929625EA0E}">
        <p15:presenceInfo xmlns:p15="http://schemas.microsoft.com/office/powerpoint/2012/main" userId="S-1-5-21-978635462-3828570294-627434887-207876" providerId="AD"/>
      </p:ext>
    </p:extLst>
  </p:cmAuthor>
  <p:cmAuthor id="2" name="Jessica Scurr (Aneurin Bevan UHB - Blood Transfusion)" initials="JS(BUBT" lastIdx="4" clrIdx="1">
    <p:extLst>
      <p:ext uri="{19B8F6BF-5375-455C-9EA6-DF929625EA0E}">
        <p15:presenceInfo xmlns:p15="http://schemas.microsoft.com/office/powerpoint/2012/main" userId="S::Jessica.Scurr@wales.nhs.uk::d6c1276f-efc9-469f-8242-f38def1240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73" autoAdjust="0"/>
  </p:normalViewPr>
  <p:slideViewPr>
    <p:cSldViewPr snapToGrid="0">
      <p:cViewPr varScale="1">
        <p:scale>
          <a:sx n="79" d="100"/>
          <a:sy n="79" d="100"/>
        </p:scale>
        <p:origin x="1794" y="90"/>
      </p:cViewPr>
      <p:guideLst/>
    </p:cSldViewPr>
  </p:slideViewPr>
  <p:notesTextViewPr>
    <p:cViewPr>
      <p:scale>
        <a:sx n="1" d="1"/>
        <a:sy n="1" d="1"/>
      </p:scale>
      <p:origin x="0" y="0"/>
    </p:cViewPr>
  </p:notesTextViewPr>
  <p:notesViewPr>
    <p:cSldViewPr snapToGrid="0">
      <p:cViewPr varScale="1">
        <p:scale>
          <a:sx n="64" d="100"/>
          <a:sy n="64" d="100"/>
        </p:scale>
        <p:origin x="22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931FF-7DD3-4E9D-9240-24D5237C2D5E}" type="datetimeFigureOut">
              <a:rPr lang="en-GB" smtClean="0"/>
              <a:t>16/10/2023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3D35B-9C41-42B9-A5DF-8F396DA20F10}" type="slidenum">
              <a:rPr lang="en-GB" smtClean="0"/>
              <a:t>‹#›</a:t>
            </a:fld>
            <a:endParaRPr lang="en-GB" dirty="0"/>
          </a:p>
        </p:txBody>
      </p:sp>
    </p:spTree>
    <p:extLst>
      <p:ext uri="{BB962C8B-B14F-4D97-AF65-F5344CB8AC3E}">
        <p14:creationId xmlns:p14="http://schemas.microsoft.com/office/powerpoint/2010/main" val="397017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tinyurl.com/BloodSafetyRegulation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Feel free to add your own school logo to this presentation</a:t>
            </a:r>
            <a:r>
              <a:rPr lang="en-GB" baseline="0" dirty="0"/>
              <a:t> alongside the NHS Wales logo.</a:t>
            </a:r>
            <a:r>
              <a:rPr lang="en-GB" dirty="0"/>
              <a:t> Prior to attending this session the student </a:t>
            </a:r>
            <a:r>
              <a:rPr lang="en-GB" b="1" dirty="0"/>
              <a:t>MUST</a:t>
            </a:r>
            <a:r>
              <a:rPr lang="en-GB" dirty="0"/>
              <a:t> have completed the learnbloodtransfusion (LBT) module as per instruction in the workbook.</a:t>
            </a:r>
          </a:p>
          <a:p>
            <a:endParaRPr lang="en-GB" sz="800" dirty="0"/>
          </a:p>
          <a:p>
            <a:r>
              <a:rPr lang="en-GB" dirty="0"/>
              <a:t>It</a:t>
            </a:r>
            <a:r>
              <a:rPr lang="en-GB" baseline="0" dirty="0"/>
              <a:t> is expected that a more advanced clinical scenario will be used for students in year three and will cover the following points as per practice learning framework:</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Check patency of venous access</a:t>
            </a:r>
            <a:endParaRPr lang="en-GB"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Check availability of component (in accordance with local hospital policy)</a:t>
            </a:r>
            <a:endParaRPr lang="en-GB"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Pre-administration checks Including:</a:t>
            </a:r>
            <a:endParaRPr lang="en-GB" dirty="0">
              <a:effectLst/>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Patient ID</a:t>
            </a:r>
            <a:endParaRPr lang="en-GB" dirty="0">
              <a:effectLst/>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Written instruction (“prescription”) </a:t>
            </a:r>
            <a:endParaRPr lang="en-GB" dirty="0">
              <a:effectLst/>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Blood component quality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Taking &amp; recording transfusion observations</a:t>
            </a:r>
            <a:endParaRPr lang="en-GB"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Complete transfusion documentation with the RN – understanding that this must be countersigned by the RN </a:t>
            </a:r>
            <a:endParaRPr lang="en-GB"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Run through the blood giving set</a:t>
            </a:r>
            <a:endParaRPr lang="en-GB"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Administration of any concomitant medication – observe prescription</a:t>
            </a:r>
            <a:r>
              <a:rPr lang="en-GB" sz="1200" kern="1200" baseline="0" dirty="0">
                <a:solidFill>
                  <a:schemeClr val="tx1"/>
                </a:solidFill>
                <a:effectLst/>
                <a:latin typeface="+mn-lt"/>
                <a:ea typeface="+mn-ea"/>
                <a:cs typeface="+mn-cs"/>
              </a:rPr>
              <a:t> on medicines chart and complete All Wales Transfusion Record</a:t>
            </a:r>
            <a:r>
              <a:rPr lang="en-GB" sz="800" dirty="0">
                <a:effectLst/>
              </a:rPr>
              <a:t> </a:t>
            </a:r>
            <a:endParaRPr lang="en-GB"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Monitoring the patient for complications or adverse reactions &amp;</a:t>
            </a:r>
            <a:r>
              <a:rPr lang="en-GB" sz="1200" kern="1200" baseline="0" dirty="0">
                <a:solidFill>
                  <a:schemeClr val="tx1"/>
                </a:solidFill>
                <a:effectLst/>
                <a:latin typeface="+mn-lt"/>
                <a:ea typeface="+mn-ea"/>
                <a:cs typeface="+mn-cs"/>
              </a:rPr>
              <a:t> actions to be taken</a:t>
            </a:r>
            <a:endParaRPr lang="en-GB"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Monitoring the venous access site </a:t>
            </a:r>
            <a:endParaRPr lang="en-GB"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Monitoring of fluid balance</a:t>
            </a:r>
            <a:r>
              <a:rPr lang="en-GB" dirty="0">
                <a:effectLst/>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Disconnect and dispose of the transfusion </a:t>
            </a:r>
            <a:endParaRPr lang="en-GB"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Discuss</a:t>
            </a:r>
            <a:r>
              <a:rPr lang="en-GB" sz="1200" kern="1200" baseline="0" dirty="0">
                <a:solidFill>
                  <a:schemeClr val="tx1"/>
                </a:solidFill>
                <a:effectLst/>
                <a:latin typeface="+mn-lt"/>
                <a:ea typeface="+mn-ea"/>
                <a:cs typeface="+mn-cs"/>
              </a:rPr>
              <a:t> importance of </a:t>
            </a:r>
            <a:r>
              <a:rPr lang="en-GB" sz="1200" kern="1200" dirty="0">
                <a:solidFill>
                  <a:schemeClr val="tx1"/>
                </a:solidFill>
                <a:effectLst/>
                <a:latin typeface="+mn-lt"/>
                <a:ea typeface="+mn-ea"/>
                <a:cs typeface="+mn-cs"/>
              </a:rPr>
              <a:t>traceability requirements.</a:t>
            </a:r>
            <a:r>
              <a:rPr lang="en-GB" sz="1200" kern="1200" baseline="0" dirty="0">
                <a:solidFill>
                  <a:schemeClr val="tx1"/>
                </a:solidFill>
                <a:effectLst/>
                <a:latin typeface="+mn-lt"/>
                <a:ea typeface="+mn-ea"/>
                <a:cs typeface="+mn-cs"/>
              </a:rPr>
              <a:t> This will be different for each</a:t>
            </a:r>
            <a:r>
              <a:rPr lang="en-GB" sz="1200" kern="1200" dirty="0">
                <a:solidFill>
                  <a:schemeClr val="tx1"/>
                </a:solidFill>
                <a:effectLst/>
                <a:latin typeface="+mn-lt"/>
                <a:ea typeface="+mn-ea"/>
                <a:cs typeface="+mn-cs"/>
              </a:rPr>
              <a:t> local HB who will have a</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policy</a:t>
            </a:r>
          </a:p>
          <a:p>
            <a:r>
              <a:rPr lang="en-GB" baseline="0" dirty="0"/>
              <a:t>  </a:t>
            </a:r>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1</a:t>
            </a:fld>
            <a:endParaRPr lang="en-GB" dirty="0"/>
          </a:p>
        </p:txBody>
      </p:sp>
    </p:spTree>
    <p:extLst>
      <p:ext uri="{BB962C8B-B14F-4D97-AF65-F5344CB8AC3E}">
        <p14:creationId xmlns:p14="http://schemas.microsoft.com/office/powerpoint/2010/main" val="406303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10</a:t>
            </a:fld>
            <a:endParaRPr lang="en-GB" dirty="0"/>
          </a:p>
        </p:txBody>
      </p:sp>
    </p:spTree>
    <p:extLst>
      <p:ext uri="{BB962C8B-B14F-4D97-AF65-F5344CB8AC3E}">
        <p14:creationId xmlns:p14="http://schemas.microsoft.com/office/powerpoint/2010/main" val="1558334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Stress</a:t>
            </a:r>
            <a:r>
              <a:rPr lang="en-US" baseline="0" dirty="0">
                <a:cs typeface="Calibri"/>
              </a:rPr>
              <a:t> the importance of the unit being compatible as red cells do not need to be an identical match (see next slide), if unsure in the clinical environment it is best to contact local transfusion practitioner or laboratory for advice. </a:t>
            </a: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11</a:t>
            </a:fld>
            <a:endParaRPr lang="en-GB" dirty="0"/>
          </a:p>
        </p:txBody>
      </p:sp>
    </p:spTree>
    <p:extLst>
      <p:ext uri="{BB962C8B-B14F-4D97-AF65-F5344CB8AC3E}">
        <p14:creationId xmlns:p14="http://schemas.microsoft.com/office/powerpoint/2010/main" val="390863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dirty="0">
                <a:solidFill>
                  <a:srgbClr val="000000"/>
                </a:solidFill>
                <a:effectLst/>
                <a:latin typeface="Calibri" panose="020F0502020204030204" pitchFamily="34" charset="0"/>
              </a:rPr>
              <a:t>In addition, Red blood cells sometimes have another antigen, a protein known as the RhD antigen. If this is present, your blood group is RhD positive. If it's absent, your blood group is RhD negative.</a:t>
            </a:r>
            <a:r>
              <a:rPr lang="en-US" sz="1800"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Calibri" panose="020F0502020204030204" pitchFamily="34" charset="0"/>
              </a:rPr>
              <a:t>This means you can be 1 of 8 blood groups: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342900" indent="-342900" algn="l" rtl="0" fontAlgn="base">
              <a:buFont typeface="+mj-lt"/>
              <a:buAutoNum type="arabicPeriod"/>
            </a:pPr>
            <a:r>
              <a:rPr lang="en-GB" sz="1800" b="0" i="0" u="none" strike="noStrike" dirty="0">
                <a:solidFill>
                  <a:srgbClr val="000000"/>
                </a:solidFill>
                <a:effectLst/>
                <a:latin typeface="Calibri" panose="020F0502020204030204" pitchFamily="34" charset="0"/>
              </a:rPr>
              <a:t>A RhD positive (A+)</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342900" indent="-342900" algn="l" rtl="0" fontAlgn="base">
              <a:buFont typeface="+mj-lt"/>
              <a:buAutoNum type="arabicPeriod"/>
            </a:pPr>
            <a:r>
              <a:rPr lang="en-GB" sz="1800" b="0" i="0" u="none" strike="noStrike" dirty="0">
                <a:solidFill>
                  <a:srgbClr val="000000"/>
                </a:solidFill>
                <a:effectLst/>
                <a:latin typeface="Calibri" panose="020F0502020204030204" pitchFamily="34" charset="0"/>
              </a:rPr>
              <a:t>A RhD negative (A-)</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342900" indent="-342900" algn="l" rtl="0" fontAlgn="base">
              <a:buFont typeface="+mj-lt"/>
              <a:buAutoNum type="arabicPeriod"/>
            </a:pPr>
            <a:r>
              <a:rPr lang="en-GB" sz="1800" b="0" i="0" u="none" strike="noStrike" dirty="0">
                <a:solidFill>
                  <a:srgbClr val="000000"/>
                </a:solidFill>
                <a:effectLst/>
                <a:latin typeface="Calibri" panose="020F0502020204030204" pitchFamily="34" charset="0"/>
              </a:rPr>
              <a:t>B RhD positive (B+)</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342900" indent="-342900" algn="l" rtl="0" fontAlgn="base">
              <a:buFont typeface="+mj-lt"/>
              <a:buAutoNum type="arabicPeriod"/>
            </a:pPr>
            <a:r>
              <a:rPr lang="en-GB" sz="1800" b="0" i="0" u="none" strike="noStrike" dirty="0">
                <a:solidFill>
                  <a:srgbClr val="000000"/>
                </a:solidFill>
                <a:effectLst/>
                <a:latin typeface="Calibri" panose="020F0502020204030204" pitchFamily="34" charset="0"/>
              </a:rPr>
              <a:t>B RhD negative (B-)</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342900" indent="-342900" algn="l" rtl="0" fontAlgn="base">
              <a:buFont typeface="+mj-lt"/>
              <a:buAutoNum type="arabicPeriod"/>
            </a:pPr>
            <a:r>
              <a:rPr lang="en-GB" sz="1800" b="0" i="0" u="none" strike="noStrike" dirty="0">
                <a:solidFill>
                  <a:srgbClr val="000000"/>
                </a:solidFill>
                <a:effectLst/>
                <a:latin typeface="Calibri" panose="020F0502020204030204" pitchFamily="34" charset="0"/>
              </a:rPr>
              <a:t>O RhD positive (O+)</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342900" indent="-342900" algn="l" rtl="0" fontAlgn="base">
              <a:buFont typeface="+mj-lt"/>
              <a:buAutoNum type="arabicPeriod"/>
            </a:pPr>
            <a:r>
              <a:rPr lang="en-GB" sz="1800" b="0" i="0" u="none" strike="noStrike" dirty="0">
                <a:solidFill>
                  <a:srgbClr val="000000"/>
                </a:solidFill>
                <a:effectLst/>
                <a:latin typeface="Calibri" panose="020F0502020204030204" pitchFamily="34" charset="0"/>
              </a:rPr>
              <a:t>O RhD negative (O-)</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342900" indent="-342900" algn="l" rtl="0" fontAlgn="base">
              <a:buFont typeface="+mj-lt"/>
              <a:buAutoNum type="arabicPeriod"/>
            </a:pPr>
            <a:r>
              <a:rPr lang="en-GB" sz="1800" b="0" i="0" u="none" strike="noStrike" dirty="0">
                <a:solidFill>
                  <a:srgbClr val="000000"/>
                </a:solidFill>
                <a:effectLst/>
                <a:latin typeface="Calibri" panose="020F0502020204030204" pitchFamily="34" charset="0"/>
              </a:rPr>
              <a:t>AB RhD positive (AB+)</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342900" indent="-342900" algn="l" rtl="0" fontAlgn="base">
              <a:buFont typeface="+mj-lt"/>
              <a:buAutoNum type="arabicPeriod"/>
            </a:pPr>
            <a:r>
              <a:rPr lang="en-GB" sz="1800" b="0" i="0" u="none" strike="noStrike" dirty="0">
                <a:solidFill>
                  <a:srgbClr val="000000"/>
                </a:solidFill>
                <a:effectLst/>
                <a:latin typeface="Calibri" panose="020F0502020204030204" pitchFamily="34" charset="0"/>
              </a:rPr>
              <a:t>AB RhD negative (AB-)</a:t>
            </a:r>
            <a:r>
              <a:rPr lang="en-US" sz="1800" b="0" i="0" dirty="0">
                <a:solidFill>
                  <a:srgbClr val="444444"/>
                </a:solidFill>
                <a:effectLst/>
                <a:latin typeface="Calibri" panose="020F0502020204030204" pitchFamily="34" charset="0"/>
              </a:rPr>
              <a:t>​</a:t>
            </a:r>
          </a:p>
          <a:p>
            <a:pPr marL="342900" indent="-342900" algn="l" rtl="0" fontAlgn="base">
              <a:buFont typeface="+mj-lt"/>
              <a:buAutoNum type="arabicPeriod"/>
            </a:pPr>
            <a:endParaRPr lang="en-US"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Calibri" panose="020F0502020204030204" pitchFamily="34" charset="0"/>
              </a:rPr>
              <a:t>About 85% of the UK population is RhD positive (36% of the population is O+, the most common type).</a:t>
            </a:r>
            <a:r>
              <a:rPr lang="en-US" sz="1800"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Calibri" panose="020F0502020204030204" pitchFamily="34" charset="0"/>
              </a:rPr>
              <a:t>In most cases, O RhD negative blood (O-) can safely be given to anyone. It's safe for most recipients because it does not have any A, B or RhD antigens on the surface of the cells, and is compatible with every other ABO and RhD blood group.</a:t>
            </a:r>
            <a:r>
              <a:rPr lang="en-US" sz="1800" b="0" i="0" dirty="0">
                <a:solidFill>
                  <a:srgbClr val="444444"/>
                </a:solidFill>
                <a:effectLst/>
                <a:latin typeface="Calibri" panose="020F0502020204030204" pitchFamily="34" charset="0"/>
              </a:rPr>
              <a:t>​</a:t>
            </a:r>
          </a:p>
          <a:p>
            <a:pPr algn="l" rtl="0" fontAlgn="base"/>
            <a:endParaRPr lang="en-US" sz="1800"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Nb. O+ can now also be used during an emergency for males &amp; females (of non child bearing age/potential) – please discuss with students</a:t>
            </a:r>
            <a:r>
              <a:rPr lang="en-GB" baseline="0" dirty="0"/>
              <a:t> as they will now see this in their HBs as a new policy (discussed more in depth in notes pages slide 15)</a:t>
            </a:r>
            <a:endParaRPr lang="en-GB" dirty="0"/>
          </a:p>
          <a:p>
            <a:pPr algn="l" rtl="0" fontAlgn="base"/>
            <a:endParaRPr lang="en-US" b="0" i="0" dirty="0">
              <a:solidFill>
                <a:srgbClr val="444444"/>
              </a:solidFill>
              <a:effectLst/>
              <a:latin typeface="Calibri" panose="020F0502020204030204" pitchFamily="34" charset="0"/>
            </a:endParaRPr>
          </a:p>
          <a:p>
            <a:pPr algn="l" rtl="0" fontAlgn="base"/>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12</a:t>
            </a:fld>
            <a:endParaRPr lang="en-GB" dirty="0"/>
          </a:p>
        </p:txBody>
      </p:sp>
    </p:spTree>
    <p:extLst>
      <p:ext uri="{BB962C8B-B14F-4D97-AF65-F5344CB8AC3E}">
        <p14:creationId xmlns:p14="http://schemas.microsoft.com/office/powerpoint/2010/main" val="337663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use this exercise </a:t>
            </a:r>
            <a:r>
              <a:rPr lang="en-GB"/>
              <a:t>to com</a:t>
            </a:r>
          </a:p>
          <a:p>
            <a:r>
              <a:rPr lang="en-GB"/>
              <a:t>plete with students  </a:t>
            </a:r>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13</a:t>
            </a:fld>
            <a:endParaRPr lang="en-GB" dirty="0"/>
          </a:p>
        </p:txBody>
      </p:sp>
    </p:spTree>
    <p:extLst>
      <p:ext uri="{BB962C8B-B14F-4D97-AF65-F5344CB8AC3E}">
        <p14:creationId xmlns:p14="http://schemas.microsoft.com/office/powerpoint/2010/main" val="4116568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a:t>
            </a:r>
          </a:p>
        </p:txBody>
      </p:sp>
      <p:sp>
        <p:nvSpPr>
          <p:cNvPr id="4" name="Slide Number Placeholder 3"/>
          <p:cNvSpPr>
            <a:spLocks noGrp="1"/>
          </p:cNvSpPr>
          <p:nvPr>
            <p:ph type="sldNum" sz="quarter" idx="10"/>
          </p:nvPr>
        </p:nvSpPr>
        <p:spPr/>
        <p:txBody>
          <a:bodyPr/>
          <a:lstStyle/>
          <a:p>
            <a:fld id="{F5E3D35B-9C41-42B9-A5DF-8F396DA20F10}" type="slidenum">
              <a:rPr lang="en-GB" smtClean="0"/>
              <a:t>14</a:t>
            </a:fld>
            <a:endParaRPr lang="en-GB" dirty="0"/>
          </a:p>
        </p:txBody>
      </p:sp>
    </p:spTree>
    <p:extLst>
      <p:ext uri="{BB962C8B-B14F-4D97-AF65-F5344CB8AC3E}">
        <p14:creationId xmlns:p14="http://schemas.microsoft.com/office/powerpoint/2010/main" val="1025770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Blood stocks for group O red cells are</a:t>
            </a:r>
            <a:r>
              <a:rPr lang="en-US" baseline="0" dirty="0">
                <a:cs typeface="Calibri"/>
              </a:rPr>
              <a:t> in high demand due to the nature of its compatibility across all blood groups &amp; the fact it is used in an emergency. However, it is not a finite resource and the blood services rely on blood donors to support this by attending donation sessions to give blood.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The Welsh Blood Service supply all hospitals in Wales with blood &amp; blood products that we collect &amp; manufacture from blood donors. Hospitals also work to ensure that demand can be met can be met by encouraging the appropriate use of blood within the clinical area &amp; put in place strategies to minimize the unnecessary wastage of blood. One of these recent strategies has been the implementation of the use of O+ for males &amp; women over child bearing age/potential in an emergency.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Please visit the Welsh Blood Service</a:t>
            </a:r>
            <a:r>
              <a:rPr lang="en-US" baseline="0" dirty="0">
                <a:cs typeface="Calibri"/>
              </a:rPr>
              <a:t> website if you would like more info on blood donation or becoming a donor: </a:t>
            </a:r>
            <a:r>
              <a:rPr lang="en-US" dirty="0">
                <a:cs typeface="Calibri"/>
              </a:rPr>
              <a:t>https://www.welsh-blood.org.uk/giving-blood/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15</a:t>
            </a:fld>
            <a:endParaRPr lang="en-GB" dirty="0"/>
          </a:p>
        </p:txBody>
      </p:sp>
    </p:spTree>
    <p:extLst>
      <p:ext uri="{BB962C8B-B14F-4D97-AF65-F5344CB8AC3E}">
        <p14:creationId xmlns:p14="http://schemas.microsoft.com/office/powerpoint/2010/main" val="23336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16</a:t>
            </a:fld>
            <a:endParaRPr lang="en-GB" dirty="0"/>
          </a:p>
        </p:txBody>
      </p:sp>
    </p:spTree>
    <p:extLst>
      <p:ext uri="{BB962C8B-B14F-4D97-AF65-F5344CB8AC3E}">
        <p14:creationId xmlns:p14="http://schemas.microsoft.com/office/powerpoint/2010/main" val="4283727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17</a:t>
            </a:fld>
            <a:endParaRPr lang="en-GB" dirty="0"/>
          </a:p>
        </p:txBody>
      </p:sp>
    </p:spTree>
    <p:extLst>
      <p:ext uri="{BB962C8B-B14F-4D97-AF65-F5344CB8AC3E}">
        <p14:creationId xmlns:p14="http://schemas.microsoft.com/office/powerpoint/2010/main" val="2159039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Font typeface="Arial" panose="020B0604020202020204" pitchFamily="34" charset="0"/>
              <a:buNone/>
            </a:pPr>
            <a:r>
              <a:rPr lang="en-US" sz="1200" dirty="0">
                <a:ea typeface="+mj-lt"/>
                <a:cs typeface="+mj-lt"/>
              </a:rPr>
              <a:t>The new All Wales Transfusion Record (version 5) was implemented in April 2023</a:t>
            </a:r>
          </a:p>
          <a:p>
            <a:pPr marL="0" indent="0">
              <a:lnSpc>
                <a:spcPct val="110000"/>
              </a:lnSpc>
              <a:buFont typeface="Arial" panose="020B0604020202020204" pitchFamily="34" charset="0"/>
              <a:buNone/>
            </a:pPr>
            <a:endParaRPr lang="en-US" sz="1200" dirty="0">
              <a:ea typeface="+mj-lt"/>
              <a:cs typeface="+mj-lt"/>
            </a:endParaRPr>
          </a:p>
          <a:p>
            <a:pPr marL="285750" indent="-285750">
              <a:lnSpc>
                <a:spcPct val="110000"/>
              </a:lnSpc>
              <a:buFont typeface="Arial" panose="020B0604020202020204" pitchFamily="34" charset="0"/>
              <a:buChar char="•"/>
            </a:pPr>
            <a:r>
              <a:rPr lang="en-US" sz="1200" dirty="0">
                <a:ea typeface="+mj-lt"/>
                <a:cs typeface="+mj-lt"/>
              </a:rPr>
              <a:t>The </a:t>
            </a:r>
            <a:r>
              <a:rPr lang="en-US" sz="1200" dirty="0" err="1">
                <a:ea typeface="+mj-lt"/>
                <a:cs typeface="+mj-lt"/>
              </a:rPr>
              <a:t>authoriser</a:t>
            </a:r>
            <a:r>
              <a:rPr lang="en-US" sz="1200" dirty="0">
                <a:ea typeface="+mj-lt"/>
                <a:cs typeface="+mj-lt"/>
              </a:rPr>
              <a:t> (A doctor or specially trained healthcare professional) will complete their sections indicating that they have carried out a thorough clinical assessment of the patient, they identify any specific transfusion requirements, records the reason for the transfusion (using indication codes), confirms that consent has been given by the patient and </a:t>
            </a:r>
            <a:r>
              <a:rPr lang="en-US" sz="1200" dirty="0" err="1">
                <a:ea typeface="+mj-lt"/>
                <a:cs typeface="+mj-lt"/>
              </a:rPr>
              <a:t>authorises</a:t>
            </a:r>
            <a:r>
              <a:rPr lang="en-US" sz="1200" dirty="0">
                <a:ea typeface="+mj-lt"/>
                <a:cs typeface="+mj-lt"/>
              </a:rPr>
              <a:t> the component for use. </a:t>
            </a:r>
            <a:endParaRPr lang="en-US" sz="600" dirty="0">
              <a:ea typeface="+mj-lt"/>
              <a:cs typeface="+mj-lt"/>
            </a:endParaRPr>
          </a:p>
          <a:p>
            <a:pPr marL="285750" indent="-285750">
              <a:lnSpc>
                <a:spcPct val="110000"/>
              </a:lnSpc>
              <a:buFont typeface="Arial" panose="020B0604020202020204" pitchFamily="34" charset="0"/>
              <a:buChar char="•"/>
            </a:pPr>
            <a:r>
              <a:rPr lang="en-US" sz="1200" dirty="0">
                <a:ea typeface="+mj-lt"/>
                <a:cs typeface="+mj-lt"/>
              </a:rPr>
              <a:t>The administrator (nurse or another healthcare professional trained and assessed in the process) carries out the pre-administration checks, including the final check &amp; signs for these, puts the unit sticker for the unit on the AWTR &amp; completes the administration &amp; observations section for each unit as identified on the form. </a:t>
            </a:r>
          </a:p>
          <a:p>
            <a:pPr marL="285750" indent="-285750">
              <a:lnSpc>
                <a:spcPct val="110000"/>
              </a:lnSpc>
              <a:buFont typeface="Arial" panose="020B0604020202020204" pitchFamily="34" charset="0"/>
              <a:buChar char="•"/>
            </a:pPr>
            <a:endParaRPr lang="en-GB" b="1" i="0" dirty="0">
              <a:solidFill>
                <a:srgbClr val="58585A"/>
              </a:solidFill>
              <a:effectLst/>
              <a:latin typeface="Open Sans" panose="020B0606030504020204" pitchFamily="34" charset="0"/>
            </a:endParaRPr>
          </a:p>
          <a:p>
            <a:pPr algn="l"/>
            <a:r>
              <a:rPr lang="en-GB" b="1" i="0" dirty="0">
                <a:solidFill>
                  <a:srgbClr val="4C4C4C"/>
                </a:solidFill>
                <a:effectLst/>
                <a:latin typeface="helvetica" panose="020B0604020202020204" pitchFamily="34" charset="0"/>
              </a:rPr>
              <a:t>Transfusion-Associated Circulatory Overload (TACO)</a:t>
            </a:r>
            <a:r>
              <a:rPr lang="en-GB" b="1" i="0" dirty="0">
                <a:solidFill>
                  <a:srgbClr val="58585A"/>
                </a:solidFill>
                <a:effectLst/>
                <a:latin typeface="Open Sans" panose="020B0606030504020204" pitchFamily="34" charset="0"/>
              </a:rPr>
              <a:t> risk</a:t>
            </a:r>
          </a:p>
          <a:p>
            <a:pPr marL="171450" indent="-171450" algn="l" fontAlgn="base">
              <a:buFont typeface="Arial" panose="020B0604020202020204" pitchFamily="34" charset="0"/>
              <a:buChar char="•"/>
            </a:pPr>
            <a:r>
              <a:rPr lang="en-GB" b="0" i="0" dirty="0">
                <a:solidFill>
                  <a:srgbClr val="C21111"/>
                </a:solidFill>
                <a:effectLst/>
                <a:latin typeface="Open Sans" panose="020B0606030504020204" pitchFamily="34" charset="0"/>
              </a:rPr>
              <a:t>TACO is defined as acute or worsening respiratory compromise and/or acute or worsening pulmonary oedema during or up to 12 hours of transfusion, with additional features including cardiovascular system changes not explained by the patient’s underlying medical condition;</a:t>
            </a:r>
            <a:br>
              <a:rPr lang="en-GB" dirty="0"/>
            </a:br>
            <a:r>
              <a:rPr lang="en-GB" b="0" i="0" dirty="0">
                <a:solidFill>
                  <a:srgbClr val="58585A"/>
                </a:solidFill>
                <a:effectLst/>
                <a:latin typeface="Open Sans" panose="020B0606030504020204" pitchFamily="34" charset="0"/>
              </a:rPr>
              <a:t>Patients who develop respiratory distress during or up to 24 hours following transfusion where transfusion is suspected to be the cause must be reported to SHOT. </a:t>
            </a:r>
          </a:p>
          <a:p>
            <a:pPr marL="171450" indent="-171450" algn="l" fontAlgn="base">
              <a:buFont typeface="Arial" panose="020B0604020202020204" pitchFamily="34" charset="0"/>
              <a:buChar char="•"/>
            </a:pPr>
            <a:r>
              <a:rPr lang="en-GB" b="0" i="0" dirty="0">
                <a:solidFill>
                  <a:srgbClr val="58585A"/>
                </a:solidFill>
                <a:effectLst/>
                <a:latin typeface="Open Sans" panose="020B0606030504020204" pitchFamily="34" charset="0"/>
              </a:rPr>
              <a:t>A formal pre-transfusion risk assessment for transfusion-associated circulatory overload (TACO) should be undertaken whenever possible for all patients receiving blood transfusion by the person authorising the blood component. This is why a checklist has been added to the AWTR so that the person making the decision to authorise the component checks the patient for this risk. A QR code has been added to the new record with a direct link to the SHOT TACO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18</a:t>
            </a:fld>
            <a:endParaRPr lang="en-GB" dirty="0"/>
          </a:p>
        </p:txBody>
      </p:sp>
    </p:spTree>
    <p:extLst>
      <p:ext uri="{BB962C8B-B14F-4D97-AF65-F5344CB8AC3E}">
        <p14:creationId xmlns:p14="http://schemas.microsoft.com/office/powerpoint/2010/main" val="2619213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Light" panose="020F0302020204030204" pitchFamily="34" charset="0"/>
                <a:cs typeface="Calibri Light" panose="020F0302020204030204" pitchFamily="34" charset="0"/>
              </a:rPr>
              <a:t>Transfusion observations must be documented in the patient’s clinical record and should be distinguishable from other routine observations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19</a:t>
            </a:fld>
            <a:endParaRPr lang="en-GB" dirty="0"/>
          </a:p>
        </p:txBody>
      </p:sp>
    </p:spTree>
    <p:extLst>
      <p:ext uri="{BB962C8B-B14F-4D97-AF65-F5344CB8AC3E}">
        <p14:creationId xmlns:p14="http://schemas.microsoft.com/office/powerpoint/2010/main" val="237703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2</a:t>
            </a:fld>
            <a:endParaRPr lang="en-GB" dirty="0"/>
          </a:p>
        </p:txBody>
      </p:sp>
    </p:spTree>
    <p:extLst>
      <p:ext uri="{BB962C8B-B14F-4D97-AF65-F5344CB8AC3E}">
        <p14:creationId xmlns:p14="http://schemas.microsoft.com/office/powerpoint/2010/main" val="3958074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20</a:t>
            </a:fld>
            <a:endParaRPr lang="en-GB" dirty="0"/>
          </a:p>
        </p:txBody>
      </p:sp>
    </p:spTree>
    <p:extLst>
      <p:ext uri="{BB962C8B-B14F-4D97-AF65-F5344CB8AC3E}">
        <p14:creationId xmlns:p14="http://schemas.microsoft.com/office/powerpoint/2010/main" val="1731429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dirty="0"/>
              <a:t>The </a:t>
            </a:r>
            <a:r>
              <a:rPr lang="en-GB" sz="1200" b="1" i="1" dirty="0"/>
              <a:t>Pre-administration checklist on the </a:t>
            </a:r>
            <a:r>
              <a:rPr lang="en-GB" dirty="0"/>
              <a:t>All Wales Transfusion Record and should be used to reduce errors in administration.</a:t>
            </a:r>
            <a:endParaRPr lang="en-GB" sz="1200" b="1" i="1" dirty="0"/>
          </a:p>
          <a:p>
            <a:pPr algn="just">
              <a:spcAft>
                <a:spcPts val="600"/>
              </a:spcAft>
            </a:pPr>
            <a:r>
              <a:rPr lang="en-GB" sz="1200" dirty="0"/>
              <a:t>As described in a previous slide this is a confirmatory tick-box checklist is to be completed by the </a:t>
            </a:r>
            <a:r>
              <a:rPr lang="en-GB" sz="1200" dirty="0">
                <a:solidFill>
                  <a:schemeClr val="tx1"/>
                </a:solidFill>
              </a:rPr>
              <a:t>person who is administering the transfusion, and is to be repeated for each unit given</a:t>
            </a:r>
            <a:r>
              <a:rPr lang="en-GB"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gn="just" eaLnBrk="1" hangingPunct="1"/>
            <a:r>
              <a:rPr lang="en-US" altLang="en-US" b="1" dirty="0">
                <a:latin typeface="Arial" panose="020B0604020202020204" pitchFamily="34" charset="0"/>
              </a:rPr>
              <a:t>Step 1: </a:t>
            </a:r>
            <a:r>
              <a:rPr lang="en-US" altLang="en-US" dirty="0">
                <a:latin typeface="Arial" panose="020B0604020202020204" pitchFamily="34" charset="0"/>
              </a:rPr>
              <a:t>Check the blood component has been </a:t>
            </a:r>
            <a:r>
              <a:rPr lang="en-US" altLang="en-US" dirty="0" err="1">
                <a:latin typeface="Arial" panose="020B0604020202020204" pitchFamily="34" charset="0"/>
              </a:rPr>
              <a:t>authorised</a:t>
            </a:r>
            <a:r>
              <a:rPr lang="en-US" altLang="en-US" dirty="0">
                <a:latin typeface="Arial" panose="020B0604020202020204" pitchFamily="34" charset="0"/>
              </a:rPr>
              <a:t>. </a:t>
            </a:r>
            <a:r>
              <a:rPr lang="en-GB" altLang="en-US" dirty="0">
                <a:latin typeface="Arial" panose="020B0604020202020204" pitchFamily="34" charset="0"/>
              </a:rPr>
              <a:t>Check the prescription form and/or fluid balance chart to ensure that the component has been prescribed and </a:t>
            </a:r>
            <a:r>
              <a:rPr lang="en-US" altLang="en-US" dirty="0">
                <a:solidFill>
                  <a:srgbClr val="000000"/>
                </a:solidFill>
                <a:latin typeface="Arial" panose="020B0604020202020204" pitchFamily="34" charset="0"/>
              </a:rPr>
              <a:t>if the patient has any special requirements e.g. irradiated blood, and if they require any concomitant drugs prescribed, e.g. a diuretic</a:t>
            </a:r>
          </a:p>
          <a:p>
            <a:pPr algn="just" eaLnBrk="1" hangingPunct="1"/>
            <a:r>
              <a:rPr lang="en-US" altLang="en-US" b="1" dirty="0">
                <a:latin typeface="Arial" panose="020B0604020202020204" pitchFamily="34" charset="0"/>
              </a:rPr>
              <a:t>Step 2:</a:t>
            </a:r>
            <a:r>
              <a:rPr lang="en-US" altLang="en-US" dirty="0">
                <a:latin typeface="Arial" panose="020B0604020202020204" pitchFamily="34" charset="0"/>
              </a:rPr>
              <a:t> Undertake baseline observations within 1 hour prior to the transfusion commencing. </a:t>
            </a:r>
            <a:r>
              <a:rPr lang="en-GB" altLang="en-US" dirty="0">
                <a:latin typeface="Arial" panose="020B0604020202020204" pitchFamily="34" charset="0"/>
              </a:rPr>
              <a:t>Ensure that the patient’s temperature, pulse, </a:t>
            </a:r>
            <a:r>
              <a:rPr lang="en-GB" altLang="en-US" dirty="0" err="1">
                <a:latin typeface="Arial" panose="020B0604020202020204" pitchFamily="34" charset="0"/>
              </a:rPr>
              <a:t>resps</a:t>
            </a:r>
            <a:r>
              <a:rPr lang="en-GB" altLang="en-US">
                <a:latin typeface="Arial" panose="020B0604020202020204" pitchFamily="34" charset="0"/>
              </a:rPr>
              <a:t>, oxygen </a:t>
            </a:r>
            <a:r>
              <a:rPr lang="en-GB" altLang="en-US" dirty="0">
                <a:latin typeface="Arial" panose="020B0604020202020204" pitchFamily="34" charset="0"/>
              </a:rPr>
              <a:t>saturations and blood pressure are recorded before the blood component is administered</a:t>
            </a:r>
          </a:p>
          <a:p>
            <a:pPr algn="just" eaLnBrk="1" hangingPunct="1"/>
            <a:r>
              <a:rPr lang="en-US" altLang="en-US" b="1" dirty="0">
                <a:latin typeface="Arial" panose="020B0604020202020204" pitchFamily="34" charset="0"/>
              </a:rPr>
              <a:t>Step 3: </a:t>
            </a:r>
            <a:r>
              <a:rPr lang="en-US" altLang="en-US" dirty="0">
                <a:latin typeface="Arial" panose="020B0604020202020204" pitchFamily="34" charset="0"/>
              </a:rPr>
              <a:t>C</a:t>
            </a:r>
            <a:r>
              <a:rPr lang="en-GB" altLang="en-US" dirty="0">
                <a:latin typeface="Arial" panose="020B0604020202020204" pitchFamily="34" charset="0"/>
              </a:rPr>
              <a:t>heck the component before approaching the patient. Undertake a visual inspection of the blood component for signs of discolouration, leaking, clots etc and check the expiry date </a:t>
            </a:r>
            <a:r>
              <a:rPr lang="en-GB" altLang="en-US">
                <a:latin typeface="Arial" panose="020B0604020202020204" pitchFamily="34" charset="0"/>
              </a:rPr>
              <a:t>and time (see next slide)</a:t>
            </a:r>
            <a:endParaRPr lang="en-GB"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21</a:t>
            </a:fld>
            <a:endParaRPr lang="en-GB" dirty="0"/>
          </a:p>
        </p:txBody>
      </p:sp>
    </p:spTree>
    <p:extLst>
      <p:ext uri="{BB962C8B-B14F-4D97-AF65-F5344CB8AC3E}">
        <p14:creationId xmlns:p14="http://schemas.microsoft.com/office/powerpoint/2010/main" val="388140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22</a:t>
            </a:fld>
            <a:endParaRPr lang="en-GB" dirty="0"/>
          </a:p>
        </p:txBody>
      </p:sp>
    </p:spTree>
    <p:extLst>
      <p:ext uri="{BB962C8B-B14F-4D97-AF65-F5344CB8AC3E}">
        <p14:creationId xmlns:p14="http://schemas.microsoft.com/office/powerpoint/2010/main" val="3717796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Reiterating the point that Patient ID is essential and the information on the wristband must also match the information on the blood bag &amp; compatibility label slide 25 will explain this process in the video </a:t>
            </a: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23</a:t>
            </a:fld>
            <a:endParaRPr lang="en-GB" dirty="0"/>
          </a:p>
        </p:txBody>
      </p:sp>
    </p:spTree>
    <p:extLst>
      <p:ext uri="{BB962C8B-B14F-4D97-AF65-F5344CB8AC3E}">
        <p14:creationId xmlns:p14="http://schemas.microsoft.com/office/powerpoint/2010/main" val="1504297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Revisited from year 2 </a:t>
            </a:r>
            <a:endParaRPr lang="en-GB" sz="1200" b="0" i="0" kern="1200" dirty="0">
              <a:solidFill>
                <a:schemeClr val="tx1"/>
              </a:solidFill>
              <a:effectLst/>
            </a:endParaRPr>
          </a:p>
          <a:p>
            <a:r>
              <a:rPr lang="en-GB" sz="1200" b="0" i="0" kern="1200" dirty="0">
                <a:solidFill>
                  <a:schemeClr val="tx1"/>
                </a:solidFill>
                <a:effectLst/>
              </a:rPr>
              <a:t>The British Committee for Standards in Haematology (2009) has produced national guidance for hospitals on the administration of blood components. This states that every stage of the transfusion process should be underpinned by three principles:</a:t>
            </a:r>
          </a:p>
          <a:p>
            <a:pPr marL="228600" indent="-228600">
              <a:buFont typeface="+mj-lt"/>
              <a:buAutoNum type="arabicPeriod"/>
            </a:pPr>
            <a:r>
              <a:rPr lang="en-GB" sz="1200" b="0" i="0" kern="1200" dirty="0">
                <a:solidFill>
                  <a:schemeClr val="tx1"/>
                </a:solidFill>
                <a:effectLst/>
              </a:rPr>
              <a:t>Positive patient identification; (discussed on next slide)</a:t>
            </a:r>
          </a:p>
          <a:p>
            <a:pPr marL="228600" indent="-228600">
              <a:buFont typeface="+mj-lt"/>
              <a:buAutoNum type="arabicPeriod"/>
            </a:pPr>
            <a:r>
              <a:rPr lang="en-GB" sz="1200" b="0" i="0" kern="1200" dirty="0">
                <a:solidFill>
                  <a:schemeClr val="tx1"/>
                </a:solidFill>
                <a:effectLst/>
              </a:rPr>
              <a:t>Documentation;</a:t>
            </a:r>
          </a:p>
          <a:p>
            <a:pPr marL="228600" indent="-228600">
              <a:buFont typeface="+mj-lt"/>
              <a:buAutoNum type="arabicPeriod"/>
            </a:pPr>
            <a:r>
              <a:rPr lang="en-GB" sz="1200" b="0" i="0" kern="1200" dirty="0">
                <a:solidFill>
                  <a:schemeClr val="tx1"/>
                </a:solidFill>
                <a:effectLst/>
              </a:rPr>
              <a:t>Communication</a:t>
            </a:r>
          </a:p>
          <a:p>
            <a:endParaRPr lang="en-GB" sz="1200" dirty="0"/>
          </a:p>
          <a:p>
            <a:r>
              <a:rPr lang="en-GB" sz="1200" dirty="0"/>
              <a:t>“Confirmation of identity at every stage of the transfusion process and good communication are essential to prevent errors.” (Bolton-Maggs and Cohen, 2012). Most administration errors are known to have been caused by lack of Positive patient identification. </a:t>
            </a:r>
          </a:p>
          <a:p>
            <a:endParaRPr lang="en-GB" sz="1200" b="1" dirty="0"/>
          </a:p>
          <a:p>
            <a:r>
              <a:rPr lang="en-GB" sz="1200" b="1" dirty="0"/>
              <a:t>2. Documentation</a:t>
            </a:r>
          </a:p>
          <a:p>
            <a:r>
              <a:rPr lang="en-GB" sz="1200" dirty="0"/>
              <a:t>In line with the </a:t>
            </a:r>
            <a:r>
              <a:rPr lang="en-GB" sz="1200" dirty="0">
                <a:hlinkClick r:id="rId3"/>
              </a:rPr>
              <a:t>Blood Safety and Quality Regulations 2005</a:t>
            </a:r>
            <a:r>
              <a:rPr lang="en-GB" sz="1200" dirty="0"/>
              <a:t>, for traceability purposes, hospitals, blood management practitioners and nurses are required by law to have unambiguous evidence of the final fate of every blood component issued.</a:t>
            </a:r>
          </a:p>
          <a:p>
            <a:r>
              <a:rPr lang="en-GB" sz="1200" dirty="0"/>
              <a:t>Nurses play a vital role in ensuring full documentation of the administration or other final fate of every unit, which provides an audit trail.</a:t>
            </a:r>
          </a:p>
          <a:p>
            <a:r>
              <a:rPr lang="en-GB" sz="1200" dirty="0"/>
              <a:t>Individual trusts and health boards have local policies detailing how to achieve and demonstrate traceability of each unit.</a:t>
            </a:r>
          </a:p>
          <a:p>
            <a:endParaRPr lang="en-GB" sz="1200" dirty="0"/>
          </a:p>
          <a:p>
            <a:r>
              <a:rPr lang="en-GB" sz="1200" dirty="0"/>
              <a:t>3. </a:t>
            </a:r>
            <a:r>
              <a:rPr lang="en-GB" sz="1200" b="1" dirty="0"/>
              <a:t>Communication</a:t>
            </a:r>
          </a:p>
          <a:p>
            <a:r>
              <a:rPr lang="en-GB" sz="1200" dirty="0"/>
              <a:t>As the transfusion process includes several steps involving various personnel in different departments, there is the potential for confusion and errors to occur.</a:t>
            </a:r>
          </a:p>
          <a:p>
            <a:r>
              <a:rPr lang="en-GB" sz="1200" dirty="0"/>
              <a:t>Written or electronic communication should be used whenever possible; copying details from one document to another should be avoided where possible because of the potential for transcription errors leading to misunderstandings and errors.</a:t>
            </a:r>
          </a:p>
          <a:p>
            <a:r>
              <a:rPr lang="en-GB" sz="1200" dirty="0"/>
              <a:t>Urgent written requests should be supplemented by telephone discussion between clinician and laboratory staff to clarify exactly what is required.</a:t>
            </a:r>
          </a:p>
          <a:p>
            <a:endParaRPr lang="en-GB" dirty="0"/>
          </a:p>
          <a:p>
            <a:endParaRPr lang="en-GB" dirty="0"/>
          </a:p>
          <a:p>
            <a:endParaRPr lang="en-GB" dirty="0"/>
          </a:p>
          <a:p>
            <a:endParaRPr lang="en-GB" sz="1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24</a:t>
            </a:fld>
            <a:endParaRPr lang="en-GB" dirty="0"/>
          </a:p>
        </p:txBody>
      </p:sp>
    </p:spTree>
    <p:extLst>
      <p:ext uri="{BB962C8B-B14F-4D97-AF65-F5344CB8AC3E}">
        <p14:creationId xmlns:p14="http://schemas.microsoft.com/office/powerpoint/2010/main" val="1833532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Revisited from year 2 </a:t>
            </a:r>
          </a:p>
          <a:p>
            <a:endParaRPr lang="en-GB" altLang="en-US" sz="1200" dirty="0"/>
          </a:p>
          <a:p>
            <a:pPr marL="171450" marR="0" lvl="0" indent="-171450" algn="l" defTabSz="914400" rtl="0" eaLnBrk="1" fontAlgn="auto" latinLnBrk="0" hangingPunct="1">
              <a:lnSpc>
                <a:spcPct val="100000"/>
              </a:lnSpc>
              <a:spcBef>
                <a:spcPts val="0"/>
              </a:spcBef>
              <a:spcAft>
                <a:spcPts val="0"/>
              </a:spcAft>
              <a:buClrTx/>
              <a:buSzTx/>
              <a:buFontTx/>
              <a:buBlip>
                <a:blip r:embed="rId3"/>
              </a:buBlip>
              <a:tabLst/>
              <a:defRPr/>
            </a:pPr>
            <a:r>
              <a:rPr lang="en-GB" altLang="en-US" sz="1200" dirty="0"/>
              <a:t>In 2022 there were 55 cases reported to SHOT of a wrong blood component transfused (WCT) a potentially fatal event. </a:t>
            </a:r>
            <a:r>
              <a:rPr lang="en-GB" altLang="en-US" sz="1200"/>
              <a:t>19 of these were due to lack</a:t>
            </a:r>
            <a:r>
              <a:rPr lang="en-GB" altLang="en-US" sz="1200" baseline="0"/>
              <a:t> of proper</a:t>
            </a:r>
            <a:r>
              <a:rPr lang="en-GB" altLang="en-US" sz="1200"/>
              <a:t> Positive Patient Identification (PPID)</a:t>
            </a:r>
          </a:p>
          <a:p>
            <a:pPr marL="0" indent="0">
              <a:buNone/>
            </a:pPr>
            <a:endParaRPr lang="en-GB" sz="1200"/>
          </a:p>
          <a:p>
            <a:pPr marL="171450" indent="-171450">
              <a:buBlip>
                <a:blip r:embed="rId3"/>
              </a:buBlip>
            </a:pPr>
            <a:r>
              <a:rPr lang="en-GB" sz="1200" dirty="0"/>
              <a:t>Positive patient identification (PPI) is the act of positively identifying the correct patient by checking with the patient – an essential component of good patient care. Before any component is administered, practitioners must be sure they are treating the right patient. </a:t>
            </a:r>
          </a:p>
          <a:p>
            <a:pPr marL="171450" indent="-171450">
              <a:buBlip>
                <a:blip r:embed="rId3"/>
              </a:buBlip>
            </a:pPr>
            <a:endParaRPr lang="en-GB" sz="1200" dirty="0"/>
          </a:p>
          <a:p>
            <a:pPr marL="171450" indent="-171450">
              <a:buBlip>
                <a:blip r:embed="rId3"/>
              </a:buBlip>
            </a:pPr>
            <a:r>
              <a:rPr lang="en-GB" altLang="en-US" sz="1200" dirty="0"/>
              <a:t>Ask the patient to state their</a:t>
            </a:r>
            <a:r>
              <a:rPr lang="en-US" altLang="en-US" sz="1200" dirty="0"/>
              <a:t> first name, surname, 1</a:t>
            </a:r>
            <a:r>
              <a:rPr lang="en-US" altLang="en-US" sz="1200" baseline="30000" dirty="0"/>
              <a:t>st</a:t>
            </a:r>
            <a:r>
              <a:rPr lang="en-US" altLang="en-US" sz="1200" dirty="0"/>
              <a:t> line of address &amp; DOB. Then check these and the hospital number on the compatibility/traceability label attached to the blood bag against the patient’s ID wristband to ensure they match.</a:t>
            </a:r>
            <a:endParaRPr lang="en-GB" altLang="en-US" sz="1200" dirty="0"/>
          </a:p>
          <a:p>
            <a:endParaRPr lang="en-GB" sz="1200" dirty="0"/>
          </a:p>
          <a:p>
            <a:pPr marL="171450" indent="-171450" eaLnBrk="1" hangingPunct="1">
              <a:buBlip>
                <a:blip r:embed="rId3"/>
              </a:buBlip>
            </a:pPr>
            <a:r>
              <a:rPr lang="en-GB" sz="1200" dirty="0"/>
              <a:t>PPID must be done at each step of the transfusion process when at the patient’s bedside. This should be done using the ID band attached to the patient and wherever possible the patient should be included in the process. </a:t>
            </a:r>
          </a:p>
          <a:p>
            <a:pPr marL="171450" marR="0" lvl="0" indent="-171450" algn="l" defTabSz="914400" rtl="0" eaLnBrk="1" fontAlgn="auto" latinLnBrk="0" hangingPunct="1">
              <a:lnSpc>
                <a:spcPct val="100000"/>
              </a:lnSpc>
              <a:spcBef>
                <a:spcPts val="0"/>
              </a:spcBef>
              <a:spcAft>
                <a:spcPts val="0"/>
              </a:spcAft>
              <a:buClrTx/>
              <a:buSzTx/>
              <a:buFontTx/>
              <a:buBlip>
                <a:blip r:embed="rId3"/>
              </a:buBlip>
              <a:tabLst/>
              <a:defRPr/>
            </a:pPr>
            <a:r>
              <a:rPr lang="en-GB" sz="1200" dirty="0"/>
              <a:t>If the patient is unable to identify themselves to you, the ID band containing the core identifiers must be used to confirm PPI prior to administering the transfusion.</a:t>
            </a:r>
          </a:p>
          <a:p>
            <a:pPr marL="0" indent="0" eaLnBrk="1" hangingPunct="1">
              <a:buNone/>
            </a:pPr>
            <a:endParaRPr lang="en-GB" altLang="en-US" sz="1200" b="1" dirty="0"/>
          </a:p>
          <a:p>
            <a:pPr algn="ctr" eaLnBrk="1" hangingPunct="1"/>
            <a:r>
              <a:rPr lang="en-GB" altLang="en-US" sz="1200" b="1" dirty="0"/>
              <a:t>Watch the video and identify the key points of the patient identification process</a:t>
            </a:r>
          </a:p>
          <a:p>
            <a:pPr algn="ctr" eaLnBrk="1" hangingPunct="1"/>
            <a:endParaRPr lang="en-GB" altLang="en-US" sz="1200" b="1" dirty="0"/>
          </a:p>
          <a:p>
            <a:pPr algn="ctr" eaLnBrk="1" hangingPunct="1"/>
            <a:endParaRPr lang="en-GB" altLang="en-US" sz="1200" dirty="0">
              <a:latin typeface="Arial" panose="020B0604020202020204" pitchFamily="34" charset="0"/>
            </a:endParaRPr>
          </a:p>
          <a:p>
            <a:pPr eaLnBrk="1" hangingPunct="1"/>
            <a:r>
              <a:rPr lang="en-GB" sz="1200" dirty="0"/>
              <a:t>Not performing these checks at critical points such as administration increases the risk of error and of an ABOi transfusion which could result in the death of the patient</a:t>
            </a:r>
          </a:p>
          <a:p>
            <a:pPr algn="ctr" eaLnBrk="1" hangingPunct="1"/>
            <a:endParaRPr lang="en-GB" altLang="en-US" sz="1200" dirty="0">
              <a:latin typeface="Arial" panose="020B0604020202020204" pitchFamily="34" charset="0"/>
            </a:endParaRPr>
          </a:p>
          <a:p>
            <a:pPr algn="ctr" eaLnBrk="1" hangingPunct="1"/>
            <a:r>
              <a:rPr lang="en-GB" altLang="en-US" sz="1200" b="1" dirty="0">
                <a:latin typeface="Arial" panose="020B0604020202020204" pitchFamily="34" charset="0"/>
              </a:rPr>
              <a:t>If you are interrupted – </a:t>
            </a:r>
            <a:r>
              <a:rPr lang="en-GB" altLang="en-US" sz="1200" b="1" u="sng" dirty="0">
                <a:solidFill>
                  <a:srgbClr val="FF0000"/>
                </a:solidFill>
                <a:latin typeface="Arial" panose="020B0604020202020204" pitchFamily="34" charset="0"/>
              </a:rPr>
              <a:t>STOP</a:t>
            </a:r>
            <a:r>
              <a:rPr lang="en-GB" altLang="en-US" sz="1200" b="1" dirty="0">
                <a:latin typeface="Arial" panose="020B0604020202020204" pitchFamily="34" charset="0"/>
              </a:rPr>
              <a:t> and start the checking procedure again</a:t>
            </a:r>
            <a:r>
              <a:rPr lang="en-GB" altLang="en-US" sz="1200" b="1" i="1" dirty="0">
                <a:latin typeface="Arial" panose="020B0604020202020204" pitchFamily="34" charset="0"/>
              </a:rPr>
              <a:t> </a:t>
            </a:r>
          </a:p>
          <a:p>
            <a:pPr algn="just" eaLnBrk="1" hangingPunct="1"/>
            <a:endParaRPr lang="en-GB" altLang="en-US" b="1" dirty="0">
              <a:latin typeface="Arial" panose="020B0604020202020204" pitchFamily="34" charset="0"/>
            </a:endParaRPr>
          </a:p>
          <a:p>
            <a:pPr eaLnBrk="1" hangingPunct="1"/>
            <a:endParaRPr lang="en-GB"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25</a:t>
            </a:fld>
            <a:endParaRPr lang="en-GB" dirty="0"/>
          </a:p>
        </p:txBody>
      </p:sp>
    </p:spTree>
    <p:extLst>
      <p:ext uri="{BB962C8B-B14F-4D97-AF65-F5344CB8AC3E}">
        <p14:creationId xmlns:p14="http://schemas.microsoft.com/office/powerpoint/2010/main" val="1405498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checklist is part of the All Wales Transfusion Record and should be used to reduce errors in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26</a:t>
            </a:fld>
            <a:endParaRPr lang="en-GB" dirty="0"/>
          </a:p>
        </p:txBody>
      </p:sp>
    </p:spTree>
    <p:extLst>
      <p:ext uri="{BB962C8B-B14F-4D97-AF65-F5344CB8AC3E}">
        <p14:creationId xmlns:p14="http://schemas.microsoft.com/office/powerpoint/2010/main" val="1147772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Patients should be transfused in an area where they can be readily observed and they should have a ‘call button’ to obtain assistance. It is recommended that patients are observed by a registered nurse for the first 15 minutes of the transfusion process, during which time the 15 minute observations should be recorded.</a:t>
            </a:r>
            <a:endParaRPr lang="en-US" dirty="0">
              <a:cs typeface="Calibri"/>
            </a:endParaRPr>
          </a:p>
          <a:p>
            <a:pPr algn="just"/>
            <a:r>
              <a:rPr lang="en-US" dirty="0"/>
              <a:t>You should advise your patient of the possible adverse effects of transfusion and tell them to inform someone if they experience any signs of a reaction.</a:t>
            </a:r>
            <a:endParaRPr lang="en-US" dirty="0">
              <a:cs typeface="Calibri"/>
            </a:endParaRPr>
          </a:p>
          <a:p>
            <a:pPr algn="just"/>
            <a:r>
              <a:rPr lang="en-US" dirty="0"/>
              <a:t>The early check is the most important observation - the majority of major adverse reactions occur within first 15 minutes, thereafter observation should be conducted according to agreed local policy but you must continue to observe your patient throughout the transfusion.</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27</a:t>
            </a:fld>
            <a:endParaRPr lang="en-GB" dirty="0"/>
          </a:p>
        </p:txBody>
      </p:sp>
    </p:spTree>
    <p:extLst>
      <p:ext uri="{BB962C8B-B14F-4D97-AF65-F5344CB8AC3E}">
        <p14:creationId xmlns:p14="http://schemas.microsoft.com/office/powerpoint/2010/main" val="1054422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Patients should be transfused in an area where they can be readily observed and they should have a ‘call button’ to obtain assistance. </a:t>
            </a:r>
          </a:p>
          <a:p>
            <a:pPr algn="just"/>
            <a:r>
              <a:rPr lang="en-US" dirty="0">
                <a:cs typeface="Calibri"/>
              </a:rPr>
              <a:t>Severe blood transfusion reactions are uncommon. </a:t>
            </a:r>
          </a:p>
          <a:p>
            <a:pPr algn="just"/>
            <a:r>
              <a:rPr lang="en-US" dirty="0">
                <a:cs typeface="Calibri"/>
              </a:rPr>
              <a:t>Mild transfusion reactions are most likely to occur, please see algorithm above for guidance. The most important step to take in a suspected transfusion reaction is to immediately STOP the transfusion and call for URGENT medical advice. The clinical team should assess the patient accordingly using a ABCDE approach and treat as appropriate. Depending on the severity of the reaction, the transfusion may or may not continue as above. Further advice can be sought from Consultant Haematologist and Blood Bank if required.</a:t>
            </a:r>
          </a:p>
          <a:p>
            <a:pPr algn="just"/>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28</a:t>
            </a:fld>
            <a:endParaRPr lang="en-GB" dirty="0"/>
          </a:p>
        </p:txBody>
      </p:sp>
    </p:spTree>
    <p:extLst>
      <p:ext uri="{BB962C8B-B14F-4D97-AF65-F5344CB8AC3E}">
        <p14:creationId xmlns:p14="http://schemas.microsoft.com/office/powerpoint/2010/main" val="287855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924227" cy="3600450"/>
          </a:xfrm>
        </p:spPr>
        <p:txBody>
          <a:bodyPr/>
          <a:lstStyle/>
          <a:p>
            <a:pPr marL="171450" indent="-171450" algn="just">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3D35B-9C41-42B9-A5DF-8F396DA20F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15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 have worked to the Practice Learning Framework for Wales covering the annex B as a guide for this presentation. Please can we make clear to students what they are allowed to undertake based on this framework and what is out of the scope of their practice as a student. </a:t>
            </a:r>
          </a:p>
          <a:p>
            <a:endParaRPr lang="en-GB" baseline="0" dirty="0"/>
          </a:p>
          <a:p>
            <a:r>
              <a:rPr lang="en-GB" baseline="0" dirty="0"/>
              <a:t>Especially can we remind students that they MUST not be used as a second checker in any UHB that has this policy in place for transfusion. This must only be carried out by another RN who has been competency assessed to administer blood. </a:t>
            </a:r>
            <a:endParaRPr lang="en-GB" dirty="0"/>
          </a:p>
          <a:p>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3</a:t>
            </a:fld>
            <a:endParaRPr lang="en-GB" dirty="0"/>
          </a:p>
        </p:txBody>
      </p:sp>
    </p:spTree>
    <p:extLst>
      <p:ext uri="{BB962C8B-B14F-4D97-AF65-F5344CB8AC3E}">
        <p14:creationId xmlns:p14="http://schemas.microsoft.com/office/powerpoint/2010/main" val="1115063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30</a:t>
            </a:fld>
            <a:endParaRPr lang="en-GB" dirty="0"/>
          </a:p>
        </p:txBody>
      </p:sp>
    </p:spTree>
    <p:extLst>
      <p:ext uri="{BB962C8B-B14F-4D97-AF65-F5344CB8AC3E}">
        <p14:creationId xmlns:p14="http://schemas.microsoft.com/office/powerpoint/2010/main" val="249796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D antigen in the Rh system determines whether you have positive or negative blood. If you have the RhD antigen, your blood type is positive. If you lack the RhD antigen, your blood type is negative.</a:t>
            </a:r>
            <a:r>
              <a:rPr lang="en-GB" sz="1200" b="0" i="0" kern="1200" baseline="0" dirty="0">
                <a:solidFill>
                  <a:schemeClr val="tx1"/>
                </a:solidFill>
                <a:effectLst/>
                <a:latin typeface="+mn-lt"/>
                <a:ea typeface="+mn-ea"/>
                <a:cs typeface="+mn-cs"/>
              </a:rPr>
              <a:t> Your blood group with therefore be documented as a</a:t>
            </a:r>
            <a:r>
              <a:rPr lang="en-GB" sz="1200" b="0" i="0" kern="1200" dirty="0">
                <a:solidFill>
                  <a:schemeClr val="tx1"/>
                </a:solidFill>
                <a:effectLst/>
                <a:latin typeface="+mn-lt"/>
                <a:ea typeface="+mn-ea"/>
                <a:cs typeface="+mn-cs"/>
              </a:rPr>
              <a:t> letter A, B, AB or O (abo</a:t>
            </a:r>
            <a:r>
              <a:rPr lang="en-GB" sz="1200" b="0" i="0" kern="1200" baseline="0" dirty="0">
                <a:solidFill>
                  <a:schemeClr val="tx1"/>
                </a:solidFill>
                <a:effectLst/>
                <a:latin typeface="+mn-lt"/>
                <a:ea typeface="+mn-ea"/>
                <a:cs typeface="+mn-cs"/>
              </a:rPr>
              <a:t> blood group system</a:t>
            </a:r>
            <a:r>
              <a:rPr lang="en-GB" sz="1200" b="0" i="0" kern="1200" dirty="0">
                <a:solidFill>
                  <a:schemeClr val="tx1"/>
                </a:solidFill>
                <a:effectLst/>
                <a:latin typeface="+mn-lt"/>
                <a:ea typeface="+mn-ea"/>
                <a:cs typeface="+mn-cs"/>
              </a:rPr>
              <a:t>) with</a:t>
            </a:r>
            <a:r>
              <a:rPr lang="en-GB" sz="1200" b="0" i="0" kern="1200" baseline="0" dirty="0">
                <a:solidFill>
                  <a:schemeClr val="tx1"/>
                </a:solidFill>
                <a:effectLst/>
                <a:latin typeface="+mn-lt"/>
                <a:ea typeface="+mn-ea"/>
                <a:cs typeface="+mn-cs"/>
              </a:rPr>
              <a:t> either a + or – denoting your RhD status</a:t>
            </a:r>
            <a:r>
              <a:rPr lang="en-GB" sz="1200" b="0" i="0" kern="1200" dirty="0">
                <a:solidFill>
                  <a:schemeClr val="tx1"/>
                </a:solidFill>
                <a:effectLst/>
                <a:latin typeface="+mn-lt"/>
                <a:ea typeface="+mn-ea"/>
                <a:cs typeface="+mn-cs"/>
              </a:rPr>
              <a:t>.</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There are four other main antigens in the Rh system but the</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D antigen is the most important</a:t>
            </a:r>
            <a:r>
              <a:rPr lang="en-GB" sz="1200" b="0" i="0" kern="1200" baseline="0" dirty="0">
                <a:solidFill>
                  <a:schemeClr val="tx1"/>
                </a:solidFill>
                <a:effectLst/>
                <a:latin typeface="+mn-lt"/>
                <a:ea typeface="+mn-ea"/>
                <a:cs typeface="+mn-cs"/>
              </a:rPr>
              <a:t> as t</a:t>
            </a:r>
            <a:r>
              <a:rPr lang="en-GB" sz="1200" b="0" i="0" kern="1200" dirty="0">
                <a:solidFill>
                  <a:schemeClr val="tx1"/>
                </a:solidFill>
                <a:effectLst/>
                <a:latin typeface="+mn-lt"/>
                <a:ea typeface="+mn-ea"/>
                <a:cs typeface="+mn-cs"/>
              </a:rPr>
              <a:t>he D antigen is the most immunogenic, meaning it provokes an immune response that makes it most likely to cause a transfusion reaction in the recipient.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dirty="0"/>
              <a:t>Currently, child bearing age is classed as any female under 50 years of age. However, clinical staff will consider if patient has no child bearing potential e.g. if they have had a hysterectomy. </a:t>
            </a:r>
            <a:r>
              <a:rPr lang="en-GB" sz="1200" b="0" i="0" kern="1200" dirty="0">
                <a:solidFill>
                  <a:schemeClr val="tx1"/>
                </a:solidFill>
                <a:effectLst/>
                <a:latin typeface="+mn-lt"/>
                <a:ea typeface="+mn-ea"/>
                <a:cs typeface="+mn-cs"/>
              </a:rPr>
              <a:t>To prevent unwanted transfusion reactions and production of alloantibody, Rh D negative girls and women of child bearing potential should not be transfused with Rh D positive red cells except in an emergency.</a:t>
            </a:r>
          </a:p>
          <a:p>
            <a:r>
              <a:rPr lang="en-GB" sz="1200" b="0" i="0" kern="1200" dirty="0">
                <a:solidFill>
                  <a:schemeClr val="tx1"/>
                </a:solidFill>
                <a:effectLst/>
                <a:latin typeface="+mn-lt"/>
                <a:ea typeface="+mn-ea"/>
                <a:cs typeface="+mn-cs"/>
              </a:rPr>
              <a:t>This is because alloantibody produced by transfusion of Rh D positive blood to Rh D negative women, or as a result of specific events during pregnancy, can cause Haemolytic Disease of the </a:t>
            </a:r>
            <a:r>
              <a:rPr lang="en-GB" sz="1200" b="0" i="0" kern="1200" dirty="0" err="1">
                <a:solidFill>
                  <a:schemeClr val="tx1"/>
                </a:solidFill>
                <a:effectLst/>
                <a:latin typeface="+mn-lt"/>
                <a:ea typeface="+mn-ea"/>
                <a:cs typeface="+mn-cs"/>
              </a:rPr>
              <a:t>Fetus</a:t>
            </a:r>
            <a:r>
              <a:rPr lang="en-GB" sz="1200" b="0" i="0" kern="1200" dirty="0">
                <a:solidFill>
                  <a:schemeClr val="tx1"/>
                </a:solidFill>
                <a:effectLst/>
                <a:latin typeface="+mn-lt"/>
                <a:ea typeface="+mn-ea"/>
                <a:cs typeface="+mn-cs"/>
              </a:rPr>
              <a:t> and </a:t>
            </a:r>
            <a:r>
              <a:rPr lang="en-GB" sz="1200" b="0" i="0" kern="1200" dirty="0" err="1">
                <a:solidFill>
                  <a:schemeClr val="tx1"/>
                </a:solidFill>
                <a:effectLst/>
                <a:latin typeface="+mn-lt"/>
                <a:ea typeface="+mn-ea"/>
                <a:cs typeface="+mn-cs"/>
              </a:rPr>
              <a:t>Newborn</a:t>
            </a:r>
            <a:r>
              <a:rPr lang="en-GB" sz="1200" b="0" i="0" kern="1200" dirty="0">
                <a:solidFill>
                  <a:schemeClr val="tx1"/>
                </a:solidFill>
                <a:effectLst/>
                <a:latin typeface="+mn-lt"/>
                <a:ea typeface="+mn-ea"/>
                <a:cs typeface="+mn-cs"/>
              </a:rPr>
              <a:t> (HDFN).</a:t>
            </a:r>
          </a:p>
          <a:p>
            <a:r>
              <a:rPr lang="en-GB" sz="1200" b="0" i="0" kern="1200" dirty="0">
                <a:solidFill>
                  <a:schemeClr val="tx1"/>
                </a:solidFill>
                <a:effectLst/>
                <a:latin typeface="+mn-lt"/>
                <a:ea typeface="+mn-ea"/>
                <a:cs typeface="+mn-cs"/>
              </a:rPr>
              <a:t>HDFN occurs when, either during a previous transfusion or a previous pregnancy, alloantibody in the mother’s blood crosses the placenta, binding to the </a:t>
            </a:r>
            <a:r>
              <a:rPr lang="en-GB" sz="1200" b="0" i="0" kern="1200" dirty="0" err="1">
                <a:solidFill>
                  <a:schemeClr val="tx1"/>
                </a:solidFill>
                <a:effectLst/>
                <a:latin typeface="+mn-lt"/>
                <a:ea typeface="+mn-ea"/>
                <a:cs typeface="+mn-cs"/>
              </a:rPr>
              <a:t>fetal</a:t>
            </a:r>
            <a:r>
              <a:rPr lang="en-GB" sz="1200" b="0" i="0" kern="1200" dirty="0">
                <a:solidFill>
                  <a:schemeClr val="tx1"/>
                </a:solidFill>
                <a:effectLst/>
                <a:latin typeface="+mn-lt"/>
                <a:ea typeface="+mn-ea"/>
                <a:cs typeface="+mn-cs"/>
              </a:rPr>
              <a:t> red cells. This breaks down the </a:t>
            </a:r>
            <a:r>
              <a:rPr lang="en-GB" sz="1200" b="0" i="0" kern="1200" dirty="0" err="1">
                <a:solidFill>
                  <a:schemeClr val="tx1"/>
                </a:solidFill>
                <a:effectLst/>
                <a:latin typeface="+mn-lt"/>
                <a:ea typeface="+mn-ea"/>
                <a:cs typeface="+mn-cs"/>
              </a:rPr>
              <a:t>fetal</a:t>
            </a:r>
            <a:r>
              <a:rPr lang="en-GB" sz="1200" b="0" i="0" kern="1200" dirty="0">
                <a:solidFill>
                  <a:schemeClr val="tx1"/>
                </a:solidFill>
                <a:effectLst/>
                <a:latin typeface="+mn-lt"/>
                <a:ea typeface="+mn-ea"/>
                <a:cs typeface="+mn-cs"/>
              </a:rPr>
              <a:t> red blood cells causing anaemia, referred to as haemolytic anaemia.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4</a:t>
            </a:fld>
            <a:endParaRPr lang="en-GB" dirty="0"/>
          </a:p>
        </p:txBody>
      </p:sp>
    </p:spTree>
    <p:extLst>
      <p:ext uri="{BB962C8B-B14F-4D97-AF65-F5344CB8AC3E}">
        <p14:creationId xmlns:p14="http://schemas.microsoft.com/office/powerpoint/2010/main" val="58437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will </a:t>
            </a:r>
            <a:r>
              <a:rPr lang="en-GB" b="1" dirty="0"/>
              <a:t>NOT</a:t>
            </a:r>
            <a:r>
              <a:rPr lang="en-GB" dirty="0"/>
              <a:t> be carried</a:t>
            </a:r>
            <a:r>
              <a:rPr lang="en-GB" baseline="0" dirty="0"/>
              <a:t> out by nursing students, a separate competency assessment following local Health Board transfusion training on qualification is required. For guidance refer to the Practice Learning Framework</a:t>
            </a:r>
            <a:endParaRPr lang="en-GB" dirty="0"/>
          </a:p>
        </p:txBody>
      </p:sp>
      <p:sp>
        <p:nvSpPr>
          <p:cNvPr id="4" name="Slide Number Placeholder 3"/>
          <p:cNvSpPr>
            <a:spLocks noGrp="1"/>
          </p:cNvSpPr>
          <p:nvPr>
            <p:ph type="sldNum" sz="quarter" idx="10"/>
          </p:nvPr>
        </p:nvSpPr>
        <p:spPr/>
        <p:txBody>
          <a:bodyPr/>
          <a:lstStyle/>
          <a:p>
            <a:fld id="{F5E3D35B-9C41-42B9-A5DF-8F396DA20F10}" type="slidenum">
              <a:rPr lang="en-GB" smtClean="0"/>
              <a:t>5</a:t>
            </a:fld>
            <a:endParaRPr lang="en-GB" dirty="0"/>
          </a:p>
        </p:txBody>
      </p:sp>
    </p:spTree>
    <p:extLst>
      <p:ext uri="{BB962C8B-B14F-4D97-AF65-F5344CB8AC3E}">
        <p14:creationId xmlns:p14="http://schemas.microsoft.com/office/powerpoint/2010/main" val="197767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Remote electronic issue is defined as a situation where the testing laboratory is physically separate from the location of blood component issues</a:t>
            </a:r>
            <a:r>
              <a:rPr lang="en-GB" baseline="0" dirty="0"/>
              <a:t> i.e. blood is kept in remote fridges found within the hospital</a:t>
            </a:r>
            <a:r>
              <a:rPr lang="en-GB" dirty="0"/>
              <a:t>.</a:t>
            </a:r>
            <a:r>
              <a:rPr lang="en-GB" sz="1200" b="0" i="0" kern="1200" dirty="0">
                <a:solidFill>
                  <a:schemeClr val="tx1"/>
                </a:solidFill>
                <a:effectLst/>
                <a:latin typeface="+mn-lt"/>
                <a:ea typeface="+mn-ea"/>
                <a:cs typeface="+mn-cs"/>
              </a:rPr>
              <a:t> The development of electronic issue (sometimes termed</a:t>
            </a:r>
            <a:r>
              <a:rPr lang="en-GB" sz="1200" b="1" i="0" kern="1200" dirty="0">
                <a:solidFill>
                  <a:schemeClr val="tx1"/>
                </a:solidFill>
                <a:effectLst/>
                <a:latin typeface="+mn-lt"/>
                <a:ea typeface="+mn-ea"/>
                <a:cs typeface="+mn-cs"/>
              </a:rPr>
              <a:t> "electronic crossmatch")</a:t>
            </a:r>
            <a:r>
              <a:rPr lang="en-GB" sz="1200" b="0" i="0" kern="1200" dirty="0">
                <a:solidFill>
                  <a:schemeClr val="tx1"/>
                </a:solidFill>
                <a:effectLst/>
                <a:latin typeface="+mn-lt"/>
                <a:ea typeface="+mn-ea"/>
                <a:cs typeface="+mn-cs"/>
              </a:rPr>
              <a:t> has facilitated rapid provision of RBC units by avoidance of the serologic crossmatch in eligible patients. Especially</a:t>
            </a:r>
            <a:r>
              <a:rPr lang="en-GB" sz="1200" b="0" i="0" kern="1200" baseline="0" dirty="0">
                <a:solidFill>
                  <a:schemeClr val="tx1"/>
                </a:solidFill>
                <a:effectLst/>
                <a:latin typeface="+mn-lt"/>
                <a:ea typeface="+mn-ea"/>
                <a:cs typeface="+mn-cs"/>
              </a:rPr>
              <a:t> useful in an emergency to avoid the unnecessary use of O group blood &amp; ensure the patient receives group specific blood. </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6</a:t>
            </a:fld>
            <a:endParaRPr lang="en-GB" dirty="0"/>
          </a:p>
        </p:txBody>
      </p:sp>
    </p:spTree>
    <p:extLst>
      <p:ext uri="{BB962C8B-B14F-4D97-AF65-F5344CB8AC3E}">
        <p14:creationId xmlns:p14="http://schemas.microsoft.com/office/powerpoint/2010/main" val="159170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b="0" i="0" dirty="0">
                <a:solidFill>
                  <a:srgbClr val="000000"/>
                </a:solidFill>
                <a:effectLst/>
                <a:latin typeface="Times New Roman" panose="02020603050405020304" pitchFamily="18" charset="0"/>
              </a:rPr>
              <a:t>Even though a group and screen sample is taken to identify the patients ABO type and </a:t>
            </a:r>
            <a:r>
              <a:rPr lang="en-GB" sz="2800" b="0" i="0" dirty="0" err="1">
                <a:solidFill>
                  <a:srgbClr val="000000"/>
                </a:solidFill>
                <a:effectLst/>
                <a:latin typeface="Times New Roman" panose="02020603050405020304" pitchFamily="18" charset="0"/>
              </a:rPr>
              <a:t>RhD</a:t>
            </a:r>
            <a:r>
              <a:rPr lang="en-GB" sz="2800" b="0" i="0" dirty="0">
                <a:solidFill>
                  <a:srgbClr val="000000"/>
                </a:solidFill>
                <a:effectLst/>
                <a:latin typeface="Times New Roman" panose="02020603050405020304" pitchFamily="18" charset="0"/>
              </a:rPr>
              <a:t> status. It’s important to note that donor blood may still be incompatible with the patients because it may contain other antigens that are not routinely typed but may still cause a problem if the recipient's serum contains antibodies that will target them causing an immune response. Therefore, a "cross match" is done to ensure that the donor RBCs actually do match against the recipient's serum.</a:t>
            </a:r>
            <a:endParaRPr lang="en-GB" sz="1800" dirty="0"/>
          </a:p>
        </p:txBody>
      </p:sp>
      <p:sp>
        <p:nvSpPr>
          <p:cNvPr id="4" name="Slide Number Placeholder 3"/>
          <p:cNvSpPr>
            <a:spLocks noGrp="1"/>
          </p:cNvSpPr>
          <p:nvPr>
            <p:ph type="sldNum" sz="quarter" idx="10"/>
          </p:nvPr>
        </p:nvSpPr>
        <p:spPr/>
        <p:txBody>
          <a:bodyPr/>
          <a:lstStyle/>
          <a:p>
            <a:fld id="{F5E3D35B-9C41-42B9-A5DF-8F396DA20F10}" type="slidenum">
              <a:rPr lang="en-GB" smtClean="0"/>
              <a:t>7</a:t>
            </a:fld>
            <a:endParaRPr lang="en-GB" dirty="0"/>
          </a:p>
        </p:txBody>
      </p:sp>
    </p:spTree>
    <p:extLst>
      <p:ext uri="{BB962C8B-B14F-4D97-AF65-F5344CB8AC3E}">
        <p14:creationId xmlns:p14="http://schemas.microsoft.com/office/powerpoint/2010/main" val="122055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Despite ABO incompatible transfusions being defined by the Department of Health (</a:t>
            </a:r>
            <a:r>
              <a:rPr lang="en-US" dirty="0" err="1">
                <a:cs typeface="Calibri"/>
              </a:rPr>
              <a:t>DoH</a:t>
            </a:r>
            <a:r>
              <a:rPr lang="en-US" dirty="0">
                <a:cs typeface="Calibri"/>
              </a:rPr>
              <a:t>) as NEVER EVENTS – Sadly such events do occur, albeit rarely.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These events can cause significant patient harm and even result in patient death.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8</a:t>
            </a:fld>
            <a:endParaRPr lang="en-GB" dirty="0"/>
          </a:p>
        </p:txBody>
      </p:sp>
    </p:spTree>
    <p:extLst>
      <p:ext uri="{BB962C8B-B14F-4D97-AF65-F5344CB8AC3E}">
        <p14:creationId xmlns:p14="http://schemas.microsoft.com/office/powerpoint/2010/main" val="166300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Though the figures seem small in number, they will have been life changing for patients and families involved. Near miss events can be viewed in a positive light as despite a process failure/error, patient harm has been avoided.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first image shows the cumulative data</a:t>
            </a:r>
            <a:r>
              <a:rPr lang="en-GB" baseline="0" dirty="0"/>
              <a:t> from incidents over a  6 year period reported to the Serious Hazards of Transfusion (SHOT) Haemovigilance scheme from the years 2016-2021.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second image shows the most up to date data from the 2022 SHOT report. In 2022 there were</a:t>
            </a:r>
            <a:r>
              <a:rPr lang="en-GB" dirty="0"/>
              <a:t> 5 ABO incompatible red cell transfusions, of which 2 resulted in patient death. The last ABO incompatible related death occurred in 2015, and there were no reports of red cell </a:t>
            </a:r>
            <a:r>
              <a:rPr lang="en-GB" dirty="0" err="1"/>
              <a:t>ABOi</a:t>
            </a:r>
            <a:r>
              <a:rPr lang="en-GB" dirty="0"/>
              <a:t> transfusions in 2021.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4 of the </a:t>
            </a:r>
            <a:r>
              <a:rPr lang="en-GB" dirty="0" err="1"/>
              <a:t>ABOi</a:t>
            </a:r>
            <a:r>
              <a:rPr lang="en-GB" dirty="0"/>
              <a:t> cases in 2022 there was a failure to complete Patient Identity checks prior to administration. This is a basic process in healthcare and justification for not properly identifying patients is difficult to come by. The use of a pre-administration checklist has been promoted by SHOT recommendations and is a requirement on the All Wales Transfusion Record which we will show you over the next few slides.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Calibri"/>
            </a:endParaRPr>
          </a:p>
        </p:txBody>
      </p:sp>
      <p:sp>
        <p:nvSpPr>
          <p:cNvPr id="4" name="Slide Number Placeholder 3"/>
          <p:cNvSpPr>
            <a:spLocks noGrp="1"/>
          </p:cNvSpPr>
          <p:nvPr>
            <p:ph type="sldNum" sz="quarter" idx="10"/>
          </p:nvPr>
        </p:nvSpPr>
        <p:spPr/>
        <p:txBody>
          <a:bodyPr/>
          <a:lstStyle/>
          <a:p>
            <a:fld id="{F5E3D35B-9C41-42B9-A5DF-8F396DA20F10}" type="slidenum">
              <a:rPr lang="en-GB" smtClean="0"/>
              <a:t>9</a:t>
            </a:fld>
            <a:endParaRPr lang="en-GB" dirty="0"/>
          </a:p>
        </p:txBody>
      </p:sp>
    </p:spTree>
    <p:extLst>
      <p:ext uri="{BB962C8B-B14F-4D97-AF65-F5344CB8AC3E}">
        <p14:creationId xmlns:p14="http://schemas.microsoft.com/office/powerpoint/2010/main" val="381169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D35C-C431-453D-9046-39D49A2B72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4FCE40-A451-471B-82DA-8BB2D9C8A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240673-7CA8-4326-A58E-28F353DBA8E7}"/>
              </a:ext>
            </a:extLst>
          </p:cNvPr>
          <p:cNvSpPr>
            <a:spLocks noGrp="1"/>
          </p:cNvSpPr>
          <p:nvPr>
            <p:ph type="dt" sz="half" idx="10"/>
          </p:nvPr>
        </p:nvSpPr>
        <p:spPr/>
        <p:txBody>
          <a:bodyPr/>
          <a:lstStyle/>
          <a:p>
            <a:fld id="{1CC52CDC-1A4A-4766-B906-9C072E8C483A}" type="datetime1">
              <a:rPr lang="en-GB" smtClean="0"/>
              <a:t>16/10/2023</a:t>
            </a:fld>
            <a:endParaRPr lang="en-GB" dirty="0"/>
          </a:p>
        </p:txBody>
      </p:sp>
      <p:sp>
        <p:nvSpPr>
          <p:cNvPr id="5" name="Footer Placeholder 4">
            <a:extLst>
              <a:ext uri="{FF2B5EF4-FFF2-40B4-BE49-F238E27FC236}">
                <a16:creationId xmlns:a16="http://schemas.microsoft.com/office/drawing/2014/main" id="{76E5D7DF-8F8F-41F5-A6A7-E21D36D2837E}"/>
              </a:ext>
            </a:extLst>
          </p:cNvPr>
          <p:cNvSpPr>
            <a:spLocks noGrp="1"/>
          </p:cNvSpPr>
          <p:nvPr>
            <p:ph type="ftr" sz="quarter" idx="11"/>
          </p:nvPr>
        </p:nvSpPr>
        <p:spPr/>
        <p:txBody>
          <a:bodyPr/>
          <a:lstStyle/>
          <a:p>
            <a:r>
              <a:rPr lang="en-GB" dirty="0"/>
              <a:t>produced by the All Wales Transfusion Practitioner Group</a:t>
            </a:r>
          </a:p>
        </p:txBody>
      </p:sp>
      <p:sp>
        <p:nvSpPr>
          <p:cNvPr id="6" name="Slide Number Placeholder 5">
            <a:extLst>
              <a:ext uri="{FF2B5EF4-FFF2-40B4-BE49-F238E27FC236}">
                <a16:creationId xmlns:a16="http://schemas.microsoft.com/office/drawing/2014/main" id="{B87DBE7A-3213-492E-8674-934FC961DC67}"/>
              </a:ext>
            </a:extLst>
          </p:cNvPr>
          <p:cNvSpPr>
            <a:spLocks noGrp="1"/>
          </p:cNvSpPr>
          <p:nvPr>
            <p:ph type="sldNum" sz="quarter" idx="12"/>
          </p:nvPr>
        </p:nvSpPr>
        <p:spPr/>
        <p:txBody>
          <a:bodyPr/>
          <a:lstStyle/>
          <a:p>
            <a:fld id="{5AFFB261-0227-4D05-8958-27ABB410F98E}" type="slidenum">
              <a:rPr lang="en-GB" smtClean="0"/>
              <a:t>‹#›</a:t>
            </a:fld>
            <a:endParaRPr lang="en-GB" dirty="0"/>
          </a:p>
        </p:txBody>
      </p:sp>
    </p:spTree>
    <p:extLst>
      <p:ext uri="{BB962C8B-B14F-4D97-AF65-F5344CB8AC3E}">
        <p14:creationId xmlns:p14="http://schemas.microsoft.com/office/powerpoint/2010/main" val="207357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60456-8745-4ECE-874A-8E6410EA6D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62DA2F-3934-4BDA-B470-E758CDF838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CA922-E0C2-4A5C-86B6-8AF068F6A774}"/>
              </a:ext>
            </a:extLst>
          </p:cNvPr>
          <p:cNvSpPr>
            <a:spLocks noGrp="1"/>
          </p:cNvSpPr>
          <p:nvPr>
            <p:ph type="dt" sz="half" idx="10"/>
          </p:nvPr>
        </p:nvSpPr>
        <p:spPr/>
        <p:txBody>
          <a:bodyPr/>
          <a:lstStyle/>
          <a:p>
            <a:fld id="{01DCD074-D1BA-4035-8780-C9BAF46D2959}" type="datetime1">
              <a:rPr lang="en-GB" smtClean="0"/>
              <a:t>16/10/2023</a:t>
            </a:fld>
            <a:endParaRPr lang="en-GB" dirty="0"/>
          </a:p>
        </p:txBody>
      </p:sp>
      <p:sp>
        <p:nvSpPr>
          <p:cNvPr id="5" name="Footer Placeholder 4">
            <a:extLst>
              <a:ext uri="{FF2B5EF4-FFF2-40B4-BE49-F238E27FC236}">
                <a16:creationId xmlns:a16="http://schemas.microsoft.com/office/drawing/2014/main" id="{2E7CAB40-FBE1-48A3-B6A3-6CA6FAA18960}"/>
              </a:ext>
            </a:extLst>
          </p:cNvPr>
          <p:cNvSpPr>
            <a:spLocks noGrp="1"/>
          </p:cNvSpPr>
          <p:nvPr>
            <p:ph type="ftr" sz="quarter" idx="11"/>
          </p:nvPr>
        </p:nvSpPr>
        <p:spPr/>
        <p:txBody>
          <a:bodyPr/>
          <a:lstStyle/>
          <a:p>
            <a:r>
              <a:rPr lang="en-GB" dirty="0"/>
              <a:t>produced by the All Wales Transfusion Practitioner Group</a:t>
            </a:r>
          </a:p>
        </p:txBody>
      </p:sp>
      <p:sp>
        <p:nvSpPr>
          <p:cNvPr id="6" name="Slide Number Placeholder 5">
            <a:extLst>
              <a:ext uri="{FF2B5EF4-FFF2-40B4-BE49-F238E27FC236}">
                <a16:creationId xmlns:a16="http://schemas.microsoft.com/office/drawing/2014/main" id="{FD4E9E16-5C94-4DCA-97FE-2206D9869E79}"/>
              </a:ext>
            </a:extLst>
          </p:cNvPr>
          <p:cNvSpPr>
            <a:spLocks noGrp="1"/>
          </p:cNvSpPr>
          <p:nvPr>
            <p:ph type="sldNum" sz="quarter" idx="12"/>
          </p:nvPr>
        </p:nvSpPr>
        <p:spPr/>
        <p:txBody>
          <a:bodyPr/>
          <a:lstStyle/>
          <a:p>
            <a:fld id="{5AFFB261-0227-4D05-8958-27ABB410F98E}" type="slidenum">
              <a:rPr lang="en-GB" smtClean="0"/>
              <a:t>‹#›</a:t>
            </a:fld>
            <a:endParaRPr lang="en-GB" dirty="0"/>
          </a:p>
        </p:txBody>
      </p:sp>
    </p:spTree>
    <p:extLst>
      <p:ext uri="{BB962C8B-B14F-4D97-AF65-F5344CB8AC3E}">
        <p14:creationId xmlns:p14="http://schemas.microsoft.com/office/powerpoint/2010/main" val="340802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F056A4-257D-4979-ACB6-BEB2DA7792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49A910-7586-46FD-A613-6BC5CDB497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CBD2EB-B9E1-41E7-B2CD-0301CFCF8AD6}"/>
              </a:ext>
            </a:extLst>
          </p:cNvPr>
          <p:cNvSpPr>
            <a:spLocks noGrp="1"/>
          </p:cNvSpPr>
          <p:nvPr>
            <p:ph type="dt" sz="half" idx="10"/>
          </p:nvPr>
        </p:nvSpPr>
        <p:spPr/>
        <p:txBody>
          <a:bodyPr/>
          <a:lstStyle/>
          <a:p>
            <a:fld id="{1188DBEF-C6A2-4350-97A5-448E5F57169E}" type="datetime1">
              <a:rPr lang="en-GB" smtClean="0"/>
              <a:t>16/10/2023</a:t>
            </a:fld>
            <a:endParaRPr lang="en-GB" dirty="0"/>
          </a:p>
        </p:txBody>
      </p:sp>
      <p:sp>
        <p:nvSpPr>
          <p:cNvPr id="5" name="Footer Placeholder 4">
            <a:extLst>
              <a:ext uri="{FF2B5EF4-FFF2-40B4-BE49-F238E27FC236}">
                <a16:creationId xmlns:a16="http://schemas.microsoft.com/office/drawing/2014/main" id="{D1BAD5CE-B24E-4FC3-B9D4-245CEB73B334}"/>
              </a:ext>
            </a:extLst>
          </p:cNvPr>
          <p:cNvSpPr>
            <a:spLocks noGrp="1"/>
          </p:cNvSpPr>
          <p:nvPr>
            <p:ph type="ftr" sz="quarter" idx="11"/>
          </p:nvPr>
        </p:nvSpPr>
        <p:spPr/>
        <p:txBody>
          <a:bodyPr/>
          <a:lstStyle/>
          <a:p>
            <a:r>
              <a:rPr lang="en-GB" dirty="0"/>
              <a:t>produced by the All Wales Transfusion Practitioner Group</a:t>
            </a:r>
          </a:p>
        </p:txBody>
      </p:sp>
      <p:sp>
        <p:nvSpPr>
          <p:cNvPr id="6" name="Slide Number Placeholder 5">
            <a:extLst>
              <a:ext uri="{FF2B5EF4-FFF2-40B4-BE49-F238E27FC236}">
                <a16:creationId xmlns:a16="http://schemas.microsoft.com/office/drawing/2014/main" id="{EC438335-8577-4802-B4D5-A3AFDB3DB5B7}"/>
              </a:ext>
            </a:extLst>
          </p:cNvPr>
          <p:cNvSpPr>
            <a:spLocks noGrp="1"/>
          </p:cNvSpPr>
          <p:nvPr>
            <p:ph type="sldNum" sz="quarter" idx="12"/>
          </p:nvPr>
        </p:nvSpPr>
        <p:spPr/>
        <p:txBody>
          <a:bodyPr/>
          <a:lstStyle/>
          <a:p>
            <a:fld id="{5AFFB261-0227-4D05-8958-27ABB410F98E}" type="slidenum">
              <a:rPr lang="en-GB" smtClean="0"/>
              <a:t>‹#›</a:t>
            </a:fld>
            <a:endParaRPr lang="en-GB" dirty="0"/>
          </a:p>
        </p:txBody>
      </p:sp>
    </p:spTree>
    <p:extLst>
      <p:ext uri="{BB962C8B-B14F-4D97-AF65-F5344CB8AC3E}">
        <p14:creationId xmlns:p14="http://schemas.microsoft.com/office/powerpoint/2010/main" val="1332325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D35C-C431-453D-9046-39D49A2B72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4FCE40-A451-471B-82DA-8BB2D9C8A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240673-7CA8-4326-A58E-28F353DBA8E7}"/>
              </a:ext>
            </a:extLst>
          </p:cNvPr>
          <p:cNvSpPr>
            <a:spLocks noGrp="1"/>
          </p:cNvSpPr>
          <p:nvPr>
            <p:ph type="dt" sz="half" idx="10"/>
          </p:nvPr>
        </p:nvSpPr>
        <p:spPr/>
        <p:txBody>
          <a:bodyPr/>
          <a:lstStyle/>
          <a:p>
            <a:fld id="{1CC52CDC-1A4A-4766-B906-9C072E8C483A}" type="datetime1">
              <a:rPr lang="en-GB" smtClean="0"/>
              <a:t>16/10/2023</a:t>
            </a:fld>
            <a:endParaRPr lang="en-GB"/>
          </a:p>
        </p:txBody>
      </p:sp>
      <p:sp>
        <p:nvSpPr>
          <p:cNvPr id="5" name="Footer Placeholder 4">
            <a:extLst>
              <a:ext uri="{FF2B5EF4-FFF2-40B4-BE49-F238E27FC236}">
                <a16:creationId xmlns:a16="http://schemas.microsoft.com/office/drawing/2014/main" id="{76E5D7DF-8F8F-41F5-A6A7-E21D36D2837E}"/>
              </a:ext>
            </a:extLst>
          </p:cNvPr>
          <p:cNvSpPr>
            <a:spLocks noGrp="1"/>
          </p:cNvSpPr>
          <p:nvPr>
            <p:ph type="ftr" sz="quarter" idx="11"/>
          </p:nvPr>
        </p:nvSpPr>
        <p:spPr/>
        <p:txBody>
          <a:bodyPr/>
          <a:lstStyle/>
          <a:p>
            <a:r>
              <a:rPr lang="en-GB"/>
              <a:t>produced by the All Wales Transfusion Practitioner Group</a:t>
            </a:r>
          </a:p>
        </p:txBody>
      </p:sp>
      <p:sp>
        <p:nvSpPr>
          <p:cNvPr id="6" name="Slide Number Placeholder 5">
            <a:extLst>
              <a:ext uri="{FF2B5EF4-FFF2-40B4-BE49-F238E27FC236}">
                <a16:creationId xmlns:a16="http://schemas.microsoft.com/office/drawing/2014/main" id="{B87DBE7A-3213-492E-8674-934FC961DC67}"/>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381854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7AAE-989D-4E33-9229-73BAC42C72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33B97A-4C70-40DD-BEDC-499C225A69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02D9EA-6BEA-419C-A187-7FEAC55FC635}"/>
              </a:ext>
            </a:extLst>
          </p:cNvPr>
          <p:cNvSpPr>
            <a:spLocks noGrp="1"/>
          </p:cNvSpPr>
          <p:nvPr>
            <p:ph type="dt" sz="half" idx="10"/>
          </p:nvPr>
        </p:nvSpPr>
        <p:spPr/>
        <p:txBody>
          <a:bodyPr/>
          <a:lstStyle/>
          <a:p>
            <a:fld id="{8AAAD2CD-114F-44F0-80F9-8AD110DEDA15}" type="datetime1">
              <a:rPr lang="en-GB" smtClean="0"/>
              <a:t>16/10/2023</a:t>
            </a:fld>
            <a:endParaRPr lang="en-GB"/>
          </a:p>
        </p:txBody>
      </p:sp>
      <p:sp>
        <p:nvSpPr>
          <p:cNvPr id="5" name="Footer Placeholder 4">
            <a:extLst>
              <a:ext uri="{FF2B5EF4-FFF2-40B4-BE49-F238E27FC236}">
                <a16:creationId xmlns:a16="http://schemas.microsoft.com/office/drawing/2014/main" id="{34169441-F04B-4D77-80ED-FBB92E113E7F}"/>
              </a:ext>
            </a:extLst>
          </p:cNvPr>
          <p:cNvSpPr>
            <a:spLocks noGrp="1"/>
          </p:cNvSpPr>
          <p:nvPr>
            <p:ph type="ftr" sz="quarter" idx="11"/>
          </p:nvPr>
        </p:nvSpPr>
        <p:spPr/>
        <p:txBody>
          <a:bodyPr/>
          <a:lstStyle/>
          <a:p>
            <a:r>
              <a:rPr lang="en-GB"/>
              <a:t>produced by the All Wales Transfusion Practitioner Group</a:t>
            </a:r>
          </a:p>
        </p:txBody>
      </p:sp>
      <p:sp>
        <p:nvSpPr>
          <p:cNvPr id="6" name="Slide Number Placeholder 5">
            <a:extLst>
              <a:ext uri="{FF2B5EF4-FFF2-40B4-BE49-F238E27FC236}">
                <a16:creationId xmlns:a16="http://schemas.microsoft.com/office/drawing/2014/main" id="{8035EE40-BE88-409C-B5AE-5DAF01B7776E}"/>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1985932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66D6-FA5C-49D1-8056-B18AF18066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1654706-3390-4419-BC19-4AF3D1A19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240F29-E3F4-4BAC-8FB7-60DCFFEC837F}"/>
              </a:ext>
            </a:extLst>
          </p:cNvPr>
          <p:cNvSpPr>
            <a:spLocks noGrp="1"/>
          </p:cNvSpPr>
          <p:nvPr>
            <p:ph type="dt" sz="half" idx="10"/>
          </p:nvPr>
        </p:nvSpPr>
        <p:spPr/>
        <p:txBody>
          <a:bodyPr/>
          <a:lstStyle/>
          <a:p>
            <a:fld id="{8C487E16-A4F3-4850-91AA-AD0538127711}" type="datetime1">
              <a:rPr lang="en-GB" smtClean="0"/>
              <a:t>16/10/2023</a:t>
            </a:fld>
            <a:endParaRPr lang="en-GB"/>
          </a:p>
        </p:txBody>
      </p:sp>
      <p:sp>
        <p:nvSpPr>
          <p:cNvPr id="5" name="Footer Placeholder 4">
            <a:extLst>
              <a:ext uri="{FF2B5EF4-FFF2-40B4-BE49-F238E27FC236}">
                <a16:creationId xmlns:a16="http://schemas.microsoft.com/office/drawing/2014/main" id="{4E31D4C3-C40F-4C30-A908-1ED1D36D90CA}"/>
              </a:ext>
            </a:extLst>
          </p:cNvPr>
          <p:cNvSpPr>
            <a:spLocks noGrp="1"/>
          </p:cNvSpPr>
          <p:nvPr>
            <p:ph type="ftr" sz="quarter" idx="11"/>
          </p:nvPr>
        </p:nvSpPr>
        <p:spPr/>
        <p:txBody>
          <a:bodyPr/>
          <a:lstStyle/>
          <a:p>
            <a:r>
              <a:rPr lang="en-GB"/>
              <a:t>produced by the All Wales Transfusion Practitioner Group</a:t>
            </a:r>
          </a:p>
        </p:txBody>
      </p:sp>
      <p:sp>
        <p:nvSpPr>
          <p:cNvPr id="6" name="Slide Number Placeholder 5">
            <a:extLst>
              <a:ext uri="{FF2B5EF4-FFF2-40B4-BE49-F238E27FC236}">
                <a16:creationId xmlns:a16="http://schemas.microsoft.com/office/drawing/2014/main" id="{C755E601-3BF5-448E-8E78-9A42565AEA4B}"/>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2168367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DEB3-403A-476F-8197-AE0DA1D0C8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076608-F26C-42AA-9F68-1B3E1F0EF8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1E018B-5F10-4FD7-AE70-6E1BA411C6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786C15-2723-4387-B755-DA734C3AC385}"/>
              </a:ext>
            </a:extLst>
          </p:cNvPr>
          <p:cNvSpPr>
            <a:spLocks noGrp="1"/>
          </p:cNvSpPr>
          <p:nvPr>
            <p:ph type="dt" sz="half" idx="10"/>
          </p:nvPr>
        </p:nvSpPr>
        <p:spPr/>
        <p:txBody>
          <a:bodyPr/>
          <a:lstStyle/>
          <a:p>
            <a:fld id="{FD708A8D-F844-4C3D-912B-F2C777CC140D}" type="datetime1">
              <a:rPr lang="en-GB" smtClean="0"/>
              <a:t>16/10/2023</a:t>
            </a:fld>
            <a:endParaRPr lang="en-GB"/>
          </a:p>
        </p:txBody>
      </p:sp>
      <p:sp>
        <p:nvSpPr>
          <p:cNvPr id="6" name="Footer Placeholder 5">
            <a:extLst>
              <a:ext uri="{FF2B5EF4-FFF2-40B4-BE49-F238E27FC236}">
                <a16:creationId xmlns:a16="http://schemas.microsoft.com/office/drawing/2014/main" id="{D4DC4459-472C-4915-9D72-DAD1FC16977E}"/>
              </a:ext>
            </a:extLst>
          </p:cNvPr>
          <p:cNvSpPr>
            <a:spLocks noGrp="1"/>
          </p:cNvSpPr>
          <p:nvPr>
            <p:ph type="ftr" sz="quarter" idx="11"/>
          </p:nvPr>
        </p:nvSpPr>
        <p:spPr/>
        <p:txBody>
          <a:bodyPr/>
          <a:lstStyle/>
          <a:p>
            <a:r>
              <a:rPr lang="en-GB"/>
              <a:t>produced by the All Wales Transfusion Practitioner Group</a:t>
            </a:r>
          </a:p>
        </p:txBody>
      </p:sp>
      <p:sp>
        <p:nvSpPr>
          <p:cNvPr id="7" name="Slide Number Placeholder 6">
            <a:extLst>
              <a:ext uri="{FF2B5EF4-FFF2-40B4-BE49-F238E27FC236}">
                <a16:creationId xmlns:a16="http://schemas.microsoft.com/office/drawing/2014/main" id="{62C70136-4BDB-4FDB-838C-F7EECEF5A8FF}"/>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2085601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E859-1428-48CF-BEE2-63D76F70DC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FEA8BF-3538-4EC9-8668-9C6C5785E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5A5DDE-7DD6-4989-8BAC-53C819C09A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6F781A-0121-4B31-8AE2-D719C0CD7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4D67F7-DEF3-4321-AE4A-74B505655B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497943-BC10-4D1D-A547-3FAE4BA205E0}"/>
              </a:ext>
            </a:extLst>
          </p:cNvPr>
          <p:cNvSpPr>
            <a:spLocks noGrp="1"/>
          </p:cNvSpPr>
          <p:nvPr>
            <p:ph type="dt" sz="half" idx="10"/>
          </p:nvPr>
        </p:nvSpPr>
        <p:spPr/>
        <p:txBody>
          <a:bodyPr/>
          <a:lstStyle/>
          <a:p>
            <a:fld id="{E0300211-E47C-4209-BADC-FE4AFA17AA41}" type="datetime1">
              <a:rPr lang="en-GB" smtClean="0"/>
              <a:t>16/10/2023</a:t>
            </a:fld>
            <a:endParaRPr lang="en-GB"/>
          </a:p>
        </p:txBody>
      </p:sp>
      <p:sp>
        <p:nvSpPr>
          <p:cNvPr id="8" name="Footer Placeholder 7">
            <a:extLst>
              <a:ext uri="{FF2B5EF4-FFF2-40B4-BE49-F238E27FC236}">
                <a16:creationId xmlns:a16="http://schemas.microsoft.com/office/drawing/2014/main" id="{34C34495-6EA5-44AA-AC98-C5D2C02C62DB}"/>
              </a:ext>
            </a:extLst>
          </p:cNvPr>
          <p:cNvSpPr>
            <a:spLocks noGrp="1"/>
          </p:cNvSpPr>
          <p:nvPr>
            <p:ph type="ftr" sz="quarter" idx="11"/>
          </p:nvPr>
        </p:nvSpPr>
        <p:spPr/>
        <p:txBody>
          <a:bodyPr/>
          <a:lstStyle/>
          <a:p>
            <a:r>
              <a:rPr lang="en-GB"/>
              <a:t>produced by the All Wales Transfusion Practitioner Group</a:t>
            </a:r>
          </a:p>
        </p:txBody>
      </p:sp>
      <p:sp>
        <p:nvSpPr>
          <p:cNvPr id="9" name="Slide Number Placeholder 8">
            <a:extLst>
              <a:ext uri="{FF2B5EF4-FFF2-40B4-BE49-F238E27FC236}">
                <a16:creationId xmlns:a16="http://schemas.microsoft.com/office/drawing/2014/main" id="{CB8D9CE1-660D-4942-8386-8B1A09D2A3CA}"/>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3480899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6D02-2F31-4EF3-BC89-483C6BBB3D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566DAD-A866-467A-A61F-1D59A7FE6F08}"/>
              </a:ext>
            </a:extLst>
          </p:cNvPr>
          <p:cNvSpPr>
            <a:spLocks noGrp="1"/>
          </p:cNvSpPr>
          <p:nvPr>
            <p:ph type="dt" sz="half" idx="10"/>
          </p:nvPr>
        </p:nvSpPr>
        <p:spPr/>
        <p:txBody>
          <a:bodyPr/>
          <a:lstStyle/>
          <a:p>
            <a:fld id="{572F274E-8FE8-4522-955D-BD190FC7366F}" type="datetime1">
              <a:rPr lang="en-GB" smtClean="0"/>
              <a:t>16/10/2023</a:t>
            </a:fld>
            <a:endParaRPr lang="en-GB"/>
          </a:p>
        </p:txBody>
      </p:sp>
      <p:sp>
        <p:nvSpPr>
          <p:cNvPr id="4" name="Footer Placeholder 3">
            <a:extLst>
              <a:ext uri="{FF2B5EF4-FFF2-40B4-BE49-F238E27FC236}">
                <a16:creationId xmlns:a16="http://schemas.microsoft.com/office/drawing/2014/main" id="{B409DD96-CA9C-4B47-854B-26B5AB40C61A}"/>
              </a:ext>
            </a:extLst>
          </p:cNvPr>
          <p:cNvSpPr>
            <a:spLocks noGrp="1"/>
          </p:cNvSpPr>
          <p:nvPr>
            <p:ph type="ftr" sz="quarter" idx="11"/>
          </p:nvPr>
        </p:nvSpPr>
        <p:spPr/>
        <p:txBody>
          <a:bodyPr/>
          <a:lstStyle/>
          <a:p>
            <a:r>
              <a:rPr lang="en-GB"/>
              <a:t>produced by the All Wales Transfusion Practitioner Group</a:t>
            </a:r>
          </a:p>
        </p:txBody>
      </p:sp>
      <p:sp>
        <p:nvSpPr>
          <p:cNvPr id="5" name="Slide Number Placeholder 4">
            <a:extLst>
              <a:ext uri="{FF2B5EF4-FFF2-40B4-BE49-F238E27FC236}">
                <a16:creationId xmlns:a16="http://schemas.microsoft.com/office/drawing/2014/main" id="{A39D3C4E-8F0D-45CD-B36B-9E9D1A76DECD}"/>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3352673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20FC0-2FF8-4B0F-9070-E1C431842EE5}"/>
              </a:ext>
            </a:extLst>
          </p:cNvPr>
          <p:cNvSpPr>
            <a:spLocks noGrp="1"/>
          </p:cNvSpPr>
          <p:nvPr>
            <p:ph type="dt" sz="half" idx="10"/>
          </p:nvPr>
        </p:nvSpPr>
        <p:spPr/>
        <p:txBody>
          <a:bodyPr/>
          <a:lstStyle/>
          <a:p>
            <a:fld id="{A2C4EAD9-DEEE-46B3-BEE0-28ACC54F1123}" type="datetime1">
              <a:rPr lang="en-GB" smtClean="0"/>
              <a:t>16/10/2023</a:t>
            </a:fld>
            <a:endParaRPr lang="en-GB"/>
          </a:p>
        </p:txBody>
      </p:sp>
      <p:sp>
        <p:nvSpPr>
          <p:cNvPr id="3" name="Footer Placeholder 2">
            <a:extLst>
              <a:ext uri="{FF2B5EF4-FFF2-40B4-BE49-F238E27FC236}">
                <a16:creationId xmlns:a16="http://schemas.microsoft.com/office/drawing/2014/main" id="{B6E41ED7-B567-4B0B-872E-0BBA318AC071}"/>
              </a:ext>
            </a:extLst>
          </p:cNvPr>
          <p:cNvSpPr>
            <a:spLocks noGrp="1"/>
          </p:cNvSpPr>
          <p:nvPr>
            <p:ph type="ftr" sz="quarter" idx="11"/>
          </p:nvPr>
        </p:nvSpPr>
        <p:spPr/>
        <p:txBody>
          <a:bodyPr/>
          <a:lstStyle/>
          <a:p>
            <a:r>
              <a:rPr lang="en-GB"/>
              <a:t>produced by the All Wales Transfusion Practitioner Group</a:t>
            </a:r>
          </a:p>
        </p:txBody>
      </p:sp>
      <p:sp>
        <p:nvSpPr>
          <p:cNvPr id="4" name="Slide Number Placeholder 3">
            <a:extLst>
              <a:ext uri="{FF2B5EF4-FFF2-40B4-BE49-F238E27FC236}">
                <a16:creationId xmlns:a16="http://schemas.microsoft.com/office/drawing/2014/main" id="{CBBC8FEB-F2D1-467C-B59F-9775C0A589AF}"/>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88588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7EAB-7171-4796-9C6F-F9AC0C248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E9B066-8C29-4ADF-90C9-9451A0F6C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D9D24F-53A2-4BE2-B8D8-37F83A8BD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90F0DE-343A-4A3F-8D80-24ACB676B4FA}"/>
              </a:ext>
            </a:extLst>
          </p:cNvPr>
          <p:cNvSpPr>
            <a:spLocks noGrp="1"/>
          </p:cNvSpPr>
          <p:nvPr>
            <p:ph type="dt" sz="half" idx="10"/>
          </p:nvPr>
        </p:nvSpPr>
        <p:spPr/>
        <p:txBody>
          <a:bodyPr/>
          <a:lstStyle/>
          <a:p>
            <a:fld id="{B0AFC52A-31CE-4E5B-83FC-BCA876ECD8AC}" type="datetime1">
              <a:rPr lang="en-GB" smtClean="0"/>
              <a:t>16/10/2023</a:t>
            </a:fld>
            <a:endParaRPr lang="en-GB"/>
          </a:p>
        </p:txBody>
      </p:sp>
      <p:sp>
        <p:nvSpPr>
          <p:cNvPr id="6" name="Footer Placeholder 5">
            <a:extLst>
              <a:ext uri="{FF2B5EF4-FFF2-40B4-BE49-F238E27FC236}">
                <a16:creationId xmlns:a16="http://schemas.microsoft.com/office/drawing/2014/main" id="{7F653E88-E207-4DB2-9DD7-7B15C776C20E}"/>
              </a:ext>
            </a:extLst>
          </p:cNvPr>
          <p:cNvSpPr>
            <a:spLocks noGrp="1"/>
          </p:cNvSpPr>
          <p:nvPr>
            <p:ph type="ftr" sz="quarter" idx="11"/>
          </p:nvPr>
        </p:nvSpPr>
        <p:spPr/>
        <p:txBody>
          <a:bodyPr/>
          <a:lstStyle/>
          <a:p>
            <a:r>
              <a:rPr lang="en-GB"/>
              <a:t>produced by the All Wales Transfusion Practitioner Group</a:t>
            </a:r>
          </a:p>
        </p:txBody>
      </p:sp>
      <p:sp>
        <p:nvSpPr>
          <p:cNvPr id="7" name="Slide Number Placeholder 6">
            <a:extLst>
              <a:ext uri="{FF2B5EF4-FFF2-40B4-BE49-F238E27FC236}">
                <a16:creationId xmlns:a16="http://schemas.microsoft.com/office/drawing/2014/main" id="{9191D4DC-1B84-4449-8C1C-A94606222313}"/>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177770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7AAE-989D-4E33-9229-73BAC42C72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33B97A-4C70-40DD-BEDC-499C225A69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02D9EA-6BEA-419C-A187-7FEAC55FC635}"/>
              </a:ext>
            </a:extLst>
          </p:cNvPr>
          <p:cNvSpPr>
            <a:spLocks noGrp="1"/>
          </p:cNvSpPr>
          <p:nvPr>
            <p:ph type="dt" sz="half" idx="10"/>
          </p:nvPr>
        </p:nvSpPr>
        <p:spPr/>
        <p:txBody>
          <a:bodyPr/>
          <a:lstStyle/>
          <a:p>
            <a:fld id="{8AAAD2CD-114F-44F0-80F9-8AD110DEDA15}" type="datetime1">
              <a:rPr lang="en-GB" smtClean="0"/>
              <a:t>16/10/2023</a:t>
            </a:fld>
            <a:endParaRPr lang="en-GB" dirty="0"/>
          </a:p>
        </p:txBody>
      </p:sp>
      <p:sp>
        <p:nvSpPr>
          <p:cNvPr id="5" name="Footer Placeholder 4">
            <a:extLst>
              <a:ext uri="{FF2B5EF4-FFF2-40B4-BE49-F238E27FC236}">
                <a16:creationId xmlns:a16="http://schemas.microsoft.com/office/drawing/2014/main" id="{34169441-F04B-4D77-80ED-FBB92E113E7F}"/>
              </a:ext>
            </a:extLst>
          </p:cNvPr>
          <p:cNvSpPr>
            <a:spLocks noGrp="1"/>
          </p:cNvSpPr>
          <p:nvPr>
            <p:ph type="ftr" sz="quarter" idx="11"/>
          </p:nvPr>
        </p:nvSpPr>
        <p:spPr/>
        <p:txBody>
          <a:bodyPr/>
          <a:lstStyle/>
          <a:p>
            <a:r>
              <a:rPr lang="en-GB" dirty="0"/>
              <a:t>produced by the All Wales Transfusion Practitioner Group</a:t>
            </a:r>
          </a:p>
        </p:txBody>
      </p:sp>
      <p:sp>
        <p:nvSpPr>
          <p:cNvPr id="6" name="Slide Number Placeholder 5">
            <a:extLst>
              <a:ext uri="{FF2B5EF4-FFF2-40B4-BE49-F238E27FC236}">
                <a16:creationId xmlns:a16="http://schemas.microsoft.com/office/drawing/2014/main" id="{8035EE40-BE88-409C-B5AE-5DAF01B7776E}"/>
              </a:ext>
            </a:extLst>
          </p:cNvPr>
          <p:cNvSpPr>
            <a:spLocks noGrp="1"/>
          </p:cNvSpPr>
          <p:nvPr>
            <p:ph type="sldNum" sz="quarter" idx="12"/>
          </p:nvPr>
        </p:nvSpPr>
        <p:spPr/>
        <p:txBody>
          <a:bodyPr/>
          <a:lstStyle/>
          <a:p>
            <a:fld id="{5AFFB261-0227-4D05-8958-27ABB410F98E}" type="slidenum">
              <a:rPr lang="en-GB" smtClean="0"/>
              <a:t>‹#›</a:t>
            </a:fld>
            <a:endParaRPr lang="en-GB" dirty="0"/>
          </a:p>
        </p:txBody>
      </p:sp>
    </p:spTree>
    <p:extLst>
      <p:ext uri="{BB962C8B-B14F-4D97-AF65-F5344CB8AC3E}">
        <p14:creationId xmlns:p14="http://schemas.microsoft.com/office/powerpoint/2010/main" val="1324552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CBAF-7F8F-4850-B884-60774DE55F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E617C5-88BD-4FB5-997B-8B23EA6E23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4D50CF76-07DA-4860-BC00-55A75060A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DDA53C-7119-45C8-881E-363C1343EA0F}"/>
              </a:ext>
            </a:extLst>
          </p:cNvPr>
          <p:cNvSpPr>
            <a:spLocks noGrp="1"/>
          </p:cNvSpPr>
          <p:nvPr>
            <p:ph type="dt" sz="half" idx="10"/>
          </p:nvPr>
        </p:nvSpPr>
        <p:spPr/>
        <p:txBody>
          <a:bodyPr/>
          <a:lstStyle/>
          <a:p>
            <a:fld id="{E51531EA-A307-41F9-8418-A80A0997478F}" type="datetime1">
              <a:rPr lang="en-GB" smtClean="0"/>
              <a:t>16/10/2023</a:t>
            </a:fld>
            <a:endParaRPr lang="en-GB"/>
          </a:p>
        </p:txBody>
      </p:sp>
      <p:sp>
        <p:nvSpPr>
          <p:cNvPr id="6" name="Footer Placeholder 5">
            <a:extLst>
              <a:ext uri="{FF2B5EF4-FFF2-40B4-BE49-F238E27FC236}">
                <a16:creationId xmlns:a16="http://schemas.microsoft.com/office/drawing/2014/main" id="{F2397D00-23F2-4703-8B27-C2CE9947CBB8}"/>
              </a:ext>
            </a:extLst>
          </p:cNvPr>
          <p:cNvSpPr>
            <a:spLocks noGrp="1"/>
          </p:cNvSpPr>
          <p:nvPr>
            <p:ph type="ftr" sz="quarter" idx="11"/>
          </p:nvPr>
        </p:nvSpPr>
        <p:spPr/>
        <p:txBody>
          <a:bodyPr/>
          <a:lstStyle/>
          <a:p>
            <a:r>
              <a:rPr lang="en-GB"/>
              <a:t>produced by the All Wales Transfusion Practitioner Group</a:t>
            </a:r>
          </a:p>
        </p:txBody>
      </p:sp>
      <p:sp>
        <p:nvSpPr>
          <p:cNvPr id="7" name="Slide Number Placeholder 6">
            <a:extLst>
              <a:ext uri="{FF2B5EF4-FFF2-40B4-BE49-F238E27FC236}">
                <a16:creationId xmlns:a16="http://schemas.microsoft.com/office/drawing/2014/main" id="{F724D362-19D5-4A4A-A66D-5365E317317B}"/>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993193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60456-8745-4ECE-874A-8E6410EA6D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62DA2F-3934-4BDA-B470-E758CDF838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CA922-E0C2-4A5C-86B6-8AF068F6A774}"/>
              </a:ext>
            </a:extLst>
          </p:cNvPr>
          <p:cNvSpPr>
            <a:spLocks noGrp="1"/>
          </p:cNvSpPr>
          <p:nvPr>
            <p:ph type="dt" sz="half" idx="10"/>
          </p:nvPr>
        </p:nvSpPr>
        <p:spPr/>
        <p:txBody>
          <a:bodyPr/>
          <a:lstStyle/>
          <a:p>
            <a:fld id="{01DCD074-D1BA-4035-8780-C9BAF46D2959}" type="datetime1">
              <a:rPr lang="en-GB" smtClean="0"/>
              <a:t>16/10/2023</a:t>
            </a:fld>
            <a:endParaRPr lang="en-GB"/>
          </a:p>
        </p:txBody>
      </p:sp>
      <p:sp>
        <p:nvSpPr>
          <p:cNvPr id="5" name="Footer Placeholder 4">
            <a:extLst>
              <a:ext uri="{FF2B5EF4-FFF2-40B4-BE49-F238E27FC236}">
                <a16:creationId xmlns:a16="http://schemas.microsoft.com/office/drawing/2014/main" id="{2E7CAB40-FBE1-48A3-B6A3-6CA6FAA18960}"/>
              </a:ext>
            </a:extLst>
          </p:cNvPr>
          <p:cNvSpPr>
            <a:spLocks noGrp="1"/>
          </p:cNvSpPr>
          <p:nvPr>
            <p:ph type="ftr" sz="quarter" idx="11"/>
          </p:nvPr>
        </p:nvSpPr>
        <p:spPr/>
        <p:txBody>
          <a:bodyPr/>
          <a:lstStyle/>
          <a:p>
            <a:r>
              <a:rPr lang="en-GB"/>
              <a:t>produced by the All Wales Transfusion Practitioner Group</a:t>
            </a:r>
          </a:p>
        </p:txBody>
      </p:sp>
      <p:sp>
        <p:nvSpPr>
          <p:cNvPr id="6" name="Slide Number Placeholder 5">
            <a:extLst>
              <a:ext uri="{FF2B5EF4-FFF2-40B4-BE49-F238E27FC236}">
                <a16:creationId xmlns:a16="http://schemas.microsoft.com/office/drawing/2014/main" id="{FD4E9E16-5C94-4DCA-97FE-2206D9869E79}"/>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2537744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F056A4-257D-4979-ACB6-BEB2DA7792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49A910-7586-46FD-A613-6BC5CDB497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CBD2EB-B9E1-41E7-B2CD-0301CFCF8AD6}"/>
              </a:ext>
            </a:extLst>
          </p:cNvPr>
          <p:cNvSpPr>
            <a:spLocks noGrp="1"/>
          </p:cNvSpPr>
          <p:nvPr>
            <p:ph type="dt" sz="half" idx="10"/>
          </p:nvPr>
        </p:nvSpPr>
        <p:spPr/>
        <p:txBody>
          <a:bodyPr/>
          <a:lstStyle/>
          <a:p>
            <a:fld id="{1188DBEF-C6A2-4350-97A5-448E5F57169E}" type="datetime1">
              <a:rPr lang="en-GB" smtClean="0"/>
              <a:t>16/10/2023</a:t>
            </a:fld>
            <a:endParaRPr lang="en-GB"/>
          </a:p>
        </p:txBody>
      </p:sp>
      <p:sp>
        <p:nvSpPr>
          <p:cNvPr id="5" name="Footer Placeholder 4">
            <a:extLst>
              <a:ext uri="{FF2B5EF4-FFF2-40B4-BE49-F238E27FC236}">
                <a16:creationId xmlns:a16="http://schemas.microsoft.com/office/drawing/2014/main" id="{D1BAD5CE-B24E-4FC3-B9D4-245CEB73B334}"/>
              </a:ext>
            </a:extLst>
          </p:cNvPr>
          <p:cNvSpPr>
            <a:spLocks noGrp="1"/>
          </p:cNvSpPr>
          <p:nvPr>
            <p:ph type="ftr" sz="quarter" idx="11"/>
          </p:nvPr>
        </p:nvSpPr>
        <p:spPr/>
        <p:txBody>
          <a:bodyPr/>
          <a:lstStyle/>
          <a:p>
            <a:r>
              <a:rPr lang="en-GB"/>
              <a:t>produced by the All Wales Transfusion Practitioner Group</a:t>
            </a:r>
          </a:p>
        </p:txBody>
      </p:sp>
      <p:sp>
        <p:nvSpPr>
          <p:cNvPr id="6" name="Slide Number Placeholder 5">
            <a:extLst>
              <a:ext uri="{FF2B5EF4-FFF2-40B4-BE49-F238E27FC236}">
                <a16:creationId xmlns:a16="http://schemas.microsoft.com/office/drawing/2014/main" id="{EC438335-8577-4802-B4D5-A3AFDB3DB5B7}"/>
              </a:ext>
            </a:extLst>
          </p:cNvPr>
          <p:cNvSpPr>
            <a:spLocks noGrp="1"/>
          </p:cNvSpPr>
          <p:nvPr>
            <p:ph type="sldNum" sz="quarter" idx="12"/>
          </p:nvPr>
        </p:nvSpPr>
        <p:spPr/>
        <p:txBody>
          <a:bodyPr/>
          <a:lstStyle/>
          <a:p>
            <a:fld id="{5AFFB261-0227-4D05-8958-27ABB410F98E}" type="slidenum">
              <a:rPr lang="en-GB" smtClean="0"/>
              <a:t>‹#›</a:t>
            </a:fld>
            <a:endParaRPr lang="en-GB"/>
          </a:p>
        </p:txBody>
      </p:sp>
    </p:spTree>
    <p:extLst>
      <p:ext uri="{BB962C8B-B14F-4D97-AF65-F5344CB8AC3E}">
        <p14:creationId xmlns:p14="http://schemas.microsoft.com/office/powerpoint/2010/main" val="2872081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66D6-FA5C-49D1-8056-B18AF18066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1654706-3390-4419-BC19-4AF3D1A19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240F29-E3F4-4BAC-8FB7-60DCFFEC837F}"/>
              </a:ext>
            </a:extLst>
          </p:cNvPr>
          <p:cNvSpPr>
            <a:spLocks noGrp="1"/>
          </p:cNvSpPr>
          <p:nvPr>
            <p:ph type="dt" sz="half" idx="10"/>
          </p:nvPr>
        </p:nvSpPr>
        <p:spPr/>
        <p:txBody>
          <a:bodyPr/>
          <a:lstStyle/>
          <a:p>
            <a:fld id="{8C487E16-A4F3-4850-91AA-AD0538127711}" type="datetime1">
              <a:rPr lang="en-GB" smtClean="0"/>
              <a:t>16/10/2023</a:t>
            </a:fld>
            <a:endParaRPr lang="en-GB" dirty="0"/>
          </a:p>
        </p:txBody>
      </p:sp>
      <p:sp>
        <p:nvSpPr>
          <p:cNvPr id="5" name="Footer Placeholder 4">
            <a:extLst>
              <a:ext uri="{FF2B5EF4-FFF2-40B4-BE49-F238E27FC236}">
                <a16:creationId xmlns:a16="http://schemas.microsoft.com/office/drawing/2014/main" id="{4E31D4C3-C40F-4C30-A908-1ED1D36D90CA}"/>
              </a:ext>
            </a:extLst>
          </p:cNvPr>
          <p:cNvSpPr>
            <a:spLocks noGrp="1"/>
          </p:cNvSpPr>
          <p:nvPr>
            <p:ph type="ftr" sz="quarter" idx="11"/>
          </p:nvPr>
        </p:nvSpPr>
        <p:spPr/>
        <p:txBody>
          <a:bodyPr/>
          <a:lstStyle/>
          <a:p>
            <a:r>
              <a:rPr lang="en-GB" dirty="0"/>
              <a:t>produced by the All Wales Transfusion Practitioner Group</a:t>
            </a:r>
          </a:p>
        </p:txBody>
      </p:sp>
      <p:sp>
        <p:nvSpPr>
          <p:cNvPr id="6" name="Slide Number Placeholder 5">
            <a:extLst>
              <a:ext uri="{FF2B5EF4-FFF2-40B4-BE49-F238E27FC236}">
                <a16:creationId xmlns:a16="http://schemas.microsoft.com/office/drawing/2014/main" id="{C755E601-3BF5-448E-8E78-9A42565AEA4B}"/>
              </a:ext>
            </a:extLst>
          </p:cNvPr>
          <p:cNvSpPr>
            <a:spLocks noGrp="1"/>
          </p:cNvSpPr>
          <p:nvPr>
            <p:ph type="sldNum" sz="quarter" idx="12"/>
          </p:nvPr>
        </p:nvSpPr>
        <p:spPr/>
        <p:txBody>
          <a:bodyPr/>
          <a:lstStyle/>
          <a:p>
            <a:fld id="{5AFFB261-0227-4D05-8958-27ABB410F98E}" type="slidenum">
              <a:rPr lang="en-GB" smtClean="0"/>
              <a:t>‹#›</a:t>
            </a:fld>
            <a:endParaRPr lang="en-GB" dirty="0"/>
          </a:p>
        </p:txBody>
      </p:sp>
    </p:spTree>
    <p:extLst>
      <p:ext uri="{BB962C8B-B14F-4D97-AF65-F5344CB8AC3E}">
        <p14:creationId xmlns:p14="http://schemas.microsoft.com/office/powerpoint/2010/main" val="79200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DEB3-403A-476F-8197-AE0DA1D0C8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076608-F26C-42AA-9F68-1B3E1F0EF8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1E018B-5F10-4FD7-AE70-6E1BA411C6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786C15-2723-4387-B755-DA734C3AC385}"/>
              </a:ext>
            </a:extLst>
          </p:cNvPr>
          <p:cNvSpPr>
            <a:spLocks noGrp="1"/>
          </p:cNvSpPr>
          <p:nvPr>
            <p:ph type="dt" sz="half" idx="10"/>
          </p:nvPr>
        </p:nvSpPr>
        <p:spPr/>
        <p:txBody>
          <a:bodyPr/>
          <a:lstStyle/>
          <a:p>
            <a:fld id="{FD708A8D-F844-4C3D-912B-F2C777CC140D}" type="datetime1">
              <a:rPr lang="en-GB" smtClean="0"/>
              <a:t>16/10/2023</a:t>
            </a:fld>
            <a:endParaRPr lang="en-GB" dirty="0"/>
          </a:p>
        </p:txBody>
      </p:sp>
      <p:sp>
        <p:nvSpPr>
          <p:cNvPr id="6" name="Footer Placeholder 5">
            <a:extLst>
              <a:ext uri="{FF2B5EF4-FFF2-40B4-BE49-F238E27FC236}">
                <a16:creationId xmlns:a16="http://schemas.microsoft.com/office/drawing/2014/main" id="{D4DC4459-472C-4915-9D72-DAD1FC16977E}"/>
              </a:ext>
            </a:extLst>
          </p:cNvPr>
          <p:cNvSpPr>
            <a:spLocks noGrp="1"/>
          </p:cNvSpPr>
          <p:nvPr>
            <p:ph type="ftr" sz="quarter" idx="11"/>
          </p:nvPr>
        </p:nvSpPr>
        <p:spPr/>
        <p:txBody>
          <a:bodyPr/>
          <a:lstStyle/>
          <a:p>
            <a:r>
              <a:rPr lang="en-GB" dirty="0"/>
              <a:t>produced by the All Wales Transfusion Practitioner Group</a:t>
            </a:r>
          </a:p>
        </p:txBody>
      </p:sp>
      <p:sp>
        <p:nvSpPr>
          <p:cNvPr id="7" name="Slide Number Placeholder 6">
            <a:extLst>
              <a:ext uri="{FF2B5EF4-FFF2-40B4-BE49-F238E27FC236}">
                <a16:creationId xmlns:a16="http://schemas.microsoft.com/office/drawing/2014/main" id="{62C70136-4BDB-4FDB-838C-F7EECEF5A8FF}"/>
              </a:ext>
            </a:extLst>
          </p:cNvPr>
          <p:cNvSpPr>
            <a:spLocks noGrp="1"/>
          </p:cNvSpPr>
          <p:nvPr>
            <p:ph type="sldNum" sz="quarter" idx="12"/>
          </p:nvPr>
        </p:nvSpPr>
        <p:spPr/>
        <p:txBody>
          <a:bodyPr/>
          <a:lstStyle/>
          <a:p>
            <a:fld id="{5AFFB261-0227-4D05-8958-27ABB410F98E}" type="slidenum">
              <a:rPr lang="en-GB" smtClean="0"/>
              <a:t>‹#›</a:t>
            </a:fld>
            <a:endParaRPr lang="en-GB" dirty="0"/>
          </a:p>
        </p:txBody>
      </p:sp>
    </p:spTree>
    <p:extLst>
      <p:ext uri="{BB962C8B-B14F-4D97-AF65-F5344CB8AC3E}">
        <p14:creationId xmlns:p14="http://schemas.microsoft.com/office/powerpoint/2010/main" val="170266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E859-1428-48CF-BEE2-63D76F70DC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FEA8BF-3538-4EC9-8668-9C6C5785E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5A5DDE-7DD6-4989-8BAC-53C819C09A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6F781A-0121-4B31-8AE2-D719C0CD7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4D67F7-DEF3-4321-AE4A-74B505655B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497943-BC10-4D1D-A547-3FAE4BA205E0}"/>
              </a:ext>
            </a:extLst>
          </p:cNvPr>
          <p:cNvSpPr>
            <a:spLocks noGrp="1"/>
          </p:cNvSpPr>
          <p:nvPr>
            <p:ph type="dt" sz="half" idx="10"/>
          </p:nvPr>
        </p:nvSpPr>
        <p:spPr/>
        <p:txBody>
          <a:bodyPr/>
          <a:lstStyle/>
          <a:p>
            <a:fld id="{E0300211-E47C-4209-BADC-FE4AFA17AA41}" type="datetime1">
              <a:rPr lang="en-GB" smtClean="0"/>
              <a:t>16/10/2023</a:t>
            </a:fld>
            <a:endParaRPr lang="en-GB" dirty="0"/>
          </a:p>
        </p:txBody>
      </p:sp>
      <p:sp>
        <p:nvSpPr>
          <p:cNvPr id="8" name="Footer Placeholder 7">
            <a:extLst>
              <a:ext uri="{FF2B5EF4-FFF2-40B4-BE49-F238E27FC236}">
                <a16:creationId xmlns:a16="http://schemas.microsoft.com/office/drawing/2014/main" id="{34C34495-6EA5-44AA-AC98-C5D2C02C62DB}"/>
              </a:ext>
            </a:extLst>
          </p:cNvPr>
          <p:cNvSpPr>
            <a:spLocks noGrp="1"/>
          </p:cNvSpPr>
          <p:nvPr>
            <p:ph type="ftr" sz="quarter" idx="11"/>
          </p:nvPr>
        </p:nvSpPr>
        <p:spPr/>
        <p:txBody>
          <a:bodyPr/>
          <a:lstStyle/>
          <a:p>
            <a:r>
              <a:rPr lang="en-GB" dirty="0"/>
              <a:t>produced by the All Wales Transfusion Practitioner Group</a:t>
            </a:r>
          </a:p>
        </p:txBody>
      </p:sp>
      <p:sp>
        <p:nvSpPr>
          <p:cNvPr id="9" name="Slide Number Placeholder 8">
            <a:extLst>
              <a:ext uri="{FF2B5EF4-FFF2-40B4-BE49-F238E27FC236}">
                <a16:creationId xmlns:a16="http://schemas.microsoft.com/office/drawing/2014/main" id="{CB8D9CE1-660D-4942-8386-8B1A09D2A3CA}"/>
              </a:ext>
            </a:extLst>
          </p:cNvPr>
          <p:cNvSpPr>
            <a:spLocks noGrp="1"/>
          </p:cNvSpPr>
          <p:nvPr>
            <p:ph type="sldNum" sz="quarter" idx="12"/>
          </p:nvPr>
        </p:nvSpPr>
        <p:spPr/>
        <p:txBody>
          <a:bodyPr/>
          <a:lstStyle/>
          <a:p>
            <a:fld id="{5AFFB261-0227-4D05-8958-27ABB410F98E}" type="slidenum">
              <a:rPr lang="en-GB" smtClean="0"/>
              <a:t>‹#›</a:t>
            </a:fld>
            <a:endParaRPr lang="en-GB" dirty="0"/>
          </a:p>
        </p:txBody>
      </p:sp>
    </p:spTree>
    <p:extLst>
      <p:ext uri="{BB962C8B-B14F-4D97-AF65-F5344CB8AC3E}">
        <p14:creationId xmlns:p14="http://schemas.microsoft.com/office/powerpoint/2010/main" val="1564247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6D02-2F31-4EF3-BC89-483C6BBB3D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566DAD-A866-467A-A61F-1D59A7FE6F08}"/>
              </a:ext>
            </a:extLst>
          </p:cNvPr>
          <p:cNvSpPr>
            <a:spLocks noGrp="1"/>
          </p:cNvSpPr>
          <p:nvPr>
            <p:ph type="dt" sz="half" idx="10"/>
          </p:nvPr>
        </p:nvSpPr>
        <p:spPr/>
        <p:txBody>
          <a:bodyPr/>
          <a:lstStyle/>
          <a:p>
            <a:fld id="{572F274E-8FE8-4522-955D-BD190FC7366F}" type="datetime1">
              <a:rPr lang="en-GB" smtClean="0"/>
              <a:t>16/10/2023</a:t>
            </a:fld>
            <a:endParaRPr lang="en-GB" dirty="0"/>
          </a:p>
        </p:txBody>
      </p:sp>
      <p:sp>
        <p:nvSpPr>
          <p:cNvPr id="4" name="Footer Placeholder 3">
            <a:extLst>
              <a:ext uri="{FF2B5EF4-FFF2-40B4-BE49-F238E27FC236}">
                <a16:creationId xmlns:a16="http://schemas.microsoft.com/office/drawing/2014/main" id="{B409DD96-CA9C-4B47-854B-26B5AB40C61A}"/>
              </a:ext>
            </a:extLst>
          </p:cNvPr>
          <p:cNvSpPr>
            <a:spLocks noGrp="1"/>
          </p:cNvSpPr>
          <p:nvPr>
            <p:ph type="ftr" sz="quarter" idx="11"/>
          </p:nvPr>
        </p:nvSpPr>
        <p:spPr/>
        <p:txBody>
          <a:bodyPr/>
          <a:lstStyle/>
          <a:p>
            <a:r>
              <a:rPr lang="en-GB" dirty="0"/>
              <a:t>produced by the All Wales Transfusion Practitioner Group</a:t>
            </a:r>
          </a:p>
        </p:txBody>
      </p:sp>
      <p:sp>
        <p:nvSpPr>
          <p:cNvPr id="5" name="Slide Number Placeholder 4">
            <a:extLst>
              <a:ext uri="{FF2B5EF4-FFF2-40B4-BE49-F238E27FC236}">
                <a16:creationId xmlns:a16="http://schemas.microsoft.com/office/drawing/2014/main" id="{A39D3C4E-8F0D-45CD-B36B-9E9D1A76DECD}"/>
              </a:ext>
            </a:extLst>
          </p:cNvPr>
          <p:cNvSpPr>
            <a:spLocks noGrp="1"/>
          </p:cNvSpPr>
          <p:nvPr>
            <p:ph type="sldNum" sz="quarter" idx="12"/>
          </p:nvPr>
        </p:nvSpPr>
        <p:spPr/>
        <p:txBody>
          <a:bodyPr/>
          <a:lstStyle/>
          <a:p>
            <a:fld id="{5AFFB261-0227-4D05-8958-27ABB410F98E}" type="slidenum">
              <a:rPr lang="en-GB" smtClean="0"/>
              <a:t>‹#›</a:t>
            </a:fld>
            <a:endParaRPr lang="en-GB" dirty="0"/>
          </a:p>
        </p:txBody>
      </p:sp>
    </p:spTree>
    <p:extLst>
      <p:ext uri="{BB962C8B-B14F-4D97-AF65-F5344CB8AC3E}">
        <p14:creationId xmlns:p14="http://schemas.microsoft.com/office/powerpoint/2010/main" val="186977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20FC0-2FF8-4B0F-9070-E1C431842EE5}"/>
              </a:ext>
            </a:extLst>
          </p:cNvPr>
          <p:cNvSpPr>
            <a:spLocks noGrp="1"/>
          </p:cNvSpPr>
          <p:nvPr>
            <p:ph type="dt" sz="half" idx="10"/>
          </p:nvPr>
        </p:nvSpPr>
        <p:spPr/>
        <p:txBody>
          <a:bodyPr/>
          <a:lstStyle/>
          <a:p>
            <a:fld id="{A2C4EAD9-DEEE-46B3-BEE0-28ACC54F1123}" type="datetime1">
              <a:rPr lang="en-GB" smtClean="0"/>
              <a:t>16/10/2023</a:t>
            </a:fld>
            <a:endParaRPr lang="en-GB" dirty="0"/>
          </a:p>
        </p:txBody>
      </p:sp>
      <p:sp>
        <p:nvSpPr>
          <p:cNvPr id="3" name="Footer Placeholder 2">
            <a:extLst>
              <a:ext uri="{FF2B5EF4-FFF2-40B4-BE49-F238E27FC236}">
                <a16:creationId xmlns:a16="http://schemas.microsoft.com/office/drawing/2014/main" id="{B6E41ED7-B567-4B0B-872E-0BBA318AC071}"/>
              </a:ext>
            </a:extLst>
          </p:cNvPr>
          <p:cNvSpPr>
            <a:spLocks noGrp="1"/>
          </p:cNvSpPr>
          <p:nvPr>
            <p:ph type="ftr" sz="quarter" idx="11"/>
          </p:nvPr>
        </p:nvSpPr>
        <p:spPr/>
        <p:txBody>
          <a:bodyPr/>
          <a:lstStyle/>
          <a:p>
            <a:r>
              <a:rPr lang="en-GB" dirty="0"/>
              <a:t>produced by the All Wales Transfusion Practitioner Group</a:t>
            </a:r>
          </a:p>
        </p:txBody>
      </p:sp>
      <p:sp>
        <p:nvSpPr>
          <p:cNvPr id="4" name="Slide Number Placeholder 3">
            <a:extLst>
              <a:ext uri="{FF2B5EF4-FFF2-40B4-BE49-F238E27FC236}">
                <a16:creationId xmlns:a16="http://schemas.microsoft.com/office/drawing/2014/main" id="{CBBC8FEB-F2D1-467C-B59F-9775C0A589AF}"/>
              </a:ext>
            </a:extLst>
          </p:cNvPr>
          <p:cNvSpPr>
            <a:spLocks noGrp="1"/>
          </p:cNvSpPr>
          <p:nvPr>
            <p:ph type="sldNum" sz="quarter" idx="12"/>
          </p:nvPr>
        </p:nvSpPr>
        <p:spPr/>
        <p:txBody>
          <a:bodyPr/>
          <a:lstStyle/>
          <a:p>
            <a:fld id="{5AFFB261-0227-4D05-8958-27ABB410F98E}" type="slidenum">
              <a:rPr lang="en-GB" smtClean="0"/>
              <a:t>‹#›</a:t>
            </a:fld>
            <a:endParaRPr lang="en-GB" dirty="0"/>
          </a:p>
        </p:txBody>
      </p:sp>
    </p:spTree>
    <p:extLst>
      <p:ext uri="{BB962C8B-B14F-4D97-AF65-F5344CB8AC3E}">
        <p14:creationId xmlns:p14="http://schemas.microsoft.com/office/powerpoint/2010/main" val="132850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7EAB-7171-4796-9C6F-F9AC0C248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E9B066-8C29-4ADF-90C9-9451A0F6C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D9D24F-53A2-4BE2-B8D8-37F83A8BD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90F0DE-343A-4A3F-8D80-24ACB676B4FA}"/>
              </a:ext>
            </a:extLst>
          </p:cNvPr>
          <p:cNvSpPr>
            <a:spLocks noGrp="1"/>
          </p:cNvSpPr>
          <p:nvPr>
            <p:ph type="dt" sz="half" idx="10"/>
          </p:nvPr>
        </p:nvSpPr>
        <p:spPr/>
        <p:txBody>
          <a:bodyPr/>
          <a:lstStyle/>
          <a:p>
            <a:fld id="{B0AFC52A-31CE-4E5B-83FC-BCA876ECD8AC}" type="datetime1">
              <a:rPr lang="en-GB" smtClean="0"/>
              <a:t>16/10/2023</a:t>
            </a:fld>
            <a:endParaRPr lang="en-GB" dirty="0"/>
          </a:p>
        </p:txBody>
      </p:sp>
      <p:sp>
        <p:nvSpPr>
          <p:cNvPr id="6" name="Footer Placeholder 5">
            <a:extLst>
              <a:ext uri="{FF2B5EF4-FFF2-40B4-BE49-F238E27FC236}">
                <a16:creationId xmlns:a16="http://schemas.microsoft.com/office/drawing/2014/main" id="{7F653E88-E207-4DB2-9DD7-7B15C776C20E}"/>
              </a:ext>
            </a:extLst>
          </p:cNvPr>
          <p:cNvSpPr>
            <a:spLocks noGrp="1"/>
          </p:cNvSpPr>
          <p:nvPr>
            <p:ph type="ftr" sz="quarter" idx="11"/>
          </p:nvPr>
        </p:nvSpPr>
        <p:spPr/>
        <p:txBody>
          <a:bodyPr/>
          <a:lstStyle/>
          <a:p>
            <a:r>
              <a:rPr lang="en-GB" dirty="0"/>
              <a:t>produced by the All Wales Transfusion Practitioner Group</a:t>
            </a:r>
          </a:p>
        </p:txBody>
      </p:sp>
      <p:sp>
        <p:nvSpPr>
          <p:cNvPr id="7" name="Slide Number Placeholder 6">
            <a:extLst>
              <a:ext uri="{FF2B5EF4-FFF2-40B4-BE49-F238E27FC236}">
                <a16:creationId xmlns:a16="http://schemas.microsoft.com/office/drawing/2014/main" id="{9191D4DC-1B84-4449-8C1C-A94606222313}"/>
              </a:ext>
            </a:extLst>
          </p:cNvPr>
          <p:cNvSpPr>
            <a:spLocks noGrp="1"/>
          </p:cNvSpPr>
          <p:nvPr>
            <p:ph type="sldNum" sz="quarter" idx="12"/>
          </p:nvPr>
        </p:nvSpPr>
        <p:spPr/>
        <p:txBody>
          <a:bodyPr/>
          <a:lstStyle/>
          <a:p>
            <a:fld id="{5AFFB261-0227-4D05-8958-27ABB410F98E}" type="slidenum">
              <a:rPr lang="en-GB" smtClean="0"/>
              <a:t>‹#›</a:t>
            </a:fld>
            <a:endParaRPr lang="en-GB" dirty="0"/>
          </a:p>
        </p:txBody>
      </p:sp>
    </p:spTree>
    <p:extLst>
      <p:ext uri="{BB962C8B-B14F-4D97-AF65-F5344CB8AC3E}">
        <p14:creationId xmlns:p14="http://schemas.microsoft.com/office/powerpoint/2010/main" val="314707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CBAF-7F8F-4850-B884-60774DE55F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E617C5-88BD-4FB5-997B-8B23EA6E23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4D50CF76-07DA-4860-BC00-55A75060A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DDA53C-7119-45C8-881E-363C1343EA0F}"/>
              </a:ext>
            </a:extLst>
          </p:cNvPr>
          <p:cNvSpPr>
            <a:spLocks noGrp="1"/>
          </p:cNvSpPr>
          <p:nvPr>
            <p:ph type="dt" sz="half" idx="10"/>
          </p:nvPr>
        </p:nvSpPr>
        <p:spPr/>
        <p:txBody>
          <a:bodyPr/>
          <a:lstStyle/>
          <a:p>
            <a:fld id="{E51531EA-A307-41F9-8418-A80A0997478F}" type="datetime1">
              <a:rPr lang="en-GB" smtClean="0"/>
              <a:t>16/10/2023</a:t>
            </a:fld>
            <a:endParaRPr lang="en-GB" dirty="0"/>
          </a:p>
        </p:txBody>
      </p:sp>
      <p:sp>
        <p:nvSpPr>
          <p:cNvPr id="6" name="Footer Placeholder 5">
            <a:extLst>
              <a:ext uri="{FF2B5EF4-FFF2-40B4-BE49-F238E27FC236}">
                <a16:creationId xmlns:a16="http://schemas.microsoft.com/office/drawing/2014/main" id="{F2397D00-23F2-4703-8B27-C2CE9947CBB8}"/>
              </a:ext>
            </a:extLst>
          </p:cNvPr>
          <p:cNvSpPr>
            <a:spLocks noGrp="1"/>
          </p:cNvSpPr>
          <p:nvPr>
            <p:ph type="ftr" sz="quarter" idx="11"/>
          </p:nvPr>
        </p:nvSpPr>
        <p:spPr/>
        <p:txBody>
          <a:bodyPr/>
          <a:lstStyle/>
          <a:p>
            <a:r>
              <a:rPr lang="en-GB" dirty="0"/>
              <a:t>produced by the All Wales Transfusion Practitioner Group</a:t>
            </a:r>
          </a:p>
        </p:txBody>
      </p:sp>
      <p:sp>
        <p:nvSpPr>
          <p:cNvPr id="7" name="Slide Number Placeholder 6">
            <a:extLst>
              <a:ext uri="{FF2B5EF4-FFF2-40B4-BE49-F238E27FC236}">
                <a16:creationId xmlns:a16="http://schemas.microsoft.com/office/drawing/2014/main" id="{F724D362-19D5-4A4A-A66D-5365E317317B}"/>
              </a:ext>
            </a:extLst>
          </p:cNvPr>
          <p:cNvSpPr>
            <a:spLocks noGrp="1"/>
          </p:cNvSpPr>
          <p:nvPr>
            <p:ph type="sldNum" sz="quarter" idx="12"/>
          </p:nvPr>
        </p:nvSpPr>
        <p:spPr/>
        <p:txBody>
          <a:bodyPr/>
          <a:lstStyle/>
          <a:p>
            <a:fld id="{5AFFB261-0227-4D05-8958-27ABB410F98E}" type="slidenum">
              <a:rPr lang="en-GB" smtClean="0"/>
              <a:t>‹#›</a:t>
            </a:fld>
            <a:endParaRPr lang="en-GB" dirty="0"/>
          </a:p>
        </p:txBody>
      </p:sp>
    </p:spTree>
    <p:extLst>
      <p:ext uri="{BB962C8B-B14F-4D97-AF65-F5344CB8AC3E}">
        <p14:creationId xmlns:p14="http://schemas.microsoft.com/office/powerpoint/2010/main" val="238102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1B8357-2E56-417F-AA58-11E9C8A75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40E181-D3CF-4F1D-BD72-06FB3FBEF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E5A645-9C03-405E-8E15-490813BB0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A5C1C-C699-478D-A5B6-B19277B1EBDD}" type="datetime1">
              <a:rPr lang="en-GB" smtClean="0"/>
              <a:t>16/10/2023</a:t>
            </a:fld>
            <a:endParaRPr lang="en-GB" dirty="0"/>
          </a:p>
        </p:txBody>
      </p:sp>
      <p:sp>
        <p:nvSpPr>
          <p:cNvPr id="5" name="Footer Placeholder 4">
            <a:extLst>
              <a:ext uri="{FF2B5EF4-FFF2-40B4-BE49-F238E27FC236}">
                <a16:creationId xmlns:a16="http://schemas.microsoft.com/office/drawing/2014/main" id="{35E77659-3F5B-480A-A54E-A785A294D4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produced by the All Wales Transfusion Practitioner Group</a:t>
            </a:r>
          </a:p>
        </p:txBody>
      </p:sp>
      <p:sp>
        <p:nvSpPr>
          <p:cNvPr id="6" name="Slide Number Placeholder 5">
            <a:extLst>
              <a:ext uri="{FF2B5EF4-FFF2-40B4-BE49-F238E27FC236}">
                <a16:creationId xmlns:a16="http://schemas.microsoft.com/office/drawing/2014/main" id="{8D9FFC02-A3FF-4F5F-BB2C-FD3B7EE508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FB261-0227-4D05-8958-27ABB410F98E}" type="slidenum">
              <a:rPr lang="en-GB" smtClean="0"/>
              <a:t>‹#›</a:t>
            </a:fld>
            <a:endParaRPr lang="en-GB" dirty="0"/>
          </a:p>
        </p:txBody>
      </p:sp>
    </p:spTree>
    <p:extLst>
      <p:ext uri="{BB962C8B-B14F-4D97-AF65-F5344CB8AC3E}">
        <p14:creationId xmlns:p14="http://schemas.microsoft.com/office/powerpoint/2010/main" val="429364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1B8357-2E56-417F-AA58-11E9C8A75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40E181-D3CF-4F1D-BD72-06FB3FBEF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E5A645-9C03-405E-8E15-490813BB0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A5C1C-C699-478D-A5B6-B19277B1EBDD}" type="datetime1">
              <a:rPr lang="en-GB" smtClean="0"/>
              <a:t>16/10/2023</a:t>
            </a:fld>
            <a:endParaRPr lang="en-GB"/>
          </a:p>
        </p:txBody>
      </p:sp>
      <p:sp>
        <p:nvSpPr>
          <p:cNvPr id="5" name="Footer Placeholder 4">
            <a:extLst>
              <a:ext uri="{FF2B5EF4-FFF2-40B4-BE49-F238E27FC236}">
                <a16:creationId xmlns:a16="http://schemas.microsoft.com/office/drawing/2014/main" id="{35E77659-3F5B-480A-A54E-A785A294D4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produced by the All Wales Transfusion Practitioner Group</a:t>
            </a:r>
          </a:p>
        </p:txBody>
      </p:sp>
      <p:sp>
        <p:nvSpPr>
          <p:cNvPr id="6" name="Slide Number Placeholder 5">
            <a:extLst>
              <a:ext uri="{FF2B5EF4-FFF2-40B4-BE49-F238E27FC236}">
                <a16:creationId xmlns:a16="http://schemas.microsoft.com/office/drawing/2014/main" id="{8D9FFC02-A3FF-4F5F-BB2C-FD3B7EE508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FB261-0227-4D05-8958-27ABB410F98E}" type="slidenum">
              <a:rPr lang="en-GB" smtClean="0"/>
              <a:t>‹#›</a:t>
            </a:fld>
            <a:endParaRPr lang="en-GB"/>
          </a:p>
        </p:txBody>
      </p:sp>
    </p:spTree>
    <p:extLst>
      <p:ext uri="{BB962C8B-B14F-4D97-AF65-F5344CB8AC3E}">
        <p14:creationId xmlns:p14="http://schemas.microsoft.com/office/powerpoint/2010/main" val="3837764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bbts.org.uk/downloads/transfusion_matters_8.pdf"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gov.uk/government/publications/blood-transfusion-patient-consent/guidelines-from-the-expert-advisory-committee-on-the-safety-of-blood-tissues-and-organs-sabto-on-patient-consent-for-blood-transfusion"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bhnog.wales.nhs.uk/patient-information-leafle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app.animaker.com/animo/yrtRE8n0EN5NSx7l?shareid=view%7CyrtRE8n0EN5NSx7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hyperlink" Target="http://www.shotuk.org/" TargetMode="External"/><Relationship Id="rId3" Type="http://schemas.openxmlformats.org/officeDocument/2006/relationships/image" Target="../media/image1.png"/><Relationship Id="rId7" Type="http://schemas.openxmlformats.org/officeDocument/2006/relationships/hyperlink" Target="https://www.nice.org.uk/guidance/ng24"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bshguidelines.com/" TargetMode="External"/><Relationship Id="rId5" Type="http://schemas.openxmlformats.org/officeDocument/2006/relationships/hyperlink" Target="https://www.bloodassist.co.uk/"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isbtweb.org/isbt-working-parties/rcibgt/blood-group-allele-tables.html#blood%20group%20allele%20tables"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shotuk.org/wp-content/uploads/myimages/SHOT-Bite-No-10-Why-2-Samples-July-2018.pdf"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shotuk.org/wp-content/uploads/myimages/SHOT-REPORT-2022-FINAL-Bookmarked-1.pdf" TargetMode="External"/><Relationship Id="rId4" Type="http://schemas.openxmlformats.org/officeDocument/2006/relationships/hyperlink" Target="https://www.shotuk.org/shot-reports/report-summary-and-supplement-20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9950-7C30-40D5-95D3-4A7EC46AC173}"/>
              </a:ext>
            </a:extLst>
          </p:cNvPr>
          <p:cNvSpPr>
            <a:spLocks noGrp="1"/>
          </p:cNvSpPr>
          <p:nvPr>
            <p:ph type="ctrTitle"/>
          </p:nvPr>
        </p:nvSpPr>
        <p:spPr>
          <a:xfrm>
            <a:off x="2215800" y="1653702"/>
            <a:ext cx="7653130" cy="3692325"/>
          </a:xfrm>
          <a:solidFill>
            <a:schemeClr val="bg1"/>
          </a:solidFill>
          <a:effectLst>
            <a:softEdge rad="76200"/>
          </a:effectLst>
        </p:spPr>
        <p:txBody>
          <a:bodyPr>
            <a:normAutofit fontScale="90000"/>
          </a:bodyPr>
          <a:lstStyle/>
          <a:p>
            <a:br>
              <a:rPr lang="en-GB" dirty="0"/>
            </a:br>
            <a:br>
              <a:rPr lang="en-GB" dirty="0"/>
            </a:br>
            <a:br>
              <a:rPr lang="en-GB" dirty="0"/>
            </a:br>
            <a:br>
              <a:rPr lang="en-GB" dirty="0"/>
            </a:br>
            <a:br>
              <a:rPr lang="en-GB" dirty="0"/>
            </a:br>
            <a:br>
              <a:rPr lang="en-GB" dirty="0">
                <a:solidFill>
                  <a:srgbClr val="FF0000"/>
                </a:solidFill>
              </a:rPr>
            </a:br>
            <a:br>
              <a:rPr lang="en-GB" dirty="0">
                <a:solidFill>
                  <a:srgbClr val="FF0000"/>
                </a:solidFill>
              </a:rPr>
            </a:br>
            <a:r>
              <a:rPr lang="en-GB" dirty="0"/>
              <a:t>Blood Transfusion Training for Pre-Registration Nurses</a:t>
            </a:r>
            <a:br>
              <a:rPr lang="en-GB" dirty="0"/>
            </a:br>
            <a:r>
              <a:rPr lang="en-GB" dirty="0"/>
              <a:t>3</a:t>
            </a:r>
            <a:r>
              <a:rPr lang="en-GB" baseline="30000" dirty="0"/>
              <a:t>rd</a:t>
            </a:r>
            <a:r>
              <a:rPr lang="en-GB" dirty="0"/>
              <a:t> Year </a:t>
            </a:r>
            <a:br>
              <a:rPr lang="en-GB" dirty="0"/>
            </a:br>
            <a:r>
              <a:rPr lang="en-GB" dirty="0"/>
              <a:t>BSc (Hons) Nursing </a:t>
            </a:r>
            <a:br>
              <a:rPr lang="en-GB" dirty="0"/>
            </a:br>
            <a:r>
              <a:rPr lang="en-GB" sz="2200" dirty="0"/>
              <a:t>Version 2 (2023)</a:t>
            </a:r>
            <a:br>
              <a:rPr lang="en-GB" dirty="0"/>
            </a:br>
            <a:endParaRPr lang="en-GB" sz="2200" dirty="0"/>
          </a:p>
        </p:txBody>
      </p:sp>
      <p:pic>
        <p:nvPicPr>
          <p:cNvPr id="8" name="Picture 7"/>
          <p:cNvPicPr>
            <a:picLocks noChangeAspect="1"/>
          </p:cNvPicPr>
          <p:nvPr/>
        </p:nvPicPr>
        <p:blipFill>
          <a:blip r:embed="rId4"/>
          <a:stretch>
            <a:fillRect/>
          </a:stretch>
        </p:blipFill>
        <p:spPr>
          <a:xfrm>
            <a:off x="9868930" y="161029"/>
            <a:ext cx="2100134" cy="1085182"/>
          </a:xfrm>
          <a:prstGeom prst="rect">
            <a:avLst/>
          </a:prstGeom>
          <a:effectLst>
            <a:softEdge rad="31750"/>
          </a:effectLst>
        </p:spPr>
      </p:pic>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a:p>
            <a:r>
              <a:rPr lang="en-GB" sz="1200" b="1" dirty="0">
                <a:solidFill>
                  <a:schemeClr val="bg1"/>
                </a:solidFill>
              </a:rPr>
              <a:t>Last Review: August 2023</a:t>
            </a:r>
          </a:p>
          <a:p>
            <a:r>
              <a:rPr lang="en-GB" sz="1200" b="1" dirty="0">
                <a:solidFill>
                  <a:schemeClr val="bg1"/>
                </a:solidFill>
              </a:rPr>
              <a:t>Next planned review date: June 2026</a:t>
            </a:r>
            <a:endParaRPr lang="en-GB" dirty="0">
              <a:solidFill>
                <a:schemeClr val="bg1"/>
              </a:solidFill>
            </a:endParaRPr>
          </a:p>
        </p:txBody>
      </p:sp>
      <p:pic>
        <p:nvPicPr>
          <p:cNvPr id="3" name="Picture 2"/>
          <p:cNvPicPr>
            <a:picLocks noChangeAspect="1"/>
          </p:cNvPicPr>
          <p:nvPr/>
        </p:nvPicPr>
        <p:blipFill>
          <a:blip r:embed="rId5"/>
          <a:stretch>
            <a:fillRect/>
          </a:stretch>
        </p:blipFill>
        <p:spPr>
          <a:xfrm>
            <a:off x="113367" y="161028"/>
            <a:ext cx="2901948" cy="1085183"/>
          </a:xfrm>
          <a:prstGeom prst="rect">
            <a:avLst/>
          </a:prstGeom>
        </p:spPr>
      </p:pic>
    </p:spTree>
    <p:extLst>
      <p:ext uri="{BB962C8B-B14F-4D97-AF65-F5344CB8AC3E}">
        <p14:creationId xmlns:p14="http://schemas.microsoft.com/office/powerpoint/2010/main" val="11307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400175" y="733426"/>
            <a:ext cx="9252585" cy="5175596"/>
          </a:xfrm>
          <a:solidFill>
            <a:schemeClr val="bg1"/>
          </a:solidFill>
          <a:effectLst/>
        </p:spPr>
        <p:txBody>
          <a:bodyPr>
            <a:normAutofit fontScale="32500" lnSpcReduction="20000"/>
          </a:bodyPr>
          <a:lstStyle/>
          <a:p>
            <a:pPr marL="0" indent="0" algn="ctr">
              <a:buNone/>
              <a:defRPr/>
            </a:pPr>
            <a:r>
              <a:rPr lang="en-US" sz="10200" dirty="0"/>
              <a:t>Clinical signs and symptoms of an ABO Incompatible transfusion</a:t>
            </a:r>
          </a:p>
          <a:p>
            <a:pPr marL="0" indent="0">
              <a:buNone/>
              <a:defRPr/>
            </a:pPr>
            <a:endParaRPr lang="en-US" sz="2000" dirty="0">
              <a:cs typeface="Calibri Light"/>
            </a:endParaRPr>
          </a:p>
          <a:p>
            <a:pPr marL="0" indent="0">
              <a:buNone/>
            </a:pPr>
            <a:r>
              <a:rPr lang="en-GB" sz="6500" dirty="0"/>
              <a:t>Signs &amp; symptoms include: </a:t>
            </a:r>
          </a:p>
          <a:p>
            <a:pPr marL="0" indent="0">
              <a:buNone/>
            </a:pPr>
            <a:endParaRPr lang="en-GB" sz="2000" dirty="0"/>
          </a:p>
          <a:p>
            <a:pPr lvl="1">
              <a:buBlip>
                <a:blip r:embed="rId4"/>
              </a:buBlip>
            </a:pPr>
            <a:r>
              <a:rPr lang="en-GB" sz="6500" dirty="0"/>
              <a:t>Fever</a:t>
            </a:r>
          </a:p>
          <a:p>
            <a:pPr lvl="1">
              <a:buBlip>
                <a:blip r:embed="rId4"/>
              </a:buBlip>
            </a:pPr>
            <a:r>
              <a:rPr lang="en-GB" sz="6500" dirty="0"/>
              <a:t>Flushing</a:t>
            </a:r>
          </a:p>
          <a:p>
            <a:pPr lvl="1">
              <a:buBlip>
                <a:blip r:embed="rId4"/>
              </a:buBlip>
            </a:pPr>
            <a:r>
              <a:rPr lang="en-GB" sz="6500" dirty="0"/>
              <a:t>Urticaria </a:t>
            </a:r>
          </a:p>
          <a:p>
            <a:pPr lvl="1">
              <a:buBlip>
                <a:blip r:embed="rId4"/>
              </a:buBlip>
            </a:pPr>
            <a:r>
              <a:rPr lang="en-GB" sz="6500" dirty="0"/>
              <a:t>Hypotension</a:t>
            </a:r>
          </a:p>
          <a:p>
            <a:pPr lvl="1">
              <a:buBlip>
                <a:blip r:embed="rId4"/>
              </a:buBlip>
            </a:pPr>
            <a:r>
              <a:rPr lang="en-GB" sz="6500" dirty="0"/>
              <a:t>Increasing anxiety/restlessness </a:t>
            </a:r>
          </a:p>
          <a:p>
            <a:pPr lvl="1">
              <a:buBlip>
                <a:blip r:embed="rId4"/>
              </a:buBlip>
            </a:pPr>
            <a:r>
              <a:rPr lang="en-GB" sz="6500" dirty="0"/>
              <a:t>Pain at or near the site of the transfusion</a:t>
            </a:r>
          </a:p>
          <a:p>
            <a:pPr lvl="1">
              <a:buBlip>
                <a:blip r:embed="rId4"/>
              </a:buBlip>
            </a:pPr>
            <a:r>
              <a:rPr lang="en-GB" sz="6500" dirty="0"/>
              <a:t>Loin pain</a:t>
            </a:r>
          </a:p>
          <a:p>
            <a:pPr lvl="1">
              <a:buBlip>
                <a:blip r:embed="rId4"/>
              </a:buBlip>
            </a:pPr>
            <a:r>
              <a:rPr lang="en-GB" sz="6500" dirty="0"/>
              <a:t>Respiratory distress </a:t>
            </a:r>
          </a:p>
          <a:p>
            <a:pPr lvl="1">
              <a:buBlip>
                <a:blip r:embed="rId4"/>
              </a:buBlip>
            </a:pPr>
            <a:r>
              <a:rPr lang="en-GB" sz="6500" dirty="0"/>
              <a:t>Collapse</a:t>
            </a:r>
            <a:r>
              <a:rPr lang="en-GB" sz="4600" dirty="0"/>
              <a:t>	</a:t>
            </a:r>
            <a:endParaRPr lang="en-GB" sz="2000" dirty="0"/>
          </a:p>
          <a:p>
            <a:pPr marL="0" indent="0">
              <a:buNone/>
            </a:pPr>
            <a:r>
              <a:rPr lang="en-GB" sz="6500" dirty="0"/>
              <a:t>These usually occur within the first 15 minutes of the transfusion</a:t>
            </a:r>
            <a:r>
              <a:rPr lang="en-GB" sz="6500" baseline="30000" dirty="0"/>
              <a:t>4</a:t>
            </a:r>
          </a:p>
          <a:p>
            <a:pPr marL="0" indent="0">
              <a:buNone/>
            </a:pPr>
            <a:r>
              <a:rPr lang="en-GB" sz="4000" baseline="30000" dirty="0"/>
              <a:t>4</a:t>
            </a:r>
            <a:r>
              <a:rPr lang="en-GB" sz="4000" dirty="0"/>
              <a:t>Transfusion Matters (2011) NHS Blood &amp; Transplant; </a:t>
            </a:r>
            <a:r>
              <a:rPr lang="en-GB" sz="4000" dirty="0">
                <a:hlinkClick r:id="rId5"/>
              </a:rPr>
              <a:t>https://www.bbts.org.uk/downloads/transfusion_matters_8.pdf</a:t>
            </a:r>
            <a:endParaRPr lang="en-GB" sz="4000" dirty="0"/>
          </a:p>
          <a:p>
            <a:pPr marL="0" indent="0">
              <a:buNone/>
            </a:pPr>
            <a:r>
              <a:rPr lang="en-GB" dirty="0"/>
              <a:t> </a:t>
            </a:r>
            <a:endParaRPr lang="en-GB" altLang="en-US" sz="800" dirty="0"/>
          </a:p>
        </p:txBody>
      </p:sp>
    </p:spTree>
    <p:extLst>
      <p:ext uri="{BB962C8B-B14F-4D97-AF65-F5344CB8AC3E}">
        <p14:creationId xmlns:p14="http://schemas.microsoft.com/office/powerpoint/2010/main" val="166598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pic>
        <p:nvPicPr>
          <p:cNvPr id="8" name="Picture 7">
            <a:extLst>
              <a:ext uri="{FF2B5EF4-FFF2-40B4-BE49-F238E27FC236}">
                <a16:creationId xmlns:a16="http://schemas.microsoft.com/office/drawing/2014/main" id="{B190C965-EF76-1117-6160-BE1ECF2A50C8}"/>
              </a:ext>
            </a:extLst>
          </p:cNvPr>
          <p:cNvPicPr>
            <a:picLocks noChangeAspect="1"/>
          </p:cNvPicPr>
          <p:nvPr/>
        </p:nvPicPr>
        <p:blipFill>
          <a:blip r:embed="rId4"/>
          <a:stretch>
            <a:fillRect/>
          </a:stretch>
        </p:blipFill>
        <p:spPr>
          <a:xfrm>
            <a:off x="1164206" y="588936"/>
            <a:ext cx="9607115" cy="5532434"/>
          </a:xfrm>
          <a:prstGeom prst="rect">
            <a:avLst/>
          </a:prstGeom>
        </p:spPr>
      </p:pic>
    </p:spTree>
    <p:extLst>
      <p:ext uri="{BB962C8B-B14F-4D97-AF65-F5344CB8AC3E}">
        <p14:creationId xmlns:p14="http://schemas.microsoft.com/office/powerpoint/2010/main" val="2178011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545336" y="914401"/>
            <a:ext cx="8549640" cy="4919869"/>
          </a:xfrm>
          <a:solidFill>
            <a:schemeClr val="bg1"/>
          </a:solidFill>
          <a:effectLst/>
        </p:spPr>
        <p:txBody>
          <a:bodyPr>
            <a:normAutofit/>
          </a:bodyPr>
          <a:lstStyle/>
          <a:p>
            <a:pPr marL="0" indent="0">
              <a:buNone/>
              <a:defRPr/>
            </a:pPr>
            <a:r>
              <a:rPr lang="en-GB" dirty="0"/>
              <a:t>Red cells: ABO compatibility</a:t>
            </a:r>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457200" lvl="1" indent="0">
              <a:buNone/>
            </a:pPr>
            <a:endParaRPr lang="en-GB" dirty="0"/>
          </a:p>
        </p:txBody>
      </p:sp>
      <p:pic>
        <p:nvPicPr>
          <p:cNvPr id="2" name="Picture 1"/>
          <p:cNvPicPr>
            <a:picLocks noChangeAspect="1"/>
          </p:cNvPicPr>
          <p:nvPr/>
        </p:nvPicPr>
        <p:blipFill>
          <a:blip r:embed="rId4"/>
          <a:stretch>
            <a:fillRect/>
          </a:stretch>
        </p:blipFill>
        <p:spPr>
          <a:xfrm>
            <a:off x="3305294" y="1590232"/>
            <a:ext cx="5172784" cy="3935963"/>
          </a:xfrm>
          <a:prstGeom prst="rect">
            <a:avLst/>
          </a:prstGeom>
        </p:spPr>
      </p:pic>
      <p:grpSp>
        <p:nvGrpSpPr>
          <p:cNvPr id="9" name="Group 8"/>
          <p:cNvGrpSpPr/>
          <p:nvPr/>
        </p:nvGrpSpPr>
        <p:grpSpPr>
          <a:xfrm>
            <a:off x="0" y="0"/>
            <a:ext cx="12192000" cy="6858000"/>
            <a:chOff x="0" y="0"/>
            <a:chExt cx="12192000" cy="6858000"/>
          </a:xfrm>
        </p:grpSpPr>
        <p:pic>
          <p:nvPicPr>
            <p:cNvPr id="1026" name="Picture 2">
              <a:extLst>
                <a:ext uri="{FF2B5EF4-FFF2-40B4-BE49-F238E27FC236}">
                  <a16:creationId xmlns:a16="http://schemas.microsoft.com/office/drawing/2014/main" id="{CCD9E51B-60C4-47AC-B0F1-CCBFCFFD00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91908" y="976653"/>
              <a:ext cx="8256495" cy="1046440"/>
            </a:xfrm>
            <a:prstGeom prst="rect">
              <a:avLst/>
            </a:prstGeom>
            <a:solidFill>
              <a:schemeClr val="bg1"/>
            </a:solidFill>
          </p:spPr>
          <p:txBody>
            <a:bodyPr wrap="square" rtlCol="0">
              <a:spAutoFit/>
            </a:bodyPr>
            <a:lstStyle/>
            <a:p>
              <a:pPr algn="ctr"/>
              <a:r>
                <a:rPr lang="en-GB" sz="3100" dirty="0"/>
                <a:t>Red Cells: ABO compatibility including RhD antigen </a:t>
              </a:r>
            </a:p>
          </p:txBody>
        </p:sp>
      </p:grpSp>
    </p:spTree>
    <p:extLst>
      <p:ext uri="{BB962C8B-B14F-4D97-AF65-F5344CB8AC3E}">
        <p14:creationId xmlns:p14="http://schemas.microsoft.com/office/powerpoint/2010/main" val="212498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731520" y="492369"/>
            <a:ext cx="11141612" cy="5863981"/>
          </a:xfrm>
          <a:solidFill>
            <a:schemeClr val="bg1"/>
          </a:solidFill>
          <a:effectLst/>
        </p:spPr>
        <p:txBody>
          <a:bodyPr>
            <a:normAutofit/>
          </a:bodyPr>
          <a:lstStyle/>
          <a:p>
            <a:pPr marL="0" indent="0" algn="ctr">
              <a:lnSpc>
                <a:spcPct val="70000"/>
              </a:lnSpc>
              <a:buNone/>
              <a:defRPr/>
            </a:pPr>
            <a:r>
              <a:rPr lang="en-GB" sz="3300" dirty="0"/>
              <a:t>Red Cell Compatibility Table: 5 minute exercise</a:t>
            </a:r>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p:txBody>
      </p:sp>
      <p:graphicFrame>
        <p:nvGraphicFramePr>
          <p:cNvPr id="12" name="Group 330">
            <a:extLst>
              <a:ext uri="{FF2B5EF4-FFF2-40B4-BE49-F238E27FC236}">
                <a16:creationId xmlns:a16="http://schemas.microsoft.com/office/drawing/2014/main" id="{D39032A7-A0A1-42FA-8C1E-B8111659B7C9}"/>
              </a:ext>
            </a:extLst>
          </p:cNvPr>
          <p:cNvGraphicFramePr>
            <a:graphicFrameLocks noGrp="1"/>
          </p:cNvGraphicFramePr>
          <p:nvPr>
            <p:extLst>
              <p:ext uri="{D42A27DB-BD31-4B8C-83A1-F6EECF244321}">
                <p14:modId xmlns:p14="http://schemas.microsoft.com/office/powerpoint/2010/main" val="3174779512"/>
              </p:ext>
            </p:extLst>
          </p:nvPr>
        </p:nvGraphicFramePr>
        <p:xfrm>
          <a:off x="7522164" y="1094747"/>
          <a:ext cx="3281362" cy="3061082"/>
        </p:xfrm>
        <a:graphic>
          <a:graphicData uri="http://schemas.openxmlformats.org/drawingml/2006/table">
            <a:tbl>
              <a:tblPr/>
              <a:tblGrid>
                <a:gridCol w="1093787">
                  <a:extLst>
                    <a:ext uri="{9D8B030D-6E8A-4147-A177-3AD203B41FA5}">
                      <a16:colId xmlns:a16="http://schemas.microsoft.com/office/drawing/2014/main" val="20000"/>
                    </a:ext>
                  </a:extLst>
                </a:gridCol>
                <a:gridCol w="1068388">
                  <a:extLst>
                    <a:ext uri="{9D8B030D-6E8A-4147-A177-3AD203B41FA5}">
                      <a16:colId xmlns:a16="http://schemas.microsoft.com/office/drawing/2014/main" val="20001"/>
                    </a:ext>
                  </a:extLst>
                </a:gridCol>
                <a:gridCol w="1119187">
                  <a:extLst>
                    <a:ext uri="{9D8B030D-6E8A-4147-A177-3AD203B41FA5}">
                      <a16:colId xmlns:a16="http://schemas.microsoft.com/office/drawing/2014/main" val="20002"/>
                    </a:ext>
                  </a:extLst>
                </a:gridCol>
              </a:tblGrid>
              <a:tr h="3937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0000"/>
                          </a:solidFill>
                          <a:effectLst>
                            <a:outerShdw blurRad="38100" dist="38100" dir="2700000" algn="tl">
                              <a:srgbClr val="000000"/>
                            </a:outerShdw>
                          </a:effectLst>
                          <a:latin typeface="Arial" charset="0"/>
                        </a:rPr>
                        <a:t>Rh D Compatibility</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0000"/>
                          </a:solidFill>
                          <a:effectLst/>
                          <a:latin typeface="Arial" charset="0"/>
                        </a:rPr>
                        <a:t>Donor</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en-GB"/>
                    </a:p>
                  </a:txBody>
                  <a:tcPr/>
                </a:tc>
                <a:extLst>
                  <a:ext uri="{0D108BD9-81ED-4DB2-BD59-A6C34878D82A}">
                    <a16:rowId xmlns:a16="http://schemas.microsoft.com/office/drawing/2014/main" val="10001"/>
                  </a:ext>
                </a:extLst>
              </a:tr>
              <a:tr h="72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7030A0"/>
                          </a:solidFill>
                          <a:effectLst/>
                          <a:latin typeface="Arial" charset="0"/>
                        </a:rPr>
                        <a:t>Patient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0000"/>
                          </a:solidFill>
                          <a:effectLst/>
                          <a:latin typeface="Arial" charset="0"/>
                        </a:rPr>
                        <a:t>Rh D </a:t>
                      </a:r>
                      <a:r>
                        <a:rPr kumimoji="0" lang="en-GB" sz="2400" b="1" i="0" u="none" strike="noStrike" cap="none" normalizeH="0" baseline="0" dirty="0">
                          <a:ln>
                            <a:noFill/>
                          </a:ln>
                          <a:solidFill>
                            <a:srgbClr val="FF0000"/>
                          </a:solidFill>
                          <a:effectLst/>
                          <a:latin typeface="Arial"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0000"/>
                          </a:solidFill>
                          <a:effectLst/>
                          <a:latin typeface="Arial" charset="0"/>
                        </a:rPr>
                        <a:t>Rh D </a:t>
                      </a:r>
                      <a:r>
                        <a:rPr kumimoji="0" lang="en-GB" sz="2400" b="1" i="0" u="none" strike="noStrike" cap="none" normalizeH="0" baseline="0" dirty="0">
                          <a:ln>
                            <a:noFill/>
                          </a:ln>
                          <a:solidFill>
                            <a:srgbClr val="FF0000"/>
                          </a:solidFill>
                          <a:effectLst/>
                          <a:latin typeface="Arial" charset="0"/>
                        </a:rPr>
                        <a:t>-</a:t>
                      </a:r>
                      <a:endParaRPr kumimoji="0" lang="en-GB" sz="2800" b="0" i="0" u="none" strike="noStrike" cap="none" normalizeH="0" baseline="0" dirty="0">
                        <a:ln>
                          <a:noFill/>
                        </a:ln>
                        <a:solidFill>
                          <a:srgbClr val="FF0000"/>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723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7030A0"/>
                          </a:solidFill>
                          <a:effectLst/>
                          <a:latin typeface="Arial" charset="0"/>
                        </a:rPr>
                        <a:t>Rh D </a:t>
                      </a:r>
                      <a:r>
                        <a:rPr kumimoji="0" lang="en-GB" sz="2400" b="1" i="0" u="none" strike="noStrike" cap="none" normalizeH="0" baseline="0" dirty="0">
                          <a:ln>
                            <a:noFill/>
                          </a:ln>
                          <a:solidFill>
                            <a:srgbClr val="7030A0"/>
                          </a:solidFill>
                          <a:effectLst/>
                          <a:latin typeface="Arial" charset="0"/>
                        </a:rPr>
                        <a: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4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mn-lt"/>
                          <a:ea typeface="+mn-ea"/>
                          <a:cs typeface="+mn-cs"/>
                          <a:sym typeface="Wingdings" pitchFamily="2" charset="2"/>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72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7030A0"/>
                          </a:solidFill>
                          <a:effectLst/>
                          <a:latin typeface="Arial" charset="0"/>
                        </a:rPr>
                        <a:t>Rh D </a:t>
                      </a:r>
                      <a:r>
                        <a:rPr kumimoji="0" lang="en-GB" sz="2400" b="1" i="0" u="none" strike="noStrike" cap="none" normalizeH="0" baseline="0" dirty="0">
                          <a:ln>
                            <a:noFill/>
                          </a:ln>
                          <a:solidFill>
                            <a:srgbClr val="7030A0"/>
                          </a:solidFill>
                          <a:effectLst/>
                          <a:latin typeface="Arial" charset="0"/>
                        </a:rPr>
                        <a: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graphicFrame>
        <p:nvGraphicFramePr>
          <p:cNvPr id="13" name="Group 347">
            <a:extLst>
              <a:ext uri="{FF2B5EF4-FFF2-40B4-BE49-F238E27FC236}">
                <a16:creationId xmlns:a16="http://schemas.microsoft.com/office/drawing/2014/main" id="{59361C14-565A-40DE-B7B8-141322A0CA21}"/>
              </a:ext>
            </a:extLst>
          </p:cNvPr>
          <p:cNvGraphicFramePr>
            <a:graphicFrameLocks noGrp="1"/>
          </p:cNvGraphicFramePr>
          <p:nvPr>
            <p:extLst>
              <p:ext uri="{D42A27DB-BD31-4B8C-83A1-F6EECF244321}">
                <p14:modId xmlns:p14="http://schemas.microsoft.com/office/powerpoint/2010/main" val="95907056"/>
              </p:ext>
            </p:extLst>
          </p:nvPr>
        </p:nvGraphicFramePr>
        <p:xfrm>
          <a:off x="1388474" y="1149598"/>
          <a:ext cx="5040312" cy="4549206"/>
        </p:xfrm>
        <a:graphic>
          <a:graphicData uri="http://schemas.openxmlformats.org/drawingml/2006/table">
            <a:tbl>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976312">
                  <a:extLst>
                    <a:ext uri="{9D8B030D-6E8A-4147-A177-3AD203B41FA5}">
                      <a16:colId xmlns:a16="http://schemas.microsoft.com/office/drawing/2014/main" val="20004"/>
                    </a:ext>
                  </a:extLst>
                </a:gridCol>
              </a:tblGrid>
              <a:tr h="665106">
                <a:tc gridSpan="5">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GB" sz="2000" b="1" i="0" u="none" strike="noStrike" cap="none" normalizeH="0" baseline="0" dirty="0">
                          <a:ln>
                            <a:noFill/>
                          </a:ln>
                          <a:solidFill>
                            <a:srgbClr val="0000FF"/>
                          </a:solidFill>
                          <a:effectLst>
                            <a:outerShdw blurRad="38100" dist="38100" dir="2700000" algn="tl">
                              <a:srgbClr val="C0C0C0"/>
                            </a:outerShdw>
                          </a:effectLst>
                          <a:latin typeface="Arial" charset="0"/>
                        </a:rPr>
                        <a:t>Red Cells ABO Compatibility </a:t>
                      </a:r>
                    </a:p>
                  </a:txBody>
                  <a:tcPr marL="90000" marR="90000" marT="46803" marB="46803"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GB" sz="2000" b="1" i="0" u="none" strike="noStrike" cap="none" normalizeH="0" baseline="0" dirty="0">
                        <a:ln>
                          <a:noFill/>
                        </a:ln>
                        <a:solidFill>
                          <a:srgbClr val="0000FF"/>
                        </a:solidFill>
                        <a:effectLst>
                          <a:outerShdw blurRad="38100" dist="38100" dir="2700000" algn="tl">
                            <a:srgbClr val="C0C0C0"/>
                          </a:outerShdw>
                        </a:effectLst>
                        <a:latin typeface="Arial" charset="0"/>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3895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800" b="1" i="0" u="none" strike="noStrike" cap="none" normalizeH="0" baseline="0" dirty="0">
                        <a:ln>
                          <a:noFill/>
                        </a:ln>
                        <a:solidFill>
                          <a:srgbClr val="FF0000"/>
                        </a:solidFill>
                        <a:effectLst>
                          <a:outerShdw blurRad="38100" dist="38100" dir="2700000" algn="tl">
                            <a:srgbClr val="C0C0C0"/>
                          </a:outerShdw>
                        </a:effectLst>
                        <a:latin typeface="Arial" charset="0"/>
                      </a:endParaRPr>
                    </a:p>
                  </a:txBody>
                  <a:tcPr marL="90000" marR="90000" marT="46803" marB="4680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Arial" charset="0"/>
                          <a:ea typeface="+mn-ea"/>
                          <a:cs typeface="+mn-cs"/>
                        </a:rPr>
                        <a:t>Donor</a:t>
                      </a:r>
                    </a:p>
                  </a:txBody>
                  <a:tcPr marL="90000" marR="90000" marT="46803" marB="4680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0253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7032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mn-cs"/>
                        </a:rPr>
                        <a:t>Patient</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mn-cs"/>
                      </a:endParaRPr>
                    </a:p>
                  </a:txBody>
                  <a:tcPr marL="90000" marR="90000" marT="46803" marB="4680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a:ln>
                            <a:noFill/>
                          </a:ln>
                          <a:solidFill>
                            <a:srgbClr val="0000FF"/>
                          </a:solidFill>
                          <a:effectLst>
                            <a:outerShdw blurRad="38100" dist="38100" dir="2700000" algn="tl">
                              <a:srgbClr val="C0C0C0"/>
                            </a:outerShdw>
                          </a:effectLst>
                          <a:latin typeface="Arial" charset="0"/>
                        </a:rPr>
                        <a:t>O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1" i="0" u="none" strike="noStrike" cap="none" normalizeH="0" baseline="0" dirty="0">
                        <a:ln>
                          <a:noFill/>
                        </a:ln>
                        <a:solidFill>
                          <a:srgbClr val="0000FF"/>
                        </a:solidFill>
                        <a:effectLst/>
                        <a:latin typeface="Arial" charset="0"/>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a:ln>
                            <a:noFill/>
                          </a:ln>
                          <a:solidFill>
                            <a:srgbClr val="0000FF"/>
                          </a:solidFill>
                          <a:effectLst>
                            <a:outerShdw blurRad="38100" dist="38100" dir="2700000" algn="tl">
                              <a:srgbClr val="C0C0C0"/>
                            </a:outerShdw>
                          </a:effectLst>
                          <a:latin typeface="Arial" charset="0"/>
                        </a:rPr>
                        <a:t>A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800" b="1" i="0" u="none" strike="noStrike" cap="none" normalizeH="0" baseline="0" dirty="0">
                          <a:ln>
                            <a:noFill/>
                          </a:ln>
                          <a:solidFill>
                            <a:srgbClr val="0000FF"/>
                          </a:solidFill>
                          <a:effectLst/>
                          <a:latin typeface="Arial" charset="0"/>
                        </a:rPr>
                        <a:t>(anti-B)</a:t>
                      </a:r>
                      <a:endParaRPr kumimoji="0" lang="en-GB" sz="2800" b="1" i="0" u="none" strike="noStrike" cap="none" normalizeH="0" baseline="0" dirty="0">
                        <a:ln>
                          <a:noFill/>
                        </a:ln>
                        <a:solidFill>
                          <a:srgbClr val="0000FF"/>
                        </a:solidFill>
                        <a:effectLst/>
                        <a:latin typeface="Arial" charset="0"/>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a:ln>
                            <a:noFill/>
                          </a:ln>
                          <a:solidFill>
                            <a:srgbClr val="0000FF"/>
                          </a:solidFill>
                          <a:effectLst>
                            <a:outerShdw blurRad="38100" dist="38100" dir="2700000" algn="tl">
                              <a:srgbClr val="C0C0C0"/>
                            </a:outerShdw>
                          </a:effectLst>
                          <a:latin typeface="Arial" charset="0"/>
                        </a:rPr>
                        <a:t>B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800" b="1" i="0" u="none" strike="noStrike" cap="none" normalizeH="0" baseline="0" dirty="0">
                          <a:ln>
                            <a:noFill/>
                          </a:ln>
                          <a:solidFill>
                            <a:srgbClr val="0000FF"/>
                          </a:solidFill>
                          <a:effectLst/>
                          <a:latin typeface="Arial" charset="0"/>
                        </a:rPr>
                        <a:t>(anti-A)</a:t>
                      </a:r>
                      <a:endParaRPr kumimoji="0" lang="en-GB" sz="2800" b="1" i="0" u="none" strike="noStrike" cap="none" normalizeH="0" baseline="0" dirty="0">
                        <a:ln>
                          <a:noFill/>
                        </a:ln>
                        <a:solidFill>
                          <a:srgbClr val="0000FF"/>
                        </a:solidFill>
                        <a:effectLst/>
                        <a:latin typeface="Arial" charset="0"/>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a:ln>
                            <a:noFill/>
                          </a:ln>
                          <a:solidFill>
                            <a:srgbClr val="0000FF"/>
                          </a:solidFill>
                          <a:effectLst>
                            <a:outerShdw blurRad="38100" dist="38100" dir="2700000" algn="tl">
                              <a:srgbClr val="C0C0C0"/>
                            </a:outerShdw>
                          </a:effectLst>
                          <a:latin typeface="Arial" charset="0"/>
                        </a:rPr>
                        <a:t>AB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800" b="1" i="0" u="none" strike="noStrike" cap="none" normalizeH="0" baseline="0" dirty="0">
                          <a:ln>
                            <a:noFill/>
                          </a:ln>
                          <a:solidFill>
                            <a:srgbClr val="0000FF"/>
                          </a:solidFill>
                          <a:effectLst/>
                          <a:latin typeface="Arial" charset="0"/>
                        </a:rPr>
                        <a:t>(no anti-A or B)</a:t>
                      </a:r>
                      <a:endParaRPr kumimoji="0" lang="en-GB" sz="2800" b="1" i="0" u="none" strike="noStrike" cap="none" normalizeH="0" baseline="0" dirty="0">
                        <a:ln>
                          <a:noFill/>
                        </a:ln>
                        <a:solidFill>
                          <a:srgbClr val="0000FF"/>
                        </a:solidFill>
                        <a:effectLst/>
                        <a:latin typeface="Arial" charset="0"/>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03242">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GB" sz="2400" b="1" i="0" u="none" strike="noStrike" cap="none" normalizeH="0" baseline="0" dirty="0">
                          <a:ln>
                            <a:noFill/>
                          </a:ln>
                          <a:solidFill>
                            <a:schemeClr val="tx1"/>
                          </a:solidFill>
                          <a:effectLst>
                            <a:outerShdw blurRad="38100" dist="38100" dir="2700000" algn="tl">
                              <a:srgbClr val="C0C0C0"/>
                            </a:outerShdw>
                          </a:effectLst>
                          <a:latin typeface="Arial" charset="0"/>
                        </a:rPr>
                        <a:t>AB</a:t>
                      </a:r>
                    </a:p>
                  </a:txBody>
                  <a:tcPr marL="90000" marR="90000" marT="46803" marB="4680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4000" b="1" dirty="0">
                        <a:solidFill>
                          <a:srgbClr val="009900"/>
                        </a:solidFill>
                        <a:effectLst>
                          <a:outerShdw blurRad="38100" dist="38100" dir="2700000" algn="tl">
                            <a:srgbClr val="000000"/>
                          </a:outerShdw>
                        </a:effectLst>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032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800" b="1" i="0" u="none" strike="noStrike" cap="none" normalizeH="0" baseline="0" dirty="0">
                          <a:ln>
                            <a:noFill/>
                          </a:ln>
                          <a:solidFill>
                            <a:schemeClr val="tx1"/>
                          </a:solidFill>
                          <a:effectLst>
                            <a:outerShdw blurRad="38100" dist="38100" dir="2700000" algn="tl">
                              <a:srgbClr val="C0C0C0"/>
                            </a:outerShdw>
                          </a:effectLst>
                          <a:latin typeface="Arial" charset="0"/>
                        </a:rPr>
                        <a:t>B</a:t>
                      </a:r>
                    </a:p>
                  </a:txBody>
                  <a:tcPr marL="90000" marR="90000" marT="46803" marB="4680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GB" sz="4000" b="1" dirty="0">
                        <a:solidFill>
                          <a:srgbClr val="FF0000"/>
                        </a:solidFill>
                        <a:effectLst>
                          <a:outerShdw blurRad="38100" dist="38100" dir="2700000" algn="tl">
                            <a:srgbClr val="000000"/>
                          </a:outerShdw>
                        </a:effectLst>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4000" b="1" dirty="0">
                        <a:solidFill>
                          <a:srgbClr val="FF0000"/>
                        </a:solidFill>
                        <a:effectLst>
                          <a:outerShdw blurRad="38100" dist="38100" dir="2700000" algn="tl">
                            <a:srgbClr val="000000"/>
                          </a:outerShdw>
                        </a:effectLst>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4000" b="1" dirty="0">
                        <a:solidFill>
                          <a:srgbClr val="009900"/>
                        </a:solidFill>
                        <a:effectLst>
                          <a:outerShdw blurRad="38100" dist="38100" dir="2700000" algn="tl">
                            <a:srgbClr val="000000"/>
                          </a:outerShdw>
                        </a:effectLst>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032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mn-cs"/>
                        </a:rPr>
                        <a:t>A</a:t>
                      </a:r>
                    </a:p>
                  </a:txBody>
                  <a:tcPr marL="90000" marR="90000" marT="46803" marB="4680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4000" b="1" dirty="0">
                        <a:solidFill>
                          <a:srgbClr val="009900"/>
                        </a:solidFill>
                        <a:effectLst>
                          <a:outerShdw blurRad="38100" dist="38100" dir="2700000" algn="tl">
                            <a:srgbClr val="000000"/>
                          </a:outerShdw>
                        </a:effectLst>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779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mn-cs"/>
                        </a:rPr>
                        <a: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800" b="1" i="0" u="none" strike="noStrike" cap="none" normalizeH="0" baseline="0" dirty="0">
                        <a:ln>
                          <a:noFill/>
                        </a:ln>
                        <a:solidFill>
                          <a:schemeClr val="tx1"/>
                        </a:solidFill>
                        <a:effectLst/>
                        <a:latin typeface="Arial" charset="0"/>
                      </a:endParaRPr>
                    </a:p>
                  </a:txBody>
                  <a:tcPr marL="90000" marR="90000" marT="46803" marB="4680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pic>
        <p:nvPicPr>
          <p:cNvPr id="19" name="Content Placeholder 5" descr="User with solid fill">
            <a:extLst>
              <a:ext uri="{FF2B5EF4-FFF2-40B4-BE49-F238E27FC236}">
                <a16:creationId xmlns:a16="http://schemas.microsoft.com/office/drawing/2014/main" id="{758F7803-5E9D-4DFE-8669-65CCFC9BC4C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4782" y="2391928"/>
            <a:ext cx="556748" cy="556748"/>
          </a:xfrm>
          <a:prstGeom prst="rect">
            <a:avLst/>
          </a:prstGeom>
        </p:spPr>
      </p:pic>
      <p:pic>
        <p:nvPicPr>
          <p:cNvPr id="14" name="Picture 13">
            <a:extLst>
              <a:ext uri="{FF2B5EF4-FFF2-40B4-BE49-F238E27FC236}">
                <a16:creationId xmlns:a16="http://schemas.microsoft.com/office/drawing/2014/main" id="{6E948972-F46E-47C7-A0DF-F8E9E9A7E5D3}"/>
              </a:ext>
            </a:extLst>
          </p:cNvPr>
          <p:cNvPicPr>
            <a:picLocks noChangeAspect="1"/>
          </p:cNvPicPr>
          <p:nvPr/>
        </p:nvPicPr>
        <p:blipFill>
          <a:blip r:embed="rId6"/>
          <a:stretch>
            <a:fillRect/>
          </a:stretch>
        </p:blipFill>
        <p:spPr>
          <a:xfrm>
            <a:off x="2420446" y="2164976"/>
            <a:ext cx="4008340" cy="732600"/>
          </a:xfrm>
          <a:prstGeom prst="rect">
            <a:avLst/>
          </a:prstGeom>
        </p:spPr>
      </p:pic>
    </p:spTree>
    <p:extLst>
      <p:ext uri="{BB962C8B-B14F-4D97-AF65-F5344CB8AC3E}">
        <p14:creationId xmlns:p14="http://schemas.microsoft.com/office/powerpoint/2010/main" val="380655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731520" y="492369"/>
            <a:ext cx="11141612" cy="5863981"/>
          </a:xfrm>
          <a:solidFill>
            <a:schemeClr val="bg1"/>
          </a:solidFill>
          <a:effectLst/>
        </p:spPr>
        <p:txBody>
          <a:bodyPr>
            <a:normAutofit/>
          </a:bodyPr>
          <a:lstStyle/>
          <a:p>
            <a:pPr marL="0" indent="0" algn="ctr">
              <a:lnSpc>
                <a:spcPct val="70000"/>
              </a:lnSpc>
              <a:buNone/>
              <a:defRPr/>
            </a:pPr>
            <a:r>
              <a:rPr lang="en-GB" sz="3300" dirty="0"/>
              <a:t>Red Cell Compatibility Table: Answers! </a:t>
            </a:r>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p:txBody>
      </p:sp>
      <p:sp>
        <p:nvSpPr>
          <p:cNvPr id="8" name="TextBox 7">
            <a:extLst>
              <a:ext uri="{FF2B5EF4-FFF2-40B4-BE49-F238E27FC236}">
                <a16:creationId xmlns:a16="http://schemas.microsoft.com/office/drawing/2014/main" id="{1F901E73-E60D-4B63-9C36-80BD93201C16}"/>
              </a:ext>
            </a:extLst>
          </p:cNvPr>
          <p:cNvSpPr txBox="1"/>
          <p:nvPr/>
        </p:nvSpPr>
        <p:spPr>
          <a:xfrm>
            <a:off x="6818142" y="4360986"/>
            <a:ext cx="4689406" cy="1585049"/>
          </a:xfrm>
          <a:prstGeom prst="rect">
            <a:avLst/>
          </a:prstGeom>
          <a:noFill/>
        </p:spPr>
        <p:txBody>
          <a:bodyPr wrap="square" rtlCol="0">
            <a:spAutoFit/>
          </a:bodyPr>
          <a:lstStyle/>
          <a:p>
            <a:pPr fontAlgn="base">
              <a:spcBef>
                <a:spcPct val="0"/>
              </a:spcBef>
              <a:spcAft>
                <a:spcPct val="0"/>
              </a:spcAft>
              <a:defRPr/>
            </a:pPr>
            <a:r>
              <a:rPr lang="en-GB" sz="2000" b="1" dirty="0">
                <a:solidFill>
                  <a:srgbClr val="FF0000"/>
                </a:solidFill>
                <a:effectLst>
                  <a:outerShdw blurRad="38100" dist="38100" dir="2700000" algn="tl">
                    <a:srgbClr val="000000"/>
                  </a:outerShdw>
                </a:effectLst>
                <a:sym typeface="Wingdings" pitchFamily="2" charset="2"/>
              </a:rPr>
              <a:t>*</a:t>
            </a:r>
            <a:r>
              <a:rPr lang="en-GB" sz="2000" dirty="0">
                <a:solidFill>
                  <a:srgbClr val="000000"/>
                </a:solidFill>
              </a:rPr>
              <a:t> </a:t>
            </a:r>
            <a:r>
              <a:rPr lang="en-GB" sz="1400" b="1" dirty="0">
                <a:solidFill>
                  <a:srgbClr val="000000"/>
                </a:solidFill>
              </a:rPr>
              <a:t>However,  in emergency situations (and in order to preserve stocks of O RhD- red cells), RhD + red cells may be given to RhD – female patients who are </a:t>
            </a:r>
            <a:r>
              <a:rPr lang="en-GB" sz="1400" b="1" u="sng" dirty="0">
                <a:solidFill>
                  <a:srgbClr val="000000"/>
                </a:solidFill>
              </a:rPr>
              <a:t>not</a:t>
            </a:r>
            <a:r>
              <a:rPr lang="en-GB" sz="1400" b="1" dirty="0">
                <a:solidFill>
                  <a:srgbClr val="000000"/>
                </a:solidFill>
              </a:rPr>
              <a:t> of child bearing potential.</a:t>
            </a:r>
          </a:p>
          <a:p>
            <a:pPr fontAlgn="base">
              <a:spcBef>
                <a:spcPct val="50000"/>
              </a:spcBef>
              <a:spcAft>
                <a:spcPct val="0"/>
              </a:spcAft>
              <a:defRPr/>
            </a:pPr>
            <a:r>
              <a:rPr lang="en-GB" sz="1400" b="1" dirty="0">
                <a:solidFill>
                  <a:srgbClr val="000000"/>
                </a:solidFill>
              </a:rPr>
              <a:t>NB: Additional typing may be required for some groups of patients e.g. women of childbearing age, sickle cell patients.</a:t>
            </a:r>
          </a:p>
        </p:txBody>
      </p:sp>
      <p:graphicFrame>
        <p:nvGraphicFramePr>
          <p:cNvPr id="12" name="Group 330">
            <a:extLst>
              <a:ext uri="{FF2B5EF4-FFF2-40B4-BE49-F238E27FC236}">
                <a16:creationId xmlns:a16="http://schemas.microsoft.com/office/drawing/2014/main" id="{D39032A7-A0A1-42FA-8C1E-B8111659B7C9}"/>
              </a:ext>
            </a:extLst>
          </p:cNvPr>
          <p:cNvGraphicFramePr>
            <a:graphicFrameLocks noGrp="1"/>
          </p:cNvGraphicFramePr>
          <p:nvPr>
            <p:extLst>
              <p:ext uri="{D42A27DB-BD31-4B8C-83A1-F6EECF244321}">
                <p14:modId xmlns:p14="http://schemas.microsoft.com/office/powerpoint/2010/main" val="897018440"/>
              </p:ext>
            </p:extLst>
          </p:nvPr>
        </p:nvGraphicFramePr>
        <p:xfrm>
          <a:off x="7482174" y="1095512"/>
          <a:ext cx="3281362" cy="3187956"/>
        </p:xfrm>
        <a:graphic>
          <a:graphicData uri="http://schemas.openxmlformats.org/drawingml/2006/table">
            <a:tbl>
              <a:tblPr/>
              <a:tblGrid>
                <a:gridCol w="1093787">
                  <a:extLst>
                    <a:ext uri="{9D8B030D-6E8A-4147-A177-3AD203B41FA5}">
                      <a16:colId xmlns:a16="http://schemas.microsoft.com/office/drawing/2014/main" val="20000"/>
                    </a:ext>
                  </a:extLst>
                </a:gridCol>
                <a:gridCol w="1068388">
                  <a:extLst>
                    <a:ext uri="{9D8B030D-6E8A-4147-A177-3AD203B41FA5}">
                      <a16:colId xmlns:a16="http://schemas.microsoft.com/office/drawing/2014/main" val="20001"/>
                    </a:ext>
                  </a:extLst>
                </a:gridCol>
                <a:gridCol w="1119187">
                  <a:extLst>
                    <a:ext uri="{9D8B030D-6E8A-4147-A177-3AD203B41FA5}">
                      <a16:colId xmlns:a16="http://schemas.microsoft.com/office/drawing/2014/main" val="20002"/>
                    </a:ext>
                  </a:extLst>
                </a:gridCol>
              </a:tblGrid>
              <a:tr h="417069">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a:ln>
                            <a:noFill/>
                          </a:ln>
                          <a:solidFill>
                            <a:srgbClr val="FF0000"/>
                          </a:solidFill>
                          <a:effectLst/>
                          <a:latin typeface="+mn-lt"/>
                        </a:rPr>
                        <a:t>Rh D Compatibility</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170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0000"/>
                          </a:solidFill>
                          <a:effectLst/>
                          <a:latin typeface="Arial" charset="0"/>
                        </a:rPr>
                        <a:t>Donor</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n-GB"/>
                    </a:p>
                  </a:txBody>
                  <a:tcPr/>
                </a:tc>
                <a:extLst>
                  <a:ext uri="{0D108BD9-81ED-4DB2-BD59-A6C34878D82A}">
                    <a16:rowId xmlns:a16="http://schemas.microsoft.com/office/drawing/2014/main" val="10001"/>
                  </a:ext>
                </a:extLst>
              </a:tr>
              <a:tr h="71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Arial" charset="0"/>
                        </a:rPr>
                        <a:t>Patient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dirty="0">
                        <a:ln>
                          <a:noFill/>
                        </a:ln>
                        <a:solidFill>
                          <a:schemeClr val="tx1"/>
                        </a:solidFill>
                        <a:effectLst/>
                        <a:latin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0000"/>
                          </a:solidFill>
                          <a:effectLst/>
                          <a:latin typeface="Arial" charset="0"/>
                        </a:rPr>
                        <a:t>Rh D </a:t>
                      </a:r>
                      <a:r>
                        <a:rPr kumimoji="0" lang="en-GB" sz="2400" b="1" i="0" u="none" strike="noStrike" cap="none" normalizeH="0" baseline="0" dirty="0">
                          <a:ln>
                            <a:noFill/>
                          </a:ln>
                          <a:solidFill>
                            <a:srgbClr val="FF0000"/>
                          </a:solidFill>
                          <a:effectLst/>
                          <a:latin typeface="Arial"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0000"/>
                          </a:solidFill>
                          <a:effectLst/>
                          <a:latin typeface="Arial" charset="0"/>
                        </a:rPr>
                        <a:t>Rh D </a:t>
                      </a:r>
                      <a:r>
                        <a:rPr kumimoji="0" lang="en-GB" sz="2400" b="1" i="0" u="none" strike="noStrike" cap="none" normalizeH="0" baseline="0" dirty="0">
                          <a:ln>
                            <a:noFill/>
                          </a:ln>
                          <a:solidFill>
                            <a:srgbClr val="FF0000"/>
                          </a:solidFill>
                          <a:effectLst/>
                          <a:latin typeface="Arial" charset="0"/>
                        </a:rPr>
                        <a:t>-</a:t>
                      </a:r>
                      <a:endParaRPr kumimoji="0" lang="en-GB" sz="2800" b="0" i="0" u="none" strike="noStrike" cap="none" normalizeH="0" baseline="0" dirty="0">
                        <a:ln>
                          <a:noFill/>
                        </a:ln>
                        <a:solidFill>
                          <a:srgbClr val="FF0000"/>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8782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Arial" charset="0"/>
                        </a:rPr>
                        <a:t>Rh D </a:t>
                      </a:r>
                      <a:r>
                        <a:rPr kumimoji="0" lang="en-GB" sz="2400" b="1" i="0" u="none" strike="noStrike" cap="none" normalizeH="0" baseline="0" dirty="0">
                          <a:ln>
                            <a:noFill/>
                          </a:ln>
                          <a:solidFill>
                            <a:schemeClr val="tx1"/>
                          </a:solidFill>
                          <a:effectLst/>
                          <a:latin typeface="Arial" charset="0"/>
                        </a:rPr>
                        <a: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4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mn-lt"/>
                          <a:ea typeface="+mn-ea"/>
                          <a:cs typeface="+mn-cs"/>
                          <a:sym typeface="Wingdings" pitchFamily="2" charset="2"/>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65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Arial" charset="0"/>
                        </a:rPr>
                        <a:t>Rh D </a:t>
                      </a:r>
                      <a:r>
                        <a:rPr kumimoji="0" lang="en-GB" sz="2400" b="1" i="0" u="none" strike="noStrike" cap="none" normalizeH="0" baseline="0" dirty="0">
                          <a:ln>
                            <a:noFill/>
                          </a:ln>
                          <a:solidFill>
                            <a:schemeClr val="tx1"/>
                          </a:solidFill>
                          <a:effectLst/>
                          <a:latin typeface="Arial" charset="0"/>
                        </a:rPr>
                        <a: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13" name="Group 347">
            <a:extLst>
              <a:ext uri="{FF2B5EF4-FFF2-40B4-BE49-F238E27FC236}">
                <a16:creationId xmlns:a16="http://schemas.microsoft.com/office/drawing/2014/main" id="{59361C14-565A-40DE-B7B8-141322A0CA21}"/>
              </a:ext>
            </a:extLst>
          </p:cNvPr>
          <p:cNvGraphicFramePr>
            <a:graphicFrameLocks noGrp="1"/>
          </p:cNvGraphicFramePr>
          <p:nvPr>
            <p:extLst>
              <p:ext uri="{D42A27DB-BD31-4B8C-83A1-F6EECF244321}">
                <p14:modId xmlns:p14="http://schemas.microsoft.com/office/powerpoint/2010/main" val="286122770"/>
              </p:ext>
            </p:extLst>
          </p:nvPr>
        </p:nvGraphicFramePr>
        <p:xfrm>
          <a:off x="1388474" y="1149598"/>
          <a:ext cx="5040312" cy="4549206"/>
        </p:xfrm>
        <a:graphic>
          <a:graphicData uri="http://schemas.openxmlformats.org/drawingml/2006/table">
            <a:tbl>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976312">
                  <a:extLst>
                    <a:ext uri="{9D8B030D-6E8A-4147-A177-3AD203B41FA5}">
                      <a16:colId xmlns:a16="http://schemas.microsoft.com/office/drawing/2014/main" val="20004"/>
                    </a:ext>
                  </a:extLst>
                </a:gridCol>
              </a:tblGrid>
              <a:tr h="665106">
                <a:tc gridSpan="5">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GB" sz="3200" b="1" i="0" u="none" strike="noStrike" cap="none" normalizeH="0" baseline="0" dirty="0">
                          <a:ln>
                            <a:noFill/>
                          </a:ln>
                          <a:solidFill>
                            <a:srgbClr val="0000FF"/>
                          </a:solidFill>
                          <a:effectLst>
                            <a:outerShdw blurRad="38100" dist="38100" dir="2700000" algn="tl">
                              <a:srgbClr val="C0C0C0"/>
                            </a:outerShdw>
                          </a:effectLst>
                          <a:latin typeface="+mn-lt"/>
                        </a:rPr>
                        <a:t>Red Cells ABO </a:t>
                      </a:r>
                      <a:r>
                        <a:rPr kumimoji="0" lang="en-GB" sz="3200" b="1" i="0" u="none" strike="noStrike" cap="none" normalizeH="0" baseline="0" dirty="0">
                          <a:ln>
                            <a:noFill/>
                          </a:ln>
                          <a:solidFill>
                            <a:srgbClr val="0000FF"/>
                          </a:solidFill>
                          <a:effectLst/>
                          <a:latin typeface="+mn-lt"/>
                        </a:rPr>
                        <a:t>Compatibility</a:t>
                      </a:r>
                      <a:r>
                        <a:rPr kumimoji="0" lang="en-GB" sz="3200" b="1" i="0" u="none" strike="noStrike" cap="none" normalizeH="0" baseline="0" dirty="0">
                          <a:ln>
                            <a:noFill/>
                          </a:ln>
                          <a:solidFill>
                            <a:srgbClr val="0000FF"/>
                          </a:solidFill>
                          <a:effectLst>
                            <a:outerShdw blurRad="38100" dist="38100" dir="2700000" algn="tl">
                              <a:srgbClr val="C0C0C0"/>
                            </a:outerShdw>
                          </a:effectLst>
                          <a:latin typeface="+mn-lt"/>
                        </a:rPr>
                        <a:t> </a:t>
                      </a:r>
                    </a:p>
                  </a:txBody>
                  <a:tcPr marL="90000" marR="90000" marT="46803" marB="46803"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GB" sz="2000" b="1" i="0" u="none" strike="noStrike" cap="none" normalizeH="0" baseline="0" dirty="0">
                        <a:ln>
                          <a:noFill/>
                        </a:ln>
                        <a:solidFill>
                          <a:srgbClr val="0000FF"/>
                        </a:solidFill>
                        <a:effectLst>
                          <a:outerShdw blurRad="38100" dist="38100" dir="2700000" algn="tl">
                            <a:srgbClr val="C0C0C0"/>
                          </a:outerShdw>
                        </a:effectLst>
                        <a:latin typeface="Arial" charset="0"/>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3895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800" b="1" i="0" u="none" strike="noStrike" cap="none" normalizeH="0" baseline="0" dirty="0">
                        <a:ln>
                          <a:noFill/>
                        </a:ln>
                        <a:solidFill>
                          <a:srgbClr val="FF0000"/>
                        </a:solidFill>
                        <a:effectLst>
                          <a:outerShdw blurRad="38100" dist="38100" dir="2700000" algn="tl">
                            <a:srgbClr val="C0C0C0"/>
                          </a:outerShdw>
                        </a:effectLst>
                        <a:latin typeface="Arial" charset="0"/>
                      </a:endParaRPr>
                    </a:p>
                  </a:txBody>
                  <a:tcPr marL="90000" marR="90000" marT="46803" marB="4680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Arial" charset="0"/>
                          <a:ea typeface="+mn-ea"/>
                          <a:cs typeface="+mn-cs"/>
                        </a:rPr>
                        <a:t>Donor</a:t>
                      </a:r>
                    </a:p>
                  </a:txBody>
                  <a:tcPr marL="90000" marR="90000" marT="46803" marB="4680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10000"/>
                        <a:lumOff val="9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7032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mn-cs"/>
                        </a:rPr>
                        <a:t>Patient</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mn-cs"/>
                      </a:endParaRPr>
                    </a:p>
                  </a:txBody>
                  <a:tcPr marL="90000" marR="90000" marT="46803" marB="4680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a:ln>
                            <a:noFill/>
                          </a:ln>
                          <a:solidFill>
                            <a:srgbClr val="0000FF"/>
                          </a:solidFill>
                          <a:effectLst>
                            <a:outerShdw blurRad="38100" dist="38100" dir="2700000" algn="tl">
                              <a:srgbClr val="C0C0C0"/>
                            </a:outerShdw>
                          </a:effectLst>
                          <a:latin typeface="Arial" charset="0"/>
                        </a:rPr>
                        <a:t>O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1" i="0" u="none" strike="noStrike" cap="none" normalizeH="0" baseline="0" dirty="0">
                        <a:ln>
                          <a:noFill/>
                        </a:ln>
                        <a:solidFill>
                          <a:srgbClr val="0000FF"/>
                        </a:solidFill>
                        <a:effectLst/>
                        <a:latin typeface="Arial" charset="0"/>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a:ln>
                            <a:noFill/>
                          </a:ln>
                          <a:solidFill>
                            <a:srgbClr val="0000FF"/>
                          </a:solidFill>
                          <a:effectLst>
                            <a:outerShdw blurRad="38100" dist="38100" dir="2700000" algn="tl">
                              <a:srgbClr val="C0C0C0"/>
                            </a:outerShdw>
                          </a:effectLst>
                          <a:latin typeface="Arial" charset="0"/>
                        </a:rPr>
                        <a:t>A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800" b="1" i="0" u="none" strike="noStrike" cap="none" normalizeH="0" baseline="0" dirty="0">
                          <a:ln>
                            <a:noFill/>
                          </a:ln>
                          <a:solidFill>
                            <a:srgbClr val="0000FF"/>
                          </a:solidFill>
                          <a:effectLst/>
                          <a:latin typeface="Arial" charset="0"/>
                        </a:rPr>
                        <a:t>(anti-B)</a:t>
                      </a:r>
                      <a:endParaRPr kumimoji="0" lang="en-GB" sz="2800" b="1" i="0" u="none" strike="noStrike" cap="none" normalizeH="0" baseline="0" dirty="0">
                        <a:ln>
                          <a:noFill/>
                        </a:ln>
                        <a:solidFill>
                          <a:srgbClr val="0000FF"/>
                        </a:solidFill>
                        <a:effectLst/>
                        <a:latin typeface="Arial" charset="0"/>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a:ln>
                            <a:noFill/>
                          </a:ln>
                          <a:solidFill>
                            <a:srgbClr val="0000FF"/>
                          </a:solidFill>
                          <a:effectLst>
                            <a:outerShdw blurRad="38100" dist="38100" dir="2700000" algn="tl">
                              <a:srgbClr val="C0C0C0"/>
                            </a:outerShdw>
                          </a:effectLst>
                          <a:latin typeface="Arial" charset="0"/>
                        </a:rPr>
                        <a:t>B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800" b="1" i="0" u="none" strike="noStrike" cap="none" normalizeH="0" baseline="0" dirty="0">
                          <a:ln>
                            <a:noFill/>
                          </a:ln>
                          <a:solidFill>
                            <a:srgbClr val="0000FF"/>
                          </a:solidFill>
                          <a:effectLst/>
                          <a:latin typeface="Arial" charset="0"/>
                        </a:rPr>
                        <a:t>(anti-A)</a:t>
                      </a:r>
                      <a:endParaRPr kumimoji="0" lang="en-GB" sz="2800" b="1" i="0" u="none" strike="noStrike" cap="none" normalizeH="0" baseline="0" dirty="0">
                        <a:ln>
                          <a:noFill/>
                        </a:ln>
                        <a:solidFill>
                          <a:srgbClr val="0000FF"/>
                        </a:solidFill>
                        <a:effectLst/>
                        <a:latin typeface="Arial" charset="0"/>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a:ln>
                            <a:noFill/>
                          </a:ln>
                          <a:solidFill>
                            <a:srgbClr val="0000FF"/>
                          </a:solidFill>
                          <a:effectLst>
                            <a:outerShdw blurRad="38100" dist="38100" dir="2700000" algn="tl">
                              <a:srgbClr val="C0C0C0"/>
                            </a:outerShdw>
                          </a:effectLst>
                          <a:latin typeface="Arial" charset="0"/>
                        </a:rPr>
                        <a:t>AB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800" b="1" i="0" u="none" strike="noStrike" cap="none" normalizeH="0" baseline="0" dirty="0">
                          <a:ln>
                            <a:noFill/>
                          </a:ln>
                          <a:solidFill>
                            <a:srgbClr val="0000FF"/>
                          </a:solidFill>
                          <a:effectLst/>
                          <a:latin typeface="Arial" charset="0"/>
                        </a:rPr>
                        <a:t>(no anti-A or B)</a:t>
                      </a:r>
                      <a:endParaRPr kumimoji="0" lang="en-GB" sz="2800" b="1" i="0" u="none" strike="noStrike" cap="none" normalizeH="0" baseline="0" dirty="0">
                        <a:ln>
                          <a:noFill/>
                        </a:ln>
                        <a:solidFill>
                          <a:srgbClr val="0000FF"/>
                        </a:solidFill>
                        <a:effectLst/>
                        <a:latin typeface="Arial" charset="0"/>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03242">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GB" sz="2400" b="1" i="0" u="none" strike="noStrike" cap="none" normalizeH="0" baseline="0" dirty="0">
                          <a:ln>
                            <a:noFill/>
                          </a:ln>
                          <a:solidFill>
                            <a:schemeClr val="tx1"/>
                          </a:solidFill>
                          <a:effectLst>
                            <a:outerShdw blurRad="38100" dist="38100" dir="2700000" algn="tl">
                              <a:srgbClr val="C0C0C0"/>
                            </a:outerShdw>
                          </a:effectLst>
                          <a:latin typeface="Arial" charset="0"/>
                        </a:rPr>
                        <a:t>AB</a:t>
                      </a:r>
                    </a:p>
                  </a:txBody>
                  <a:tcPr marL="90000" marR="90000" marT="46803" marB="4680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4000" b="1" dirty="0">
                        <a:solidFill>
                          <a:srgbClr val="009900"/>
                        </a:solidFill>
                        <a:effectLst>
                          <a:outerShdw blurRad="38100" dist="38100" dir="2700000" algn="tl">
                            <a:srgbClr val="000000"/>
                          </a:outerShdw>
                        </a:effectLst>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032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800" b="1" i="0" u="none" strike="noStrike" cap="none" normalizeH="0" baseline="0" dirty="0">
                          <a:ln>
                            <a:noFill/>
                          </a:ln>
                          <a:solidFill>
                            <a:schemeClr val="tx1"/>
                          </a:solidFill>
                          <a:effectLst>
                            <a:outerShdw blurRad="38100" dist="38100" dir="2700000" algn="tl">
                              <a:srgbClr val="C0C0C0"/>
                            </a:outerShdw>
                          </a:effectLst>
                          <a:latin typeface="Arial" charset="0"/>
                        </a:rPr>
                        <a:t>B</a:t>
                      </a:r>
                    </a:p>
                  </a:txBody>
                  <a:tcPr marL="90000" marR="90000" marT="46803" marB="4680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GB" sz="4000" b="1" dirty="0">
                        <a:solidFill>
                          <a:srgbClr val="FF0000"/>
                        </a:solidFill>
                        <a:effectLst>
                          <a:outerShdw blurRad="38100" dist="38100" dir="2700000" algn="tl">
                            <a:srgbClr val="000000"/>
                          </a:outerShdw>
                        </a:effectLst>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4000" b="1" dirty="0">
                        <a:solidFill>
                          <a:srgbClr val="FF0000"/>
                        </a:solidFill>
                        <a:effectLst>
                          <a:outerShdw blurRad="38100" dist="38100" dir="2700000" algn="tl">
                            <a:srgbClr val="000000"/>
                          </a:outerShdw>
                        </a:effectLst>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4000" b="1" dirty="0">
                        <a:solidFill>
                          <a:srgbClr val="009900"/>
                        </a:solidFill>
                        <a:effectLst>
                          <a:outerShdw blurRad="38100" dist="38100" dir="2700000" algn="tl">
                            <a:srgbClr val="000000"/>
                          </a:outerShdw>
                        </a:effectLst>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032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mn-cs"/>
                        </a:rPr>
                        <a:t>A</a:t>
                      </a:r>
                    </a:p>
                  </a:txBody>
                  <a:tcPr marL="90000" marR="90000" marT="46803" marB="4680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4000" b="1" dirty="0">
                        <a:solidFill>
                          <a:srgbClr val="009900"/>
                        </a:solidFill>
                        <a:effectLst>
                          <a:outerShdw blurRad="38100" dist="38100" dir="2700000" algn="tl">
                            <a:srgbClr val="000000"/>
                          </a:outerShdw>
                        </a:effectLst>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779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mn-cs"/>
                        </a:rPr>
                        <a: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800" b="1" i="0" u="none" strike="noStrike" cap="none" normalizeH="0" baseline="0" dirty="0">
                        <a:ln>
                          <a:noFill/>
                        </a:ln>
                        <a:solidFill>
                          <a:schemeClr val="tx1"/>
                        </a:solidFill>
                        <a:effectLst/>
                        <a:latin typeface="Arial" charset="0"/>
                      </a:endParaRPr>
                    </a:p>
                  </a:txBody>
                  <a:tcPr marL="90000" marR="90000" marT="46803" marB="4680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9900"/>
                        </a:solidFill>
                        <a:effectLst>
                          <a:outerShdw blurRad="38100" dist="38100" dir="2700000" algn="tl">
                            <a:srgbClr val="000000"/>
                          </a:outerShdw>
                        </a:effectLst>
                        <a:uLnTx/>
                        <a:uFillTx/>
                        <a:latin typeface="+mn-lt"/>
                        <a:ea typeface="+mn-ea"/>
                        <a:cs typeface="+mn-cs"/>
                        <a:sym typeface="Wingdings" pitchFamily="2" charset="2"/>
                      </a:endParaRPr>
                    </a:p>
                  </a:txBody>
                  <a:tcPr marL="90000" marR="90000" marT="46803" marB="4680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pic>
        <p:nvPicPr>
          <p:cNvPr id="19" name="Content Placeholder 5" descr="User with solid fill">
            <a:extLst>
              <a:ext uri="{FF2B5EF4-FFF2-40B4-BE49-F238E27FC236}">
                <a16:creationId xmlns:a16="http://schemas.microsoft.com/office/drawing/2014/main" id="{758F7803-5E9D-4DFE-8669-65CCFC9BC4C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4357" y="2409991"/>
            <a:ext cx="526496" cy="526496"/>
          </a:xfrm>
          <a:prstGeom prst="rect">
            <a:avLst/>
          </a:prstGeom>
        </p:spPr>
      </p:pic>
      <p:pic>
        <p:nvPicPr>
          <p:cNvPr id="14" name="Picture 13">
            <a:extLst>
              <a:ext uri="{FF2B5EF4-FFF2-40B4-BE49-F238E27FC236}">
                <a16:creationId xmlns:a16="http://schemas.microsoft.com/office/drawing/2014/main" id="{6E948972-F46E-47C7-A0DF-F8E9E9A7E5D3}"/>
              </a:ext>
            </a:extLst>
          </p:cNvPr>
          <p:cNvPicPr>
            <a:picLocks noChangeAspect="1"/>
          </p:cNvPicPr>
          <p:nvPr/>
        </p:nvPicPr>
        <p:blipFill>
          <a:blip r:embed="rId6"/>
          <a:stretch>
            <a:fillRect/>
          </a:stretch>
        </p:blipFill>
        <p:spPr>
          <a:xfrm>
            <a:off x="2420446" y="2171701"/>
            <a:ext cx="4008340" cy="724250"/>
          </a:xfrm>
          <a:prstGeom prst="rect">
            <a:avLst/>
          </a:prstGeom>
        </p:spPr>
      </p:pic>
      <p:pic>
        <p:nvPicPr>
          <p:cNvPr id="3" name="Graphic 2" descr="Tick with solid fill">
            <a:extLst>
              <a:ext uri="{FF2B5EF4-FFF2-40B4-BE49-F238E27FC236}">
                <a16:creationId xmlns:a16="http://schemas.microsoft.com/office/drawing/2014/main" id="{7B008736-523A-4EBA-88DB-27338835F27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26578" y="2936487"/>
            <a:ext cx="590550" cy="590550"/>
          </a:xfrm>
          <a:prstGeom prst="rect">
            <a:avLst/>
          </a:prstGeom>
        </p:spPr>
      </p:pic>
      <p:pic>
        <p:nvPicPr>
          <p:cNvPr id="11" name="Graphic 10" descr="Tick with solid fill">
            <a:extLst>
              <a:ext uri="{FF2B5EF4-FFF2-40B4-BE49-F238E27FC236}">
                <a16:creationId xmlns:a16="http://schemas.microsoft.com/office/drawing/2014/main" id="{303A464F-1012-4AEA-9BB7-4B1FAACE7EB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13355" y="3692918"/>
            <a:ext cx="590550" cy="590550"/>
          </a:xfrm>
          <a:prstGeom prst="rect">
            <a:avLst/>
          </a:prstGeom>
        </p:spPr>
      </p:pic>
      <p:pic>
        <p:nvPicPr>
          <p:cNvPr id="15" name="Graphic 14" descr="Tick with solid fill">
            <a:extLst>
              <a:ext uri="{FF2B5EF4-FFF2-40B4-BE49-F238E27FC236}">
                <a16:creationId xmlns:a16="http://schemas.microsoft.com/office/drawing/2014/main" id="{142A2E25-684B-4794-81C7-CFA808C5187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79215" y="4360986"/>
            <a:ext cx="590550" cy="590550"/>
          </a:xfrm>
          <a:prstGeom prst="rect">
            <a:avLst/>
          </a:prstGeom>
        </p:spPr>
      </p:pic>
      <p:pic>
        <p:nvPicPr>
          <p:cNvPr id="16" name="Graphic 15" descr="Tick with solid fill">
            <a:extLst>
              <a:ext uri="{FF2B5EF4-FFF2-40B4-BE49-F238E27FC236}">
                <a16:creationId xmlns:a16="http://schemas.microsoft.com/office/drawing/2014/main" id="{97197A5A-8146-487C-B0E2-13DC0FE98DC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11776" y="4995542"/>
            <a:ext cx="590550" cy="590550"/>
          </a:xfrm>
          <a:prstGeom prst="rect">
            <a:avLst/>
          </a:prstGeom>
        </p:spPr>
      </p:pic>
      <p:pic>
        <p:nvPicPr>
          <p:cNvPr id="17" name="Graphic 16" descr="Tick with solid fill">
            <a:extLst>
              <a:ext uri="{FF2B5EF4-FFF2-40B4-BE49-F238E27FC236}">
                <a16:creationId xmlns:a16="http://schemas.microsoft.com/office/drawing/2014/main" id="{ED012D63-DC76-4826-8327-D49E9D79785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11776" y="4286414"/>
            <a:ext cx="590550" cy="590550"/>
          </a:xfrm>
          <a:prstGeom prst="rect">
            <a:avLst/>
          </a:prstGeom>
        </p:spPr>
      </p:pic>
      <p:pic>
        <p:nvPicPr>
          <p:cNvPr id="18" name="Graphic 17" descr="Tick with solid fill">
            <a:extLst>
              <a:ext uri="{FF2B5EF4-FFF2-40B4-BE49-F238E27FC236}">
                <a16:creationId xmlns:a16="http://schemas.microsoft.com/office/drawing/2014/main" id="{1FAB09DC-D2BE-4ED2-A5E0-767C27B7252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11776" y="3659403"/>
            <a:ext cx="590550" cy="590550"/>
          </a:xfrm>
          <a:prstGeom prst="rect">
            <a:avLst/>
          </a:prstGeom>
        </p:spPr>
      </p:pic>
      <p:pic>
        <p:nvPicPr>
          <p:cNvPr id="20" name="Graphic 19" descr="Tick with solid fill">
            <a:extLst>
              <a:ext uri="{FF2B5EF4-FFF2-40B4-BE49-F238E27FC236}">
                <a16:creationId xmlns:a16="http://schemas.microsoft.com/office/drawing/2014/main" id="{93B42B44-D64E-43C0-B957-7FEF90DD7DD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50496" y="2969985"/>
            <a:ext cx="590550" cy="590550"/>
          </a:xfrm>
          <a:prstGeom prst="rect">
            <a:avLst/>
          </a:prstGeom>
        </p:spPr>
      </p:pic>
      <p:pic>
        <p:nvPicPr>
          <p:cNvPr id="21" name="Graphic 20" descr="Tick with solid fill">
            <a:extLst>
              <a:ext uri="{FF2B5EF4-FFF2-40B4-BE49-F238E27FC236}">
                <a16:creationId xmlns:a16="http://schemas.microsoft.com/office/drawing/2014/main" id="{2A979286-F861-4F3D-A5E7-8838FE89551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20812" y="2969985"/>
            <a:ext cx="590550" cy="590550"/>
          </a:xfrm>
          <a:prstGeom prst="rect">
            <a:avLst/>
          </a:prstGeom>
        </p:spPr>
      </p:pic>
      <p:pic>
        <p:nvPicPr>
          <p:cNvPr id="22" name="Graphic 21" descr="Tick with solid fill">
            <a:extLst>
              <a:ext uri="{FF2B5EF4-FFF2-40B4-BE49-F238E27FC236}">
                <a16:creationId xmlns:a16="http://schemas.microsoft.com/office/drawing/2014/main" id="{620CCD42-9E50-469A-851D-538B7ED61C9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35654" y="2976728"/>
            <a:ext cx="590550" cy="590550"/>
          </a:xfrm>
          <a:prstGeom prst="rect">
            <a:avLst/>
          </a:prstGeom>
        </p:spPr>
      </p:pic>
      <p:pic>
        <p:nvPicPr>
          <p:cNvPr id="7" name="Graphic 6" descr="Close with solid fill">
            <a:extLst>
              <a:ext uri="{FF2B5EF4-FFF2-40B4-BE49-F238E27FC236}">
                <a16:creationId xmlns:a16="http://schemas.microsoft.com/office/drawing/2014/main" id="{A3F1DB7D-728C-4511-B4B6-E2154F098C9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20833" y="3623936"/>
            <a:ext cx="600571" cy="600571"/>
          </a:xfrm>
          <a:prstGeom prst="rect">
            <a:avLst/>
          </a:prstGeom>
        </p:spPr>
      </p:pic>
      <p:pic>
        <p:nvPicPr>
          <p:cNvPr id="23" name="Graphic 22" descr="Close with solid fill">
            <a:extLst>
              <a:ext uri="{FF2B5EF4-FFF2-40B4-BE49-F238E27FC236}">
                <a16:creationId xmlns:a16="http://schemas.microsoft.com/office/drawing/2014/main" id="{9DF4D562-31BB-4342-B29F-189F9BFB2FE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5654" y="5035889"/>
            <a:ext cx="683183" cy="683183"/>
          </a:xfrm>
          <a:prstGeom prst="rect">
            <a:avLst/>
          </a:prstGeom>
        </p:spPr>
      </p:pic>
      <p:pic>
        <p:nvPicPr>
          <p:cNvPr id="24" name="Graphic 23" descr="Close with solid fill">
            <a:extLst>
              <a:ext uri="{FF2B5EF4-FFF2-40B4-BE49-F238E27FC236}">
                <a16:creationId xmlns:a16="http://schemas.microsoft.com/office/drawing/2014/main" id="{9EEF5ACC-145D-4C83-8F84-D4F78294665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77566" y="3607816"/>
            <a:ext cx="600572" cy="600572"/>
          </a:xfrm>
          <a:prstGeom prst="rect">
            <a:avLst/>
          </a:prstGeom>
        </p:spPr>
      </p:pic>
      <p:pic>
        <p:nvPicPr>
          <p:cNvPr id="25" name="Graphic 24" descr="Close with solid fill">
            <a:extLst>
              <a:ext uri="{FF2B5EF4-FFF2-40B4-BE49-F238E27FC236}">
                <a16:creationId xmlns:a16="http://schemas.microsoft.com/office/drawing/2014/main" id="{C67DF899-70E4-4FCB-BFCB-0D66C44E8043}"/>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77566" y="4317265"/>
            <a:ext cx="594850" cy="594850"/>
          </a:xfrm>
          <a:prstGeom prst="rect">
            <a:avLst/>
          </a:prstGeom>
        </p:spPr>
      </p:pic>
      <p:pic>
        <p:nvPicPr>
          <p:cNvPr id="26" name="Graphic 25" descr="Close with solid fill">
            <a:extLst>
              <a:ext uri="{FF2B5EF4-FFF2-40B4-BE49-F238E27FC236}">
                <a16:creationId xmlns:a16="http://schemas.microsoft.com/office/drawing/2014/main" id="{8829CB62-6364-469E-A1ED-41862832072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14427" y="4292763"/>
            <a:ext cx="596936" cy="596936"/>
          </a:xfrm>
          <a:prstGeom prst="rect">
            <a:avLst/>
          </a:prstGeom>
        </p:spPr>
      </p:pic>
      <p:pic>
        <p:nvPicPr>
          <p:cNvPr id="27" name="Graphic 26" descr="Close with solid fill">
            <a:extLst>
              <a:ext uri="{FF2B5EF4-FFF2-40B4-BE49-F238E27FC236}">
                <a16:creationId xmlns:a16="http://schemas.microsoft.com/office/drawing/2014/main" id="{DD61090C-05E0-4FF1-873D-4C7E16D46E2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05485" y="5028807"/>
            <a:ext cx="605877" cy="605877"/>
          </a:xfrm>
          <a:prstGeom prst="rect">
            <a:avLst/>
          </a:prstGeom>
        </p:spPr>
      </p:pic>
      <p:pic>
        <p:nvPicPr>
          <p:cNvPr id="28" name="Graphic 27" descr="Close with solid fill">
            <a:extLst>
              <a:ext uri="{FF2B5EF4-FFF2-40B4-BE49-F238E27FC236}">
                <a16:creationId xmlns:a16="http://schemas.microsoft.com/office/drawing/2014/main" id="{73FAEF5F-FEE8-4F09-B4CB-225032309162}"/>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03037" y="5016049"/>
            <a:ext cx="631392" cy="631392"/>
          </a:xfrm>
          <a:prstGeom prst="rect">
            <a:avLst/>
          </a:prstGeom>
        </p:spPr>
      </p:pic>
      <p:pic>
        <p:nvPicPr>
          <p:cNvPr id="29" name="Content Placeholder 5" descr="User with solid fill">
            <a:extLst>
              <a:ext uri="{FF2B5EF4-FFF2-40B4-BE49-F238E27FC236}">
                <a16:creationId xmlns:a16="http://schemas.microsoft.com/office/drawing/2014/main" id="{BB8E43BC-1413-4087-A0C8-A925F0CAC04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62413" y="2171701"/>
            <a:ext cx="428476" cy="428476"/>
          </a:xfrm>
          <a:prstGeom prst="rect">
            <a:avLst/>
          </a:prstGeom>
        </p:spPr>
      </p:pic>
      <p:pic>
        <p:nvPicPr>
          <p:cNvPr id="30" name="Graphic 29" descr="Close with solid fill">
            <a:extLst>
              <a:ext uri="{FF2B5EF4-FFF2-40B4-BE49-F238E27FC236}">
                <a16:creationId xmlns:a16="http://schemas.microsoft.com/office/drawing/2014/main" id="{57EAC418-E517-47D2-B8D3-4B4B8E0B153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92057" y="3578296"/>
            <a:ext cx="626073" cy="626073"/>
          </a:xfrm>
          <a:prstGeom prst="rect">
            <a:avLst/>
          </a:prstGeom>
        </p:spPr>
      </p:pic>
      <p:pic>
        <p:nvPicPr>
          <p:cNvPr id="31" name="Graphic 30" descr="Tick with solid fill">
            <a:extLst>
              <a:ext uri="{FF2B5EF4-FFF2-40B4-BE49-F238E27FC236}">
                <a16:creationId xmlns:a16="http://schemas.microsoft.com/office/drawing/2014/main" id="{82F0EEFA-F59F-439B-8676-5F08336E816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27580" y="2775338"/>
            <a:ext cx="590550" cy="590550"/>
          </a:xfrm>
          <a:prstGeom prst="rect">
            <a:avLst/>
          </a:prstGeom>
        </p:spPr>
      </p:pic>
      <p:pic>
        <p:nvPicPr>
          <p:cNvPr id="32" name="Graphic 31" descr="Tick with solid fill">
            <a:extLst>
              <a:ext uri="{FF2B5EF4-FFF2-40B4-BE49-F238E27FC236}">
                <a16:creationId xmlns:a16="http://schemas.microsoft.com/office/drawing/2014/main" id="{5C5F10FB-C9DD-4C7A-8D2A-3E12EC9CEA7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47093" y="2775338"/>
            <a:ext cx="590550" cy="590550"/>
          </a:xfrm>
          <a:prstGeom prst="rect">
            <a:avLst/>
          </a:prstGeom>
        </p:spPr>
      </p:pic>
      <p:pic>
        <p:nvPicPr>
          <p:cNvPr id="33" name="Graphic 32" descr="Tick with solid fill">
            <a:extLst>
              <a:ext uri="{FF2B5EF4-FFF2-40B4-BE49-F238E27FC236}">
                <a16:creationId xmlns:a16="http://schemas.microsoft.com/office/drawing/2014/main" id="{F28C68FD-8E2C-40A0-9227-55018E90BA0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2958" y="3596058"/>
            <a:ext cx="590550" cy="590550"/>
          </a:xfrm>
          <a:prstGeom prst="rect">
            <a:avLst/>
          </a:prstGeom>
        </p:spPr>
      </p:pic>
      <p:sp>
        <p:nvSpPr>
          <p:cNvPr id="9" name="TextBox 8">
            <a:extLst>
              <a:ext uri="{FF2B5EF4-FFF2-40B4-BE49-F238E27FC236}">
                <a16:creationId xmlns:a16="http://schemas.microsoft.com/office/drawing/2014/main" id="{4BF07206-6A2A-4BBD-9578-0E36E517C05F}"/>
              </a:ext>
            </a:extLst>
          </p:cNvPr>
          <p:cNvSpPr txBox="1"/>
          <p:nvPr/>
        </p:nvSpPr>
        <p:spPr>
          <a:xfrm>
            <a:off x="9352880" y="3471231"/>
            <a:ext cx="800100" cy="461665"/>
          </a:xfrm>
          <a:prstGeom prst="rect">
            <a:avLst/>
          </a:prstGeom>
          <a:noFill/>
        </p:spPr>
        <p:txBody>
          <a:bodyPr wrap="square" rtlCol="0">
            <a:spAutoFit/>
          </a:bodyPr>
          <a:lstStyle/>
          <a:p>
            <a:r>
              <a:rPr lang="en-GB" sz="2400" b="1" dirty="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30317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563624" y="989152"/>
            <a:ext cx="9089136" cy="4919869"/>
          </a:xfrm>
          <a:solidFill>
            <a:schemeClr val="bg1"/>
          </a:solidFill>
          <a:effectLst/>
        </p:spPr>
        <p:txBody>
          <a:bodyPr>
            <a:normAutofit fontScale="77500" lnSpcReduction="20000"/>
          </a:bodyPr>
          <a:lstStyle/>
          <a:p>
            <a:pPr marL="0" indent="0" algn="ctr">
              <a:buNone/>
              <a:defRPr/>
            </a:pPr>
            <a:r>
              <a:rPr lang="en-US" sz="3900" dirty="0"/>
              <a:t>Emergency Blood (Red cells)</a:t>
            </a:r>
          </a:p>
          <a:p>
            <a:pPr marL="0" indent="0">
              <a:buNone/>
              <a:defRPr/>
            </a:pPr>
            <a:endParaRPr lang="en-US" sz="800" dirty="0">
              <a:cs typeface="Calibri Light"/>
            </a:endParaRPr>
          </a:p>
          <a:p>
            <a:pPr lvl="1">
              <a:lnSpc>
                <a:spcPct val="110000"/>
              </a:lnSpc>
              <a:buBlip>
                <a:blip r:embed="rId4"/>
              </a:buBlip>
            </a:pPr>
            <a:r>
              <a:rPr lang="en-US" dirty="0">
                <a:ea typeface="+mj-lt"/>
                <a:cs typeface="+mj-lt"/>
              </a:rPr>
              <a:t>Group O people are universal donors but they are only able to receive Group O blood if they are to have a blood transfusion</a:t>
            </a:r>
          </a:p>
          <a:p>
            <a:pPr lvl="1">
              <a:buBlip>
                <a:blip r:embed="rId4"/>
              </a:buBlip>
            </a:pPr>
            <a:endParaRPr lang="en-US" dirty="0">
              <a:ea typeface="+mj-lt"/>
              <a:cs typeface="+mj-lt"/>
            </a:endParaRPr>
          </a:p>
          <a:p>
            <a:pPr lvl="1">
              <a:lnSpc>
                <a:spcPct val="120000"/>
              </a:lnSpc>
              <a:buBlip>
                <a:blip r:embed="rId4"/>
              </a:buBlip>
            </a:pPr>
            <a:r>
              <a:rPr lang="en-US" dirty="0">
                <a:ea typeface="+mj-lt"/>
                <a:cs typeface="+mj-lt"/>
              </a:rPr>
              <a:t>This is because they have no A or B antigens on their red cells that other blood groups could react to, therefore a patient with any blood group can receive their blood (although consideration of RhD must be given to women of child bearing age/potential)</a:t>
            </a:r>
          </a:p>
          <a:p>
            <a:pPr marL="457200" lvl="1" indent="0">
              <a:buNone/>
            </a:pPr>
            <a:endParaRPr lang="en-US" dirty="0">
              <a:ea typeface="+mj-lt"/>
              <a:cs typeface="+mj-lt"/>
            </a:endParaRPr>
          </a:p>
          <a:p>
            <a:pPr lvl="1">
              <a:lnSpc>
                <a:spcPct val="110000"/>
              </a:lnSpc>
              <a:buBlip>
                <a:blip r:embed="rId4"/>
              </a:buBlip>
            </a:pPr>
            <a:r>
              <a:rPr lang="en-US" dirty="0">
                <a:ea typeface="+mj-lt"/>
                <a:cs typeface="+mj-lt"/>
              </a:rPr>
              <a:t>Group O D- is the recognized emergency issue blood as there are no RhD antigens on the red cells for the patient to react to</a:t>
            </a:r>
          </a:p>
          <a:p>
            <a:pPr lvl="1">
              <a:buBlip>
                <a:blip r:embed="rId4"/>
              </a:buBlip>
            </a:pPr>
            <a:endParaRPr lang="en-US" dirty="0">
              <a:ea typeface="+mj-lt"/>
              <a:cs typeface="+mj-lt"/>
            </a:endParaRPr>
          </a:p>
          <a:p>
            <a:pPr lvl="1">
              <a:lnSpc>
                <a:spcPct val="110000"/>
              </a:lnSpc>
              <a:buBlip>
                <a:blip r:embed="rId4"/>
              </a:buBlip>
            </a:pPr>
            <a:r>
              <a:rPr lang="en-US" dirty="0">
                <a:ea typeface="+mj-lt"/>
                <a:cs typeface="+mj-lt"/>
              </a:rPr>
              <a:t>Group O D+ may also be used in an emergency for male patients and women over child bearing age/potential. This is stipulated as the usual policy for most hospitals in Wales as of 2021</a:t>
            </a:r>
            <a:br>
              <a:rPr lang="en-US" dirty="0">
                <a:ea typeface="+mj-lt"/>
                <a:cs typeface="+mj-lt"/>
              </a:rPr>
            </a:b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457200" lvl="1" indent="0">
              <a:buNone/>
            </a:pPr>
            <a:endParaRPr lang="en-GB" dirty="0"/>
          </a:p>
        </p:txBody>
      </p:sp>
    </p:spTree>
    <p:extLst>
      <p:ext uri="{BB962C8B-B14F-4D97-AF65-F5344CB8AC3E}">
        <p14:creationId xmlns:p14="http://schemas.microsoft.com/office/powerpoint/2010/main" val="2122826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866775" y="771525"/>
            <a:ext cx="10023729" cy="5419725"/>
          </a:xfrm>
          <a:solidFill>
            <a:schemeClr val="bg1"/>
          </a:solidFill>
          <a:effectLst/>
        </p:spPr>
        <p:txBody>
          <a:bodyPr>
            <a:normAutofit fontScale="32500" lnSpcReduction="20000"/>
          </a:bodyPr>
          <a:lstStyle/>
          <a:p>
            <a:pPr marL="0" indent="0" algn="ctr">
              <a:buNone/>
              <a:defRPr/>
            </a:pPr>
            <a:r>
              <a:rPr lang="en-GB" sz="10000" dirty="0"/>
              <a:t>    </a:t>
            </a:r>
            <a:r>
              <a:rPr lang="en-GB" sz="10200" dirty="0"/>
              <a:t>Patient consent for transfusion </a:t>
            </a:r>
          </a:p>
          <a:p>
            <a:pPr marL="457200" lvl="1" indent="0">
              <a:buNone/>
            </a:pPr>
            <a:endParaRPr lang="en-GB" dirty="0"/>
          </a:p>
          <a:p>
            <a:pPr marL="457200" lvl="1" indent="0">
              <a:buNone/>
            </a:pPr>
            <a:r>
              <a:rPr lang="en-GB" sz="4600" dirty="0">
                <a:ea typeface="+mj-lt"/>
                <a:cs typeface="+mj-lt"/>
              </a:rPr>
              <a:t>It is vital that before a patient receives a blood transfusion they:</a:t>
            </a:r>
          </a:p>
          <a:p>
            <a:pPr lvl="1"/>
            <a:endParaRPr lang="en-GB" sz="4600" dirty="0">
              <a:ea typeface="+mj-lt"/>
              <a:cs typeface="+mj-lt"/>
            </a:endParaRPr>
          </a:p>
          <a:p>
            <a:pPr lvl="2">
              <a:buBlip>
                <a:blip r:embed="rId4"/>
              </a:buBlip>
            </a:pPr>
            <a:r>
              <a:rPr lang="en-GB" sz="4600" dirty="0">
                <a:ea typeface="+mj-lt"/>
                <a:cs typeface="+mj-lt"/>
              </a:rPr>
              <a:t>have an understanding of the need for the transfusion</a:t>
            </a:r>
          </a:p>
          <a:p>
            <a:pPr lvl="2">
              <a:buBlip>
                <a:blip r:embed="rId4"/>
              </a:buBlip>
            </a:pPr>
            <a:r>
              <a:rPr lang="en-GB" sz="4600" dirty="0">
                <a:ea typeface="+mj-lt"/>
                <a:cs typeface="+mj-lt"/>
              </a:rPr>
              <a:t>are fully informed of what is involved including the risks, benefits &amp; available alternatives</a:t>
            </a:r>
          </a:p>
          <a:p>
            <a:pPr marL="914400" lvl="2" indent="0">
              <a:buNone/>
            </a:pPr>
            <a:endParaRPr lang="en-GB" sz="4600" dirty="0">
              <a:ea typeface="+mj-lt"/>
              <a:cs typeface="+mj-lt"/>
            </a:endParaRPr>
          </a:p>
          <a:p>
            <a:pPr marL="457200" lvl="1" indent="0">
              <a:buNone/>
            </a:pPr>
            <a:r>
              <a:rPr lang="en-GB" sz="4600" dirty="0">
                <a:ea typeface="+mj-lt"/>
                <a:cs typeface="+mj-lt"/>
              </a:rPr>
              <a:t>This ensures shared decision making between the patient &amp; clinician is undertaken</a:t>
            </a:r>
          </a:p>
          <a:p>
            <a:endParaRPr lang="en-GB" sz="3200" dirty="0"/>
          </a:p>
          <a:p>
            <a:pPr marL="457200" lvl="1" indent="0">
              <a:lnSpc>
                <a:spcPct val="150000"/>
              </a:lnSpc>
              <a:buNone/>
            </a:pPr>
            <a:r>
              <a:rPr lang="en-GB" sz="4600" dirty="0">
                <a:ea typeface="+mj-lt"/>
                <a:cs typeface="+mj-lt"/>
              </a:rPr>
              <a:t>In 2020 the expert advisory committee on the Safety of Blood, Tissues and Organs (SaBTO) </a:t>
            </a:r>
            <a:r>
              <a:rPr lang="en-GB" sz="4600" baseline="30000" dirty="0">
                <a:ea typeface="+mj-lt"/>
                <a:cs typeface="+mj-lt"/>
              </a:rPr>
              <a:t>5</a:t>
            </a:r>
            <a:r>
              <a:rPr lang="en-GB" sz="4600" dirty="0">
                <a:ea typeface="+mj-lt"/>
                <a:cs typeface="+mj-lt"/>
              </a:rPr>
              <a:t> updated their guidance on patient consent for blood transfusion. The key points:</a:t>
            </a:r>
          </a:p>
          <a:p>
            <a:pPr marL="457200" lvl="1" indent="0">
              <a:buNone/>
            </a:pPr>
            <a:endParaRPr lang="en-GB" sz="3200" dirty="0">
              <a:ea typeface="+mj-lt"/>
              <a:cs typeface="+mj-lt"/>
            </a:endParaRPr>
          </a:p>
          <a:p>
            <a:pPr lvl="2">
              <a:lnSpc>
                <a:spcPct val="150000"/>
              </a:lnSpc>
              <a:buBlip>
                <a:blip r:embed="rId4"/>
              </a:buBlip>
            </a:pPr>
            <a:r>
              <a:rPr lang="en-GB" sz="4600" dirty="0">
                <a:ea typeface="+mj-lt"/>
                <a:cs typeface="+mj-lt"/>
              </a:rPr>
              <a:t>Informed and valid consent for transfusion is completed for all patients who will likely, or definitely, receive a transfusion</a:t>
            </a:r>
          </a:p>
          <a:p>
            <a:pPr lvl="2">
              <a:lnSpc>
                <a:spcPct val="150000"/>
              </a:lnSpc>
              <a:buBlip>
                <a:blip r:embed="rId4"/>
              </a:buBlip>
            </a:pPr>
            <a:r>
              <a:rPr lang="en-GB" sz="4600" dirty="0">
                <a:ea typeface="+mj-lt"/>
                <a:cs typeface="+mj-lt"/>
              </a:rPr>
              <a:t>Patients who have a been given a blood transfusion and were not able to give informed and valid consent prior to the transfusion are informed of the transfusion prior to discharge and provided with relevant paper or electronic information</a:t>
            </a:r>
          </a:p>
          <a:p>
            <a:pPr marL="914400" lvl="2" indent="0">
              <a:lnSpc>
                <a:spcPct val="150000"/>
              </a:lnSpc>
              <a:buNone/>
            </a:pPr>
            <a:endParaRPr lang="en-GB" sz="800" dirty="0"/>
          </a:p>
          <a:p>
            <a:pPr marL="914400" lvl="2" indent="0">
              <a:lnSpc>
                <a:spcPct val="150000"/>
              </a:lnSpc>
              <a:buNone/>
            </a:pPr>
            <a:r>
              <a:rPr lang="en-GB" sz="3700" baseline="30000" dirty="0"/>
              <a:t>5</a:t>
            </a:r>
            <a:r>
              <a:rPr lang="en-GB" sz="3700" dirty="0"/>
              <a:t> SABTO guidance: </a:t>
            </a:r>
            <a:r>
              <a:rPr lang="en-GB" sz="3700" dirty="0">
                <a:hlinkClick r:id="rId5"/>
              </a:rPr>
              <a:t>https://www.gov.uk/government/publications/blood-transfusion-patient-consent/guidelines-from-the-expert-advisory-committee-on-the-safety-of-blood-tissues-and-organs-sabto-on-patient-consent-for-blood-transfusion</a:t>
            </a:r>
            <a:endParaRPr lang="en-GB" sz="3700" dirty="0"/>
          </a:p>
          <a:p>
            <a:pPr marL="914400" lvl="2" indent="0">
              <a:lnSpc>
                <a:spcPct val="150000"/>
              </a:lnSpc>
              <a:buNone/>
            </a:pPr>
            <a:endParaRPr lang="en-GB" sz="3700" dirty="0"/>
          </a:p>
        </p:txBody>
      </p:sp>
    </p:spTree>
    <p:extLst>
      <p:ext uri="{BB962C8B-B14F-4D97-AF65-F5344CB8AC3E}">
        <p14:creationId xmlns:p14="http://schemas.microsoft.com/office/powerpoint/2010/main" val="129199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905256" y="989152"/>
            <a:ext cx="9985248" cy="4919869"/>
          </a:xfrm>
          <a:solidFill>
            <a:schemeClr val="bg1"/>
          </a:solidFill>
          <a:effectLst/>
        </p:spPr>
        <p:txBody>
          <a:bodyPr>
            <a:normAutofit/>
          </a:bodyPr>
          <a:lstStyle/>
          <a:p>
            <a:pPr marL="0" indent="0" algn="ctr">
              <a:lnSpc>
                <a:spcPct val="70000"/>
              </a:lnSpc>
              <a:buNone/>
              <a:defRPr/>
            </a:pPr>
            <a:r>
              <a:rPr lang="en-GB" sz="3300" dirty="0"/>
              <a:t>Transfusion Benefits &amp; Risks</a:t>
            </a:r>
          </a:p>
          <a:p>
            <a:pPr marL="457200" lvl="1" indent="0">
              <a:buNone/>
            </a:pPr>
            <a:br>
              <a:rPr lang="en-US" dirty="0">
                <a:ea typeface="+mj-lt"/>
                <a:cs typeface="+mj-lt"/>
              </a:rPr>
            </a:b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457200" lvl="1" indent="0">
              <a:buNone/>
            </a:pPr>
            <a:endParaRPr lang="en-GB" dirty="0"/>
          </a:p>
        </p:txBody>
      </p:sp>
      <p:sp>
        <p:nvSpPr>
          <p:cNvPr id="2" name="TextBox 1"/>
          <p:cNvSpPr txBox="1"/>
          <p:nvPr/>
        </p:nvSpPr>
        <p:spPr>
          <a:xfrm>
            <a:off x="5324168" y="5176684"/>
            <a:ext cx="184731" cy="369332"/>
          </a:xfrm>
          <a:prstGeom prst="rect">
            <a:avLst/>
          </a:prstGeom>
          <a:noFill/>
        </p:spPr>
        <p:txBody>
          <a:bodyPr wrap="none" rtlCol="0">
            <a:spAutoFit/>
          </a:bodyPr>
          <a:lstStyle/>
          <a:p>
            <a:endParaRPr lang="en-GB" dirty="0"/>
          </a:p>
        </p:txBody>
      </p:sp>
      <p:sp>
        <p:nvSpPr>
          <p:cNvPr id="7" name="TextBox 6"/>
          <p:cNvSpPr txBox="1"/>
          <p:nvPr/>
        </p:nvSpPr>
        <p:spPr>
          <a:xfrm>
            <a:off x="1005811" y="1570424"/>
            <a:ext cx="7141243" cy="4785926"/>
          </a:xfrm>
          <a:prstGeom prst="rect">
            <a:avLst/>
          </a:prstGeom>
          <a:noFill/>
        </p:spPr>
        <p:txBody>
          <a:bodyPr wrap="square" rtlCol="0">
            <a:spAutoFit/>
          </a:bodyPr>
          <a:lstStyle/>
          <a:p>
            <a:r>
              <a:rPr lang="en-GB" sz="1700" dirty="0">
                <a:ea typeface="+mj-lt"/>
                <a:cs typeface="+mj-lt"/>
              </a:rPr>
              <a:t>Blood transfusions are common procedures that can save and improve lives and death due to transfusion is extremely rare. Most patients who receive a blood transfusion experience no complications or problems. However, there are associated risks, which fall into four main categories:</a:t>
            </a:r>
          </a:p>
          <a:p>
            <a:pPr lvl="2"/>
            <a:endParaRPr lang="en-GB" sz="1700" dirty="0">
              <a:ea typeface="+mj-lt"/>
              <a:cs typeface="+mj-lt"/>
            </a:endParaRPr>
          </a:p>
          <a:p>
            <a:pPr lvl="2" indent="-342900">
              <a:buAutoNum type="arabicPeriod"/>
            </a:pPr>
            <a:r>
              <a:rPr lang="en-GB" sz="1700" b="1" dirty="0">
                <a:ea typeface="+mj-lt"/>
                <a:cs typeface="+mj-lt"/>
              </a:rPr>
              <a:t>Patient Identification Error</a:t>
            </a:r>
          </a:p>
          <a:p>
            <a:pPr marL="571500" lvl="2"/>
            <a:endParaRPr lang="en-GB" sz="1700" b="1" dirty="0">
              <a:ea typeface="+mj-lt"/>
              <a:cs typeface="+mj-lt"/>
            </a:endParaRPr>
          </a:p>
          <a:p>
            <a:pPr lvl="2" indent="-342900">
              <a:buAutoNum type="arabicPeriod"/>
            </a:pPr>
            <a:r>
              <a:rPr lang="en-GB" sz="1700" b="1" dirty="0">
                <a:ea typeface="+mj-lt"/>
                <a:cs typeface="+mj-lt"/>
              </a:rPr>
              <a:t>Transfusion Reactions</a:t>
            </a:r>
          </a:p>
          <a:p>
            <a:pPr lvl="2" indent="-342900">
              <a:buFont typeface="+mj-lt"/>
              <a:buAutoNum type="arabicPeriod"/>
            </a:pPr>
            <a:endParaRPr lang="en-GB" sz="1700" b="1" dirty="0">
              <a:ea typeface="+mj-lt"/>
              <a:cs typeface="+mj-lt"/>
            </a:endParaRPr>
          </a:p>
          <a:p>
            <a:pPr lvl="2" indent="-342900">
              <a:buAutoNum type="arabicPeriod"/>
            </a:pPr>
            <a:r>
              <a:rPr lang="en-GB" sz="1700" b="1" dirty="0">
                <a:ea typeface="+mj-lt"/>
                <a:cs typeface="+mj-lt"/>
              </a:rPr>
              <a:t>Infection</a:t>
            </a:r>
          </a:p>
          <a:p>
            <a:pPr lvl="2" indent="-342900">
              <a:buFont typeface="+mj-lt"/>
              <a:buAutoNum type="arabicPeriod"/>
            </a:pPr>
            <a:endParaRPr lang="en-GB" sz="1700" b="1" dirty="0">
              <a:ea typeface="+mj-lt"/>
              <a:cs typeface="+mj-lt"/>
            </a:endParaRPr>
          </a:p>
          <a:p>
            <a:pPr lvl="2" indent="-342900">
              <a:buAutoNum type="arabicPeriod"/>
            </a:pPr>
            <a:r>
              <a:rPr lang="en-GB" sz="1700" b="1" dirty="0">
                <a:ea typeface="+mj-lt"/>
                <a:cs typeface="+mj-lt"/>
              </a:rPr>
              <a:t>Complications of long term transfusion</a:t>
            </a:r>
          </a:p>
          <a:p>
            <a:endParaRPr lang="en-GB" sz="1700" dirty="0"/>
          </a:p>
          <a:p>
            <a:r>
              <a:rPr lang="en-GB" sz="1700" dirty="0">
                <a:ea typeface="+mj-lt"/>
                <a:cs typeface="+mj-lt"/>
              </a:rPr>
              <a:t>For more information see ‘Receiving a Blood Transfusion’ leaflet via the Blood Health National Oversight group webpage:</a:t>
            </a:r>
          </a:p>
          <a:p>
            <a:r>
              <a:rPr lang="en-GB" sz="1700" dirty="0">
                <a:ea typeface="+mj-lt"/>
                <a:cs typeface="+mj-lt"/>
                <a:hlinkClick r:id="rId4"/>
              </a:rPr>
              <a:t>https://bhnog.wales.nhs.uk/patient-information-leaflets/</a:t>
            </a:r>
            <a:endParaRPr lang="en-GB" sz="1700" dirty="0">
              <a:ea typeface="+mj-lt"/>
              <a:cs typeface="+mj-lt"/>
            </a:endParaRPr>
          </a:p>
          <a:p>
            <a:endParaRPr lang="en-GB" sz="1500" dirty="0">
              <a:ea typeface="+mj-lt"/>
              <a:cs typeface="+mj-lt"/>
            </a:endParaRPr>
          </a:p>
          <a:p>
            <a:pPr marL="171450" lvl="1">
              <a:defRPr/>
            </a:pPr>
            <a:r>
              <a:rPr lang="en-GB" dirty="0"/>
              <a:t> </a:t>
            </a:r>
          </a:p>
        </p:txBody>
      </p:sp>
      <p:pic>
        <p:nvPicPr>
          <p:cNvPr id="3" name="Picture 2"/>
          <p:cNvPicPr>
            <a:picLocks noChangeAspect="1"/>
          </p:cNvPicPr>
          <p:nvPr/>
        </p:nvPicPr>
        <p:blipFill>
          <a:blip r:embed="rId5"/>
          <a:stretch>
            <a:fillRect/>
          </a:stretch>
        </p:blipFill>
        <p:spPr>
          <a:xfrm>
            <a:off x="8147054" y="1700784"/>
            <a:ext cx="2673346" cy="3346704"/>
          </a:xfrm>
          <a:prstGeom prst="rect">
            <a:avLst/>
          </a:prstGeom>
        </p:spPr>
      </p:pic>
    </p:spTree>
    <p:extLst>
      <p:ext uri="{BB962C8B-B14F-4D97-AF65-F5344CB8AC3E}">
        <p14:creationId xmlns:p14="http://schemas.microsoft.com/office/powerpoint/2010/main" val="2502368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775855" y="429492"/>
            <a:ext cx="10737271" cy="5818908"/>
          </a:xfrm>
          <a:solidFill>
            <a:schemeClr val="bg1"/>
          </a:solidFill>
          <a:effectLst/>
        </p:spPr>
        <p:txBody>
          <a:bodyPr>
            <a:normAutofit/>
          </a:bodyPr>
          <a:lstStyle/>
          <a:p>
            <a:pPr marL="0" indent="0" algn="ctr">
              <a:lnSpc>
                <a:spcPct val="70000"/>
              </a:lnSpc>
              <a:buNone/>
              <a:defRPr/>
            </a:pPr>
            <a:r>
              <a:rPr lang="en-GB" sz="3300" dirty="0"/>
              <a:t>The All Wales Transfusion Record</a:t>
            </a:r>
          </a:p>
          <a:p>
            <a:pPr marL="0" indent="0">
              <a:buNone/>
              <a:defRPr/>
            </a:pPr>
            <a:endParaRPr lang="en-GB" dirty="0">
              <a:ea typeface="+mj-lt"/>
              <a:cs typeface="+mj-lt"/>
            </a:endParaRPr>
          </a:p>
          <a:p>
            <a:pPr marL="0" indent="0">
              <a:buNone/>
              <a:defRPr/>
            </a:pPr>
            <a:br>
              <a:rPr lang="en-US" dirty="0">
                <a:ea typeface="+mj-lt"/>
                <a:cs typeface="+mj-lt"/>
              </a:rPr>
            </a:b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457200" lvl="1" indent="0">
              <a:buNone/>
            </a:pPr>
            <a:endParaRPr lang="en-GB" dirty="0"/>
          </a:p>
        </p:txBody>
      </p:sp>
      <p:sp>
        <p:nvSpPr>
          <p:cNvPr id="2" name="TextBox 1"/>
          <p:cNvSpPr txBox="1"/>
          <p:nvPr/>
        </p:nvSpPr>
        <p:spPr>
          <a:xfrm>
            <a:off x="5324168" y="5176684"/>
            <a:ext cx="184731" cy="369332"/>
          </a:xfrm>
          <a:prstGeom prst="rect">
            <a:avLst/>
          </a:prstGeom>
          <a:noFill/>
        </p:spPr>
        <p:txBody>
          <a:bodyPr wrap="none" rtlCol="0">
            <a:spAutoFit/>
          </a:bodyPr>
          <a:lstStyle/>
          <a:p>
            <a:endParaRPr lang="en-GB" dirty="0"/>
          </a:p>
        </p:txBody>
      </p:sp>
      <p:sp>
        <p:nvSpPr>
          <p:cNvPr id="8" name="TextBox 7"/>
          <p:cNvSpPr txBox="1"/>
          <p:nvPr/>
        </p:nvSpPr>
        <p:spPr>
          <a:xfrm>
            <a:off x="6728790" y="3120887"/>
            <a:ext cx="1182757" cy="299758"/>
          </a:xfrm>
          <a:prstGeom prst="rect">
            <a:avLst/>
          </a:prstGeom>
          <a:noFill/>
        </p:spPr>
        <p:txBody>
          <a:bodyPr wrap="square" rtlCol="0">
            <a:spAutoFit/>
          </a:bodyPr>
          <a:lstStyle/>
          <a:p>
            <a:endParaRPr lang="en-GB" dirty="0"/>
          </a:p>
        </p:txBody>
      </p:sp>
      <p:sp>
        <p:nvSpPr>
          <p:cNvPr id="9" name="TextBox 8"/>
          <p:cNvSpPr txBox="1"/>
          <p:nvPr/>
        </p:nvSpPr>
        <p:spPr>
          <a:xfrm>
            <a:off x="1084904" y="1968999"/>
            <a:ext cx="2852485" cy="2603533"/>
          </a:xfrm>
          <a:prstGeom prst="rect">
            <a:avLst/>
          </a:prstGeom>
          <a:noFill/>
        </p:spPr>
        <p:txBody>
          <a:bodyPr wrap="square" rtlCol="0">
            <a:spAutoFit/>
          </a:bodyPr>
          <a:lstStyle/>
          <a:p>
            <a:pPr>
              <a:lnSpc>
                <a:spcPct val="110000"/>
              </a:lnSpc>
            </a:pPr>
            <a:r>
              <a:rPr lang="en-US" sz="1600" dirty="0">
                <a:ea typeface="+mj-lt"/>
                <a:cs typeface="+mj-lt"/>
              </a:rPr>
              <a:t>The All Wales Transfusion Record (AWTR) is a standardised clinical record  of transfusion used across all Health boards in Wales.  </a:t>
            </a:r>
          </a:p>
          <a:p>
            <a:pPr>
              <a:lnSpc>
                <a:spcPct val="110000"/>
              </a:lnSpc>
            </a:pPr>
            <a:r>
              <a:rPr lang="en-US" sz="1600" dirty="0">
                <a:ea typeface="+mj-lt"/>
                <a:cs typeface="+mj-lt"/>
              </a:rPr>
              <a:t>It includes essential information and prompts and is split into sections. </a:t>
            </a:r>
          </a:p>
          <a:p>
            <a:pPr>
              <a:lnSpc>
                <a:spcPct val="110000"/>
              </a:lnSpc>
            </a:pPr>
            <a:endParaRPr lang="en-US" sz="800" dirty="0">
              <a:ea typeface="+mj-lt"/>
              <a:cs typeface="+mj-lt"/>
            </a:endParaRPr>
          </a:p>
          <a:p>
            <a:pPr>
              <a:lnSpc>
                <a:spcPct val="110000"/>
              </a:lnSpc>
            </a:pPr>
            <a:endParaRPr lang="en-US" sz="1300" dirty="0">
              <a:ea typeface="+mj-lt"/>
              <a:cs typeface="+mj-lt"/>
            </a:endParaRPr>
          </a:p>
        </p:txBody>
      </p:sp>
      <p:pic>
        <p:nvPicPr>
          <p:cNvPr id="12" name="Picture 11">
            <a:extLst>
              <a:ext uri="{FF2B5EF4-FFF2-40B4-BE49-F238E27FC236}">
                <a16:creationId xmlns:a16="http://schemas.microsoft.com/office/drawing/2014/main" id="{9FB27CC3-002E-1855-0F8C-ED73C3FE5FF2}"/>
              </a:ext>
            </a:extLst>
          </p:cNvPr>
          <p:cNvPicPr>
            <a:picLocks noChangeAspect="1"/>
          </p:cNvPicPr>
          <p:nvPr/>
        </p:nvPicPr>
        <p:blipFill>
          <a:blip r:embed="rId4"/>
          <a:stretch>
            <a:fillRect/>
          </a:stretch>
        </p:blipFill>
        <p:spPr>
          <a:xfrm>
            <a:off x="4296664" y="1201147"/>
            <a:ext cx="6826643" cy="4757359"/>
          </a:xfrm>
          <a:prstGeom prst="rect">
            <a:avLst/>
          </a:prstGeom>
        </p:spPr>
      </p:pic>
    </p:spTree>
    <p:extLst>
      <p:ext uri="{BB962C8B-B14F-4D97-AF65-F5344CB8AC3E}">
        <p14:creationId xmlns:p14="http://schemas.microsoft.com/office/powerpoint/2010/main" val="160919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775855" y="429492"/>
            <a:ext cx="10737271" cy="5818908"/>
          </a:xfrm>
          <a:solidFill>
            <a:schemeClr val="bg1"/>
          </a:solidFill>
          <a:effectLst/>
        </p:spPr>
        <p:txBody>
          <a:bodyPr>
            <a:normAutofit/>
          </a:bodyPr>
          <a:lstStyle/>
          <a:p>
            <a:pPr marL="0" indent="0" algn="ctr">
              <a:lnSpc>
                <a:spcPct val="70000"/>
              </a:lnSpc>
              <a:buNone/>
              <a:defRPr/>
            </a:pPr>
            <a:r>
              <a:rPr lang="en-GB" sz="3300" dirty="0"/>
              <a:t>The All Wales Transfusion Record Continued</a:t>
            </a:r>
          </a:p>
          <a:p>
            <a:pPr marL="0" indent="0">
              <a:buNone/>
              <a:defRPr/>
            </a:pPr>
            <a:endParaRPr lang="en-GB" dirty="0">
              <a:ea typeface="+mj-lt"/>
              <a:cs typeface="+mj-lt"/>
            </a:endParaRPr>
          </a:p>
          <a:p>
            <a:pPr marL="0" indent="0">
              <a:buNone/>
              <a:defRPr/>
            </a:pPr>
            <a:br>
              <a:rPr lang="en-US" dirty="0">
                <a:ea typeface="+mj-lt"/>
                <a:cs typeface="+mj-lt"/>
              </a:rPr>
            </a:b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457200" lvl="1" indent="0">
              <a:buNone/>
            </a:pPr>
            <a:endParaRPr lang="en-GB" dirty="0"/>
          </a:p>
        </p:txBody>
      </p:sp>
      <p:sp>
        <p:nvSpPr>
          <p:cNvPr id="2" name="TextBox 1"/>
          <p:cNvSpPr txBox="1"/>
          <p:nvPr/>
        </p:nvSpPr>
        <p:spPr>
          <a:xfrm>
            <a:off x="5324168" y="5176684"/>
            <a:ext cx="184731" cy="369332"/>
          </a:xfrm>
          <a:prstGeom prst="rect">
            <a:avLst/>
          </a:prstGeom>
          <a:noFill/>
        </p:spPr>
        <p:txBody>
          <a:bodyPr wrap="none" rtlCol="0">
            <a:spAutoFit/>
          </a:bodyPr>
          <a:lstStyle/>
          <a:p>
            <a:endParaRPr lang="en-GB" dirty="0"/>
          </a:p>
        </p:txBody>
      </p:sp>
      <p:sp>
        <p:nvSpPr>
          <p:cNvPr id="8" name="TextBox 7"/>
          <p:cNvSpPr txBox="1"/>
          <p:nvPr/>
        </p:nvSpPr>
        <p:spPr>
          <a:xfrm>
            <a:off x="6728790" y="3120887"/>
            <a:ext cx="1182757" cy="299758"/>
          </a:xfrm>
          <a:prstGeom prst="rect">
            <a:avLst/>
          </a:prstGeom>
          <a:noFill/>
        </p:spPr>
        <p:txBody>
          <a:bodyPr wrap="square" rtlCol="0">
            <a:spAutoFit/>
          </a:bodyPr>
          <a:lstStyle/>
          <a:p>
            <a:endParaRPr lang="en-GB" dirty="0"/>
          </a:p>
        </p:txBody>
      </p:sp>
      <p:pic>
        <p:nvPicPr>
          <p:cNvPr id="5" name="Picture 4">
            <a:extLst>
              <a:ext uri="{FF2B5EF4-FFF2-40B4-BE49-F238E27FC236}">
                <a16:creationId xmlns:a16="http://schemas.microsoft.com/office/drawing/2014/main" id="{FA34719E-5BE1-3835-1359-9021435E9B56}"/>
              </a:ext>
            </a:extLst>
          </p:cNvPr>
          <p:cNvPicPr>
            <a:picLocks noChangeAspect="1"/>
          </p:cNvPicPr>
          <p:nvPr/>
        </p:nvPicPr>
        <p:blipFill>
          <a:blip r:embed="rId4"/>
          <a:stretch>
            <a:fillRect/>
          </a:stretch>
        </p:blipFill>
        <p:spPr>
          <a:xfrm>
            <a:off x="2783397" y="1122301"/>
            <a:ext cx="6625205" cy="4613397"/>
          </a:xfrm>
          <a:prstGeom prst="rect">
            <a:avLst/>
          </a:prstGeom>
        </p:spPr>
      </p:pic>
    </p:spTree>
    <p:extLst>
      <p:ext uri="{BB962C8B-B14F-4D97-AF65-F5344CB8AC3E}">
        <p14:creationId xmlns:p14="http://schemas.microsoft.com/office/powerpoint/2010/main" val="668251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361661" y="924340"/>
            <a:ext cx="9355107" cy="5148469"/>
          </a:xfrm>
          <a:solidFill>
            <a:schemeClr val="bg1"/>
          </a:solidFill>
          <a:effectLst/>
        </p:spPr>
        <p:txBody>
          <a:bodyPr>
            <a:normAutofit fontScale="92500" lnSpcReduction="20000"/>
          </a:bodyPr>
          <a:lstStyle/>
          <a:p>
            <a:pPr marL="0" indent="0" algn="ctr">
              <a:buNone/>
              <a:defRPr/>
            </a:pPr>
            <a:r>
              <a:rPr lang="en-GB" sz="3600" dirty="0"/>
              <a:t>Learning Outcomes</a:t>
            </a:r>
          </a:p>
          <a:p>
            <a:pPr marL="0" indent="0">
              <a:buNone/>
            </a:pPr>
            <a:r>
              <a:rPr lang="en-GB" dirty="0"/>
              <a:t>At the end of this session the learner should be able to:</a:t>
            </a:r>
          </a:p>
          <a:p>
            <a:pPr marL="0" indent="0">
              <a:buNone/>
            </a:pPr>
            <a:endParaRPr lang="en-GB" sz="800" dirty="0">
              <a:ea typeface="+mn-lt"/>
              <a:cs typeface="+mn-lt"/>
            </a:endParaRPr>
          </a:p>
          <a:p>
            <a:pPr marL="742950" lvl="1" indent="-285750">
              <a:lnSpc>
                <a:spcPct val="110000"/>
              </a:lnSpc>
              <a:buFont typeface="Arial"/>
              <a:buChar char="•"/>
            </a:pPr>
            <a:r>
              <a:rPr lang="en-GB" sz="2000" dirty="0">
                <a:ea typeface="+mn-lt"/>
                <a:cs typeface="+mn-lt"/>
              </a:rPr>
              <a:t>Demonstrate an understanding of the roles and responsibilities of pre-registration nurses in relation to blood transfusion as outlined in the Practice Learning Framework  </a:t>
            </a:r>
          </a:p>
          <a:p>
            <a:pPr marL="742950" lvl="1" indent="-285750">
              <a:lnSpc>
                <a:spcPct val="110000"/>
              </a:lnSpc>
              <a:buFont typeface="Arial"/>
              <a:buChar char="•"/>
            </a:pPr>
            <a:r>
              <a:rPr lang="en-GB" sz="2000" dirty="0">
                <a:ea typeface="+mn-lt"/>
                <a:cs typeface="+mn-lt"/>
              </a:rPr>
              <a:t>Explain the difference between emergency (group O), electronic issue and cross-matched red cells and describe the ordering process</a:t>
            </a:r>
          </a:p>
          <a:p>
            <a:pPr marL="742950" lvl="1" indent="-285750">
              <a:buFont typeface="Arial"/>
              <a:buChar char="•"/>
            </a:pPr>
            <a:endParaRPr lang="en-GB" sz="800" dirty="0"/>
          </a:p>
          <a:p>
            <a:pPr marL="742950" lvl="1" indent="-285750">
              <a:buFont typeface="Arial"/>
              <a:buChar char="•"/>
            </a:pPr>
            <a:r>
              <a:rPr lang="en-GB" sz="2000" dirty="0">
                <a:ea typeface="+mn-lt"/>
                <a:cs typeface="+mn-lt"/>
              </a:rPr>
              <a:t>Identify compatible ABO blood groups (compatibility table) </a:t>
            </a:r>
          </a:p>
          <a:p>
            <a:pPr marL="742950" lvl="1" indent="-285750">
              <a:buFont typeface="Arial"/>
              <a:buChar char="•"/>
            </a:pPr>
            <a:endParaRPr lang="en-GB" sz="800" dirty="0">
              <a:ea typeface="+mn-lt"/>
              <a:cs typeface="+mn-lt"/>
            </a:endParaRPr>
          </a:p>
          <a:p>
            <a:pPr marL="742950" lvl="1" indent="-285750">
              <a:buFont typeface="Arial"/>
              <a:buChar char="•"/>
            </a:pPr>
            <a:r>
              <a:rPr lang="en-GB" sz="2000" dirty="0">
                <a:ea typeface="+mn-lt"/>
                <a:cs typeface="+mn-lt"/>
              </a:rPr>
              <a:t>Discuss transfusion benefits &amp; risks &amp; patient consent</a:t>
            </a:r>
          </a:p>
          <a:p>
            <a:pPr marL="742950" lvl="1" indent="-285750">
              <a:buFont typeface="Arial"/>
              <a:buChar char="•"/>
            </a:pPr>
            <a:endParaRPr lang="en-GB" sz="800" dirty="0"/>
          </a:p>
          <a:p>
            <a:pPr marL="742950" lvl="1" indent="-285750">
              <a:buFont typeface="Arial"/>
              <a:buChar char="•"/>
            </a:pPr>
            <a:r>
              <a:rPr lang="en-GB" sz="2000" dirty="0">
                <a:ea typeface="+mn-lt"/>
                <a:cs typeface="+mn-lt"/>
              </a:rPr>
              <a:t>In depth explanation of the All Wales Transfusion Record </a:t>
            </a:r>
          </a:p>
          <a:p>
            <a:pPr marL="742950" lvl="1" indent="-285750">
              <a:buFont typeface="Arial"/>
              <a:buChar char="•"/>
            </a:pPr>
            <a:endParaRPr lang="en-GB" sz="800" dirty="0"/>
          </a:p>
          <a:p>
            <a:pPr marL="742950" lvl="1" indent="-285750">
              <a:lnSpc>
                <a:spcPct val="110000"/>
              </a:lnSpc>
              <a:buFont typeface="Arial"/>
              <a:buChar char="•"/>
            </a:pPr>
            <a:r>
              <a:rPr lang="en-GB" sz="2000" dirty="0">
                <a:ea typeface="+mn-lt"/>
                <a:cs typeface="+mn-lt"/>
              </a:rPr>
              <a:t>Explain what safe administration of blood involves, including explanation of pre-transfusion checks (blood pack check, patient ID)</a:t>
            </a:r>
          </a:p>
          <a:p>
            <a:pPr marL="742950" lvl="1" indent="-285750">
              <a:buFont typeface="Arial"/>
              <a:buChar char="•"/>
            </a:pPr>
            <a:endParaRPr lang="en-GB" sz="800" dirty="0"/>
          </a:p>
          <a:p>
            <a:pPr marL="742950" lvl="1" indent="-285750">
              <a:lnSpc>
                <a:spcPct val="110000"/>
              </a:lnSpc>
              <a:buFont typeface="Arial"/>
              <a:buChar char="•"/>
            </a:pPr>
            <a:r>
              <a:rPr lang="en-GB" sz="2000" dirty="0">
                <a:ea typeface="+mn-lt"/>
                <a:cs typeface="+mn-lt"/>
              </a:rPr>
              <a:t>Describe the importance of monitoring the patient during &amp; post transfusion including recognising a basic transfusion reaction &amp; appropriate actions to be taken</a:t>
            </a:r>
            <a:endParaRPr lang="en-GB" sz="2000" dirty="0"/>
          </a:p>
          <a:p>
            <a:pPr marL="0" indent="0">
              <a:buNone/>
            </a:pPr>
            <a:endParaRPr lang="en-GB" dirty="0"/>
          </a:p>
        </p:txBody>
      </p:sp>
    </p:spTree>
    <p:extLst>
      <p:ext uri="{BB962C8B-B14F-4D97-AF65-F5344CB8AC3E}">
        <p14:creationId xmlns:p14="http://schemas.microsoft.com/office/powerpoint/2010/main" val="760477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923296" y="1016584"/>
            <a:ext cx="9985248" cy="4919869"/>
          </a:xfrm>
          <a:solidFill>
            <a:schemeClr val="bg1"/>
          </a:solidFill>
          <a:effectLst/>
        </p:spPr>
        <p:txBody>
          <a:bodyPr>
            <a:normAutofit fontScale="92500" lnSpcReduction="20000"/>
          </a:bodyPr>
          <a:lstStyle/>
          <a:p>
            <a:pPr marL="0" indent="0" algn="ctr">
              <a:buNone/>
              <a:defRPr/>
            </a:pPr>
            <a:r>
              <a:rPr lang="en-GB" sz="3500" dirty="0"/>
              <a:t>Safe administration of blood</a:t>
            </a:r>
            <a:br>
              <a:rPr lang="en-US" dirty="0">
                <a:ea typeface="+mj-lt"/>
                <a:cs typeface="+mj-lt"/>
              </a:rPr>
            </a:br>
            <a:endParaRPr lang="en-GB" sz="900" dirty="0"/>
          </a:p>
          <a:p>
            <a:pPr>
              <a:lnSpc>
                <a:spcPct val="110000"/>
              </a:lnSpc>
            </a:pPr>
            <a:r>
              <a:rPr lang="en-GB" sz="2400" dirty="0"/>
              <a:t>As a student Nurse you will</a:t>
            </a:r>
            <a:r>
              <a:rPr lang="en-GB" sz="2400" dirty="0">
                <a:solidFill>
                  <a:srgbClr val="FF0000"/>
                </a:solidFill>
              </a:rPr>
              <a:t> </a:t>
            </a:r>
            <a:r>
              <a:rPr lang="en-GB" sz="2400" b="1" dirty="0">
                <a:solidFill>
                  <a:srgbClr val="FF0000"/>
                </a:solidFill>
              </a:rPr>
              <a:t>NOT</a:t>
            </a:r>
            <a:r>
              <a:rPr lang="en-GB" sz="2400" dirty="0">
                <a:solidFill>
                  <a:srgbClr val="FF0000"/>
                </a:solidFill>
              </a:rPr>
              <a:t> </a:t>
            </a:r>
            <a:r>
              <a:rPr lang="en-GB" sz="2400" dirty="0"/>
              <a:t>be expected to administer blood although you will be assisting in the process as defined in the learning practice framework and so you must be aware of how to administer blood safely. You should</a:t>
            </a:r>
            <a:r>
              <a:rPr lang="en-GB" sz="2400" dirty="0">
                <a:solidFill>
                  <a:srgbClr val="FF0000"/>
                </a:solidFill>
              </a:rPr>
              <a:t> </a:t>
            </a:r>
            <a:r>
              <a:rPr lang="en-GB" sz="2400" u="sng" dirty="0">
                <a:solidFill>
                  <a:srgbClr val="FF0000"/>
                </a:solidFill>
              </a:rPr>
              <a:t>never</a:t>
            </a:r>
            <a:r>
              <a:rPr lang="en-GB" sz="2400" dirty="0">
                <a:solidFill>
                  <a:srgbClr val="FF0000"/>
                </a:solidFill>
              </a:rPr>
              <a:t> </a:t>
            </a:r>
            <a:r>
              <a:rPr lang="en-GB" sz="2400" dirty="0"/>
              <a:t>be utilised to second check a component transfusion in those HB with this procedure in place </a:t>
            </a:r>
          </a:p>
          <a:p>
            <a:endParaRPr lang="en-GB" sz="900" dirty="0"/>
          </a:p>
          <a:p>
            <a:pPr>
              <a:lnSpc>
                <a:spcPct val="110000"/>
              </a:lnSpc>
            </a:pPr>
            <a:r>
              <a:rPr lang="en-GB" sz="2400" dirty="0"/>
              <a:t>You </a:t>
            </a:r>
            <a:r>
              <a:rPr lang="en-GB" sz="2400" b="1" dirty="0">
                <a:solidFill>
                  <a:srgbClr val="FF0000"/>
                </a:solidFill>
              </a:rPr>
              <a:t>MAY</a:t>
            </a:r>
            <a:r>
              <a:rPr lang="en-GB" sz="2400" dirty="0"/>
              <a:t> assist in the monitoring of patients who are receiving a transfusion under </a:t>
            </a:r>
            <a:r>
              <a:rPr lang="en-GB" sz="2400" u="sng" dirty="0">
                <a:solidFill>
                  <a:srgbClr val="FF0000"/>
                </a:solidFill>
              </a:rPr>
              <a:t>direct supervision </a:t>
            </a:r>
            <a:r>
              <a:rPr lang="en-GB" sz="2400" dirty="0"/>
              <a:t>of the accountable RN. Therefore, it is important that you understand basic types of transfusion reactions and what your role is in the event of this rare occurrence</a:t>
            </a:r>
          </a:p>
          <a:p>
            <a:endParaRPr lang="en-GB" sz="900" dirty="0"/>
          </a:p>
          <a:p>
            <a:pPr>
              <a:lnSpc>
                <a:spcPct val="120000"/>
              </a:lnSpc>
            </a:pPr>
            <a:r>
              <a:rPr lang="en-GB" sz="2400" dirty="0"/>
              <a:t>You will receive extra training and support from your Hospital Transfusion Team following qualifying and will undertake a further competency assessment in order to be deemed competent to administer blood safely  </a:t>
            </a:r>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457200" lvl="1" indent="0">
              <a:buNone/>
            </a:pPr>
            <a:endParaRPr lang="en-GB" dirty="0"/>
          </a:p>
        </p:txBody>
      </p:sp>
      <p:sp>
        <p:nvSpPr>
          <p:cNvPr id="2" name="TextBox 1"/>
          <p:cNvSpPr txBox="1"/>
          <p:nvPr/>
        </p:nvSpPr>
        <p:spPr>
          <a:xfrm>
            <a:off x="5324168" y="5176684"/>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527603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923296" y="1016584"/>
            <a:ext cx="9985248" cy="4919869"/>
          </a:xfrm>
          <a:solidFill>
            <a:schemeClr val="bg1"/>
          </a:solidFill>
          <a:effectLst/>
        </p:spPr>
        <p:txBody>
          <a:bodyPr>
            <a:normAutofit/>
          </a:bodyPr>
          <a:lstStyle/>
          <a:p>
            <a:pPr marL="0" indent="0">
              <a:buNone/>
              <a:defRPr/>
            </a:pPr>
            <a:r>
              <a:rPr lang="en-GB" sz="3300" dirty="0"/>
              <a:t>Pre-transfusion checks</a:t>
            </a:r>
            <a:br>
              <a:rPr lang="en-US" dirty="0">
                <a:ea typeface="+mj-lt"/>
                <a:cs typeface="+mj-lt"/>
              </a:rPr>
            </a:br>
            <a:endParaRPr lang="en-GB" altLang="en-US" sz="800" dirty="0"/>
          </a:p>
        </p:txBody>
      </p:sp>
      <p:sp>
        <p:nvSpPr>
          <p:cNvPr id="2" name="TextBox 1"/>
          <p:cNvSpPr txBox="1"/>
          <p:nvPr/>
        </p:nvSpPr>
        <p:spPr>
          <a:xfrm>
            <a:off x="5324168" y="5176684"/>
            <a:ext cx="184731" cy="369332"/>
          </a:xfrm>
          <a:prstGeom prst="rect">
            <a:avLst/>
          </a:prstGeom>
          <a:noFill/>
        </p:spPr>
        <p:txBody>
          <a:bodyPr wrap="none" rtlCol="0">
            <a:spAutoFit/>
          </a:bodyPr>
          <a:lstStyle/>
          <a:p>
            <a:endParaRPr lang="en-GB" dirty="0"/>
          </a:p>
        </p:txBody>
      </p:sp>
      <p:sp>
        <p:nvSpPr>
          <p:cNvPr id="7" name="TextBox 6"/>
          <p:cNvSpPr txBox="1"/>
          <p:nvPr/>
        </p:nvSpPr>
        <p:spPr>
          <a:xfrm>
            <a:off x="1125229" y="1501766"/>
            <a:ext cx="5615043" cy="4339650"/>
          </a:xfrm>
          <a:prstGeom prst="rect">
            <a:avLst/>
          </a:prstGeom>
          <a:noFill/>
        </p:spPr>
        <p:txBody>
          <a:bodyPr wrap="square" rtlCol="0">
            <a:spAutoFit/>
          </a:bodyPr>
          <a:lstStyle/>
          <a:p>
            <a:pPr>
              <a:lnSpc>
                <a:spcPct val="110000"/>
              </a:lnSpc>
              <a:buFont typeface="Wingdings" panose="05000000000000000000" pitchFamily="2" charset="2"/>
              <a:buNone/>
            </a:pPr>
            <a:r>
              <a:rPr lang="en-GB" altLang="en-US" sz="1600" b="1" dirty="0"/>
              <a:t>Prior to arranging collection of blood, the following checks should be made:</a:t>
            </a:r>
          </a:p>
          <a:p>
            <a:pPr>
              <a:lnSpc>
                <a:spcPct val="110000"/>
              </a:lnSpc>
              <a:buFont typeface="Wingdings" panose="05000000000000000000" pitchFamily="2" charset="2"/>
              <a:buNone/>
            </a:pPr>
            <a:endParaRPr lang="en-GB" altLang="en-US" sz="800" dirty="0"/>
          </a:p>
          <a:p>
            <a:pPr marL="285750" indent="-285750">
              <a:buBlip>
                <a:blip r:embed="rId4"/>
              </a:buBlip>
            </a:pPr>
            <a:r>
              <a:rPr lang="en-GB" altLang="en-US" sz="1600" dirty="0">
                <a:ea typeface="+mj-lt"/>
                <a:cs typeface="+mj-lt"/>
              </a:rPr>
              <a:t>Correctly completed All Wales Transfusion Record</a:t>
            </a:r>
          </a:p>
          <a:p>
            <a:endParaRPr lang="en-GB" altLang="en-US" sz="800" dirty="0">
              <a:ea typeface="+mj-lt"/>
              <a:cs typeface="+mj-lt"/>
            </a:endParaRPr>
          </a:p>
          <a:p>
            <a:pPr marL="285750" indent="-285750">
              <a:buBlip>
                <a:blip r:embed="rId4"/>
              </a:buBlip>
            </a:pPr>
            <a:r>
              <a:rPr lang="en-GB" altLang="en-US" sz="1600" dirty="0">
                <a:ea typeface="+mj-lt"/>
                <a:cs typeface="+mj-lt"/>
              </a:rPr>
              <a:t>Products are authorised correctly</a:t>
            </a:r>
          </a:p>
          <a:p>
            <a:endParaRPr lang="en-GB" altLang="en-US" sz="800" dirty="0">
              <a:ea typeface="+mj-lt"/>
              <a:cs typeface="+mj-lt"/>
            </a:endParaRPr>
          </a:p>
          <a:p>
            <a:pPr marL="285750" indent="-285750">
              <a:buBlip>
                <a:blip r:embed="rId4"/>
              </a:buBlip>
            </a:pPr>
            <a:r>
              <a:rPr lang="en-GB" altLang="en-US" sz="1600" dirty="0">
                <a:ea typeface="+mj-lt"/>
                <a:cs typeface="+mj-lt"/>
              </a:rPr>
              <a:t>Patient aware of transfusion &amp; gives their consent</a:t>
            </a:r>
          </a:p>
          <a:p>
            <a:endParaRPr lang="en-GB" altLang="en-US" sz="800" dirty="0">
              <a:ea typeface="+mj-lt"/>
              <a:cs typeface="+mj-lt"/>
            </a:endParaRPr>
          </a:p>
          <a:p>
            <a:pPr marL="285750" indent="-285750">
              <a:buBlip>
                <a:blip r:embed="rId4"/>
              </a:buBlip>
            </a:pPr>
            <a:r>
              <a:rPr lang="en-GB" altLang="en-US" sz="1600" dirty="0">
                <a:ea typeface="+mj-lt"/>
                <a:cs typeface="+mj-lt"/>
              </a:rPr>
              <a:t>Patent venous access</a:t>
            </a:r>
          </a:p>
          <a:p>
            <a:endParaRPr lang="en-GB" altLang="en-US" sz="800" dirty="0">
              <a:ea typeface="+mj-lt"/>
              <a:cs typeface="+mj-lt"/>
            </a:endParaRPr>
          </a:p>
          <a:p>
            <a:pPr marL="285750" indent="-285750">
              <a:buBlip>
                <a:blip r:embed="rId4"/>
              </a:buBlip>
            </a:pPr>
            <a:r>
              <a:rPr lang="en-GB" altLang="en-US" sz="1600" dirty="0">
                <a:ea typeface="+mj-lt"/>
                <a:cs typeface="+mj-lt"/>
              </a:rPr>
              <a:t>Giving set and other equipment</a:t>
            </a:r>
          </a:p>
          <a:p>
            <a:endParaRPr lang="en-GB" altLang="en-US" sz="800" dirty="0">
              <a:ea typeface="+mj-lt"/>
              <a:cs typeface="+mj-lt"/>
            </a:endParaRPr>
          </a:p>
          <a:p>
            <a:pPr marL="285750" indent="-285750">
              <a:buBlip>
                <a:blip r:embed="rId4"/>
              </a:buBlip>
            </a:pPr>
            <a:r>
              <a:rPr lang="en-GB" altLang="en-US" sz="1600" dirty="0">
                <a:ea typeface="+mj-lt"/>
                <a:cs typeface="+mj-lt"/>
              </a:rPr>
              <a:t>Observation chart – ensure pre-transfusion observations are complete prior to ordering</a:t>
            </a:r>
          </a:p>
          <a:p>
            <a:endParaRPr lang="en-GB" altLang="en-US" sz="800" dirty="0">
              <a:ea typeface="+mj-lt"/>
              <a:cs typeface="+mj-lt"/>
            </a:endParaRPr>
          </a:p>
          <a:p>
            <a:pPr marL="285750" indent="-285750">
              <a:buBlip>
                <a:blip r:embed="rId4"/>
              </a:buBlip>
            </a:pPr>
            <a:r>
              <a:rPr lang="en-GB" altLang="en-US" sz="1600" dirty="0">
                <a:ea typeface="+mj-lt"/>
                <a:cs typeface="+mj-lt"/>
              </a:rPr>
              <a:t>Availability of appropriate staff to support transfusion</a:t>
            </a:r>
          </a:p>
          <a:p>
            <a:endParaRPr lang="en-GB" altLang="en-US" sz="800" dirty="0">
              <a:ea typeface="+mj-lt"/>
              <a:cs typeface="+mj-lt"/>
            </a:endParaRPr>
          </a:p>
          <a:p>
            <a:pPr marL="285750" indent="-285750">
              <a:buBlip>
                <a:blip r:embed="rId4"/>
              </a:buBlip>
            </a:pPr>
            <a:r>
              <a:rPr lang="en-GB" altLang="en-US" sz="1600" dirty="0">
                <a:ea typeface="+mj-lt"/>
                <a:cs typeface="+mj-lt"/>
              </a:rPr>
              <a:t>Ensure any concomitant medication is prescribed on drug chart and available</a:t>
            </a:r>
          </a:p>
          <a:p>
            <a:r>
              <a:rPr lang="en-GB" altLang="en-US" sz="1600" b="1" dirty="0">
                <a:ea typeface="+mj-lt"/>
                <a:cs typeface="+mj-lt"/>
              </a:rPr>
              <a:t>The component can now be ordered</a:t>
            </a:r>
          </a:p>
        </p:txBody>
      </p:sp>
      <p:sp>
        <p:nvSpPr>
          <p:cNvPr id="8" name="TextBox 7"/>
          <p:cNvSpPr txBox="1"/>
          <p:nvPr/>
        </p:nvSpPr>
        <p:spPr>
          <a:xfrm>
            <a:off x="6914827" y="3976355"/>
            <a:ext cx="3406810" cy="1477328"/>
          </a:xfrm>
          <a:prstGeom prst="rect">
            <a:avLst/>
          </a:prstGeom>
          <a:solidFill>
            <a:srgbClr val="FF0000"/>
          </a:solidFill>
        </p:spPr>
        <p:txBody>
          <a:bodyPr wrap="square" rtlCol="0">
            <a:spAutoFit/>
          </a:bodyPr>
          <a:lstStyle/>
          <a:p>
            <a:pPr algn="ctr"/>
            <a:r>
              <a:rPr lang="en-GB" altLang="en-US" dirty="0">
                <a:solidFill>
                  <a:schemeClr val="bg1"/>
                </a:solidFill>
                <a:ea typeface="+mj-lt"/>
                <a:cs typeface="+mj-lt"/>
              </a:rPr>
              <a:t>These checks ensure patient safety, avoids delay to the patient of receiving their transfusion and avoids wastage of the blood component </a:t>
            </a:r>
          </a:p>
        </p:txBody>
      </p:sp>
      <p:pic>
        <p:nvPicPr>
          <p:cNvPr id="9" name="Picture 8">
            <a:extLst>
              <a:ext uri="{FF2B5EF4-FFF2-40B4-BE49-F238E27FC236}">
                <a16:creationId xmlns:a16="http://schemas.microsoft.com/office/drawing/2014/main" id="{9D8FC403-AB01-4199-DE5A-26AF1A40EE31}"/>
              </a:ext>
            </a:extLst>
          </p:cNvPr>
          <p:cNvPicPr>
            <a:picLocks noChangeAspect="1"/>
          </p:cNvPicPr>
          <p:nvPr/>
        </p:nvPicPr>
        <p:blipFill rotWithShape="1">
          <a:blip r:embed="rId5"/>
          <a:srcRect t="4840"/>
          <a:stretch/>
        </p:blipFill>
        <p:spPr>
          <a:xfrm>
            <a:off x="6914826" y="1343891"/>
            <a:ext cx="3406810" cy="2422516"/>
          </a:xfrm>
          <a:prstGeom prst="rect">
            <a:avLst/>
          </a:prstGeom>
        </p:spPr>
      </p:pic>
    </p:spTree>
    <p:extLst>
      <p:ext uri="{BB962C8B-B14F-4D97-AF65-F5344CB8AC3E}">
        <p14:creationId xmlns:p14="http://schemas.microsoft.com/office/powerpoint/2010/main" val="1503820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923296" y="1016584"/>
            <a:ext cx="9985248" cy="4919869"/>
          </a:xfrm>
          <a:solidFill>
            <a:schemeClr val="bg1"/>
          </a:solidFill>
          <a:effectLst/>
        </p:spPr>
        <p:txBody>
          <a:bodyPr>
            <a:normAutofit/>
          </a:bodyPr>
          <a:lstStyle/>
          <a:p>
            <a:pPr marL="0" indent="0" algn="ctr">
              <a:buNone/>
              <a:defRPr/>
            </a:pPr>
            <a:r>
              <a:rPr lang="en-GB" sz="3000" dirty="0"/>
              <a:t>Pre-transfusion checks continued – blood component check</a:t>
            </a:r>
            <a:br>
              <a:rPr lang="en-US" sz="3000" dirty="0">
                <a:ea typeface="+mj-lt"/>
                <a:cs typeface="+mj-lt"/>
              </a:rPr>
            </a:br>
            <a:endParaRPr lang="en-GB" altLang="en-US" sz="3000" dirty="0"/>
          </a:p>
        </p:txBody>
      </p:sp>
      <p:sp>
        <p:nvSpPr>
          <p:cNvPr id="2" name="TextBox 1"/>
          <p:cNvSpPr txBox="1"/>
          <p:nvPr/>
        </p:nvSpPr>
        <p:spPr>
          <a:xfrm>
            <a:off x="5324168" y="5176684"/>
            <a:ext cx="184731" cy="369332"/>
          </a:xfrm>
          <a:prstGeom prst="rect">
            <a:avLst/>
          </a:prstGeom>
          <a:noFill/>
        </p:spPr>
        <p:txBody>
          <a:bodyPr wrap="none" rtlCol="0">
            <a:spAutoFit/>
          </a:bodyPr>
          <a:lstStyle/>
          <a:p>
            <a:endParaRPr lang="en-GB" dirty="0"/>
          </a:p>
        </p:txBody>
      </p:sp>
      <p:pic>
        <p:nvPicPr>
          <p:cNvPr id="10" name="Picture 9"/>
          <p:cNvPicPr>
            <a:picLocks noChangeAspect="1"/>
          </p:cNvPicPr>
          <p:nvPr/>
        </p:nvPicPr>
        <p:blipFill>
          <a:blip r:embed="rId4"/>
          <a:stretch>
            <a:fillRect/>
          </a:stretch>
        </p:blipFill>
        <p:spPr>
          <a:xfrm>
            <a:off x="1041276" y="1493129"/>
            <a:ext cx="8935246" cy="4348287"/>
          </a:xfrm>
          <a:prstGeom prst="rect">
            <a:avLst/>
          </a:prstGeom>
        </p:spPr>
      </p:pic>
      <p:sp>
        <p:nvSpPr>
          <p:cNvPr id="8" name="TextBox 7"/>
          <p:cNvSpPr txBox="1"/>
          <p:nvPr/>
        </p:nvSpPr>
        <p:spPr>
          <a:xfrm>
            <a:off x="7115174" y="4171693"/>
            <a:ext cx="3688594" cy="1200329"/>
          </a:xfrm>
          <a:prstGeom prst="rect">
            <a:avLst/>
          </a:prstGeom>
          <a:solidFill>
            <a:srgbClr val="FF0000"/>
          </a:solidFill>
        </p:spPr>
        <p:txBody>
          <a:bodyPr wrap="square" rtlCol="0">
            <a:spAutoFit/>
          </a:bodyPr>
          <a:lstStyle/>
          <a:p>
            <a:r>
              <a:rPr lang="en-GB" altLang="en-US" dirty="0">
                <a:solidFill>
                  <a:schemeClr val="bg1"/>
                </a:solidFill>
                <a:ea typeface="+mj-lt"/>
                <a:cs typeface="+mj-lt"/>
              </a:rPr>
              <a:t>These checks ensure patient safety, avoids delay to the patient of receiving their transfusion and avoids wastage of the blood component  </a:t>
            </a:r>
          </a:p>
        </p:txBody>
      </p:sp>
      <p:sp>
        <p:nvSpPr>
          <p:cNvPr id="3" name="TextBox 2"/>
          <p:cNvSpPr txBox="1"/>
          <p:nvPr/>
        </p:nvSpPr>
        <p:spPr>
          <a:xfrm>
            <a:off x="7115174" y="2901157"/>
            <a:ext cx="2861347" cy="1200329"/>
          </a:xfrm>
          <a:prstGeom prst="rect">
            <a:avLst/>
          </a:prstGeom>
          <a:solidFill>
            <a:schemeClr val="bg1"/>
          </a:solidFill>
        </p:spPr>
        <p:txBody>
          <a:bodyPr wrap="square" rtlCol="0">
            <a:spAutoFit/>
          </a:bodyPr>
          <a:lstStyle/>
          <a:p>
            <a:pPr marL="285750" indent="-285750">
              <a:buBlip>
                <a:blip r:embed="rId5"/>
              </a:buBlip>
            </a:pPr>
            <a:r>
              <a:rPr lang="en-GB" dirty="0"/>
              <a:t>Is the blood group on the blood bag compatible with the group on the label</a:t>
            </a:r>
          </a:p>
        </p:txBody>
      </p:sp>
      <p:pic>
        <p:nvPicPr>
          <p:cNvPr id="9" name="Picture 8"/>
          <p:cNvPicPr>
            <a:picLocks noChangeAspect="1"/>
          </p:cNvPicPr>
          <p:nvPr/>
        </p:nvPicPr>
        <p:blipFill>
          <a:blip r:embed="rId6"/>
          <a:stretch>
            <a:fillRect/>
          </a:stretch>
        </p:blipFill>
        <p:spPr>
          <a:xfrm>
            <a:off x="4840942" y="3025588"/>
            <a:ext cx="1707776" cy="1893278"/>
          </a:xfrm>
          <a:prstGeom prst="rect">
            <a:avLst/>
          </a:prstGeom>
        </p:spPr>
      </p:pic>
      <p:cxnSp>
        <p:nvCxnSpPr>
          <p:cNvPr id="12" name="Straight Arrow Connector 11"/>
          <p:cNvCxnSpPr/>
          <p:nvPr/>
        </p:nvCxnSpPr>
        <p:spPr>
          <a:xfrm flipH="1">
            <a:off x="6096000" y="3454710"/>
            <a:ext cx="1019174" cy="1399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596248" y="3594636"/>
            <a:ext cx="1248897" cy="2243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328554" y="4144733"/>
            <a:ext cx="1479176" cy="539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942609" y="4456407"/>
            <a:ext cx="1796666" cy="385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C9F78B-25DB-C8FB-EC9C-6719EAD57163}"/>
              </a:ext>
            </a:extLst>
          </p:cNvPr>
          <p:cNvSpPr txBox="1"/>
          <p:nvPr/>
        </p:nvSpPr>
        <p:spPr>
          <a:xfrm>
            <a:off x="1359349" y="2029420"/>
            <a:ext cx="2861347" cy="830997"/>
          </a:xfrm>
          <a:prstGeom prst="rect">
            <a:avLst/>
          </a:prstGeom>
          <a:solidFill>
            <a:schemeClr val="bg1"/>
          </a:solidFill>
        </p:spPr>
        <p:txBody>
          <a:bodyPr wrap="square" rtlCol="0">
            <a:spAutoFit/>
          </a:bodyPr>
          <a:lstStyle/>
          <a:p>
            <a:r>
              <a:rPr lang="en-GB" sz="1600" b="1" dirty="0"/>
              <a:t>Check the quality of the component</a:t>
            </a:r>
          </a:p>
          <a:p>
            <a:r>
              <a:rPr lang="en-GB" sz="1600" b="1" dirty="0"/>
              <a:t>Are there any leaks, lots etc?</a:t>
            </a:r>
          </a:p>
        </p:txBody>
      </p:sp>
    </p:spTree>
    <p:extLst>
      <p:ext uri="{BB962C8B-B14F-4D97-AF65-F5344CB8AC3E}">
        <p14:creationId xmlns:p14="http://schemas.microsoft.com/office/powerpoint/2010/main" val="1286248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923296" y="1016584"/>
            <a:ext cx="9985248" cy="4919869"/>
          </a:xfrm>
          <a:solidFill>
            <a:schemeClr val="bg1"/>
          </a:solidFill>
          <a:effectLst/>
        </p:spPr>
        <p:txBody>
          <a:bodyPr>
            <a:normAutofit/>
          </a:bodyPr>
          <a:lstStyle/>
          <a:p>
            <a:pPr marL="0" indent="0" algn="ctr">
              <a:buNone/>
              <a:defRPr/>
            </a:pPr>
            <a:r>
              <a:rPr lang="en-GB" sz="3300" dirty="0"/>
              <a:t>Pre-administration checks conclusion </a:t>
            </a:r>
            <a:br>
              <a:rPr lang="en-US" dirty="0">
                <a:ea typeface="+mj-lt"/>
                <a:cs typeface="+mj-lt"/>
              </a:rPr>
            </a:br>
            <a:endParaRPr lang="en-GB" altLang="en-US" sz="800" dirty="0"/>
          </a:p>
        </p:txBody>
      </p:sp>
      <p:sp>
        <p:nvSpPr>
          <p:cNvPr id="2" name="TextBox 1"/>
          <p:cNvSpPr txBox="1"/>
          <p:nvPr/>
        </p:nvSpPr>
        <p:spPr>
          <a:xfrm>
            <a:off x="5324168" y="5176684"/>
            <a:ext cx="184731" cy="369332"/>
          </a:xfrm>
          <a:prstGeom prst="rect">
            <a:avLst/>
          </a:prstGeom>
          <a:noFill/>
        </p:spPr>
        <p:txBody>
          <a:bodyPr wrap="none" rtlCol="0">
            <a:spAutoFit/>
          </a:bodyPr>
          <a:lstStyle/>
          <a:p>
            <a:endParaRPr lang="en-GB" dirty="0"/>
          </a:p>
        </p:txBody>
      </p:sp>
      <p:pic>
        <p:nvPicPr>
          <p:cNvPr id="15" name="Picture 14">
            <a:extLst>
              <a:ext uri="{FF2B5EF4-FFF2-40B4-BE49-F238E27FC236}">
                <a16:creationId xmlns:a16="http://schemas.microsoft.com/office/drawing/2014/main" id="{88406DC0-7664-8677-54CD-41534C823129}"/>
              </a:ext>
            </a:extLst>
          </p:cNvPr>
          <p:cNvPicPr>
            <a:picLocks noChangeAspect="1"/>
          </p:cNvPicPr>
          <p:nvPr/>
        </p:nvPicPr>
        <p:blipFill>
          <a:blip r:embed="rId4"/>
          <a:stretch>
            <a:fillRect/>
          </a:stretch>
        </p:blipFill>
        <p:spPr>
          <a:xfrm>
            <a:off x="3181863" y="1673108"/>
            <a:ext cx="5535417" cy="3780285"/>
          </a:xfrm>
          <a:prstGeom prst="rect">
            <a:avLst/>
          </a:prstGeom>
        </p:spPr>
      </p:pic>
      <p:pic>
        <p:nvPicPr>
          <p:cNvPr id="17" name="Picture 16">
            <a:extLst>
              <a:ext uri="{FF2B5EF4-FFF2-40B4-BE49-F238E27FC236}">
                <a16:creationId xmlns:a16="http://schemas.microsoft.com/office/drawing/2014/main" id="{4D98F00D-A489-CB5D-8911-100CAF68F22D}"/>
              </a:ext>
            </a:extLst>
          </p:cNvPr>
          <p:cNvPicPr>
            <a:picLocks noChangeAspect="1"/>
          </p:cNvPicPr>
          <p:nvPr/>
        </p:nvPicPr>
        <p:blipFill>
          <a:blip r:embed="rId5"/>
          <a:stretch>
            <a:fillRect/>
          </a:stretch>
        </p:blipFill>
        <p:spPr>
          <a:xfrm>
            <a:off x="9119313" y="1158686"/>
            <a:ext cx="1609950" cy="1028844"/>
          </a:xfrm>
          <a:prstGeom prst="rect">
            <a:avLst/>
          </a:prstGeom>
        </p:spPr>
      </p:pic>
    </p:spTree>
    <p:extLst>
      <p:ext uri="{BB962C8B-B14F-4D97-AF65-F5344CB8AC3E}">
        <p14:creationId xmlns:p14="http://schemas.microsoft.com/office/powerpoint/2010/main" val="1572614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2" name="TextBox 1"/>
          <p:cNvSpPr txBox="1"/>
          <p:nvPr/>
        </p:nvSpPr>
        <p:spPr>
          <a:xfrm>
            <a:off x="5324168" y="5176684"/>
            <a:ext cx="184731" cy="369332"/>
          </a:xfrm>
          <a:prstGeom prst="rect">
            <a:avLst/>
          </a:prstGeom>
          <a:noFill/>
        </p:spPr>
        <p:txBody>
          <a:bodyPr wrap="none" rtlCol="0">
            <a:spAutoFit/>
          </a:bodyPr>
          <a:lstStyle/>
          <a:p>
            <a:endParaRPr lang="en-GB" dirty="0"/>
          </a:p>
        </p:txBody>
      </p:sp>
      <p:sp>
        <p:nvSpPr>
          <p:cNvPr id="3" name="Content Placeholder 2"/>
          <p:cNvSpPr>
            <a:spLocks noGrp="1"/>
          </p:cNvSpPr>
          <p:nvPr>
            <p:ph idx="1"/>
          </p:nvPr>
        </p:nvSpPr>
        <p:spPr>
          <a:xfrm>
            <a:off x="914400" y="907930"/>
            <a:ext cx="10534236" cy="5244391"/>
          </a:xfrm>
          <a:solidFill>
            <a:schemeClr val="bg1"/>
          </a:solidFill>
        </p:spPr>
        <p:txBody>
          <a:bodyPr/>
          <a:lstStyle/>
          <a:p>
            <a:pPr marL="0" indent="0" algn="ctr">
              <a:lnSpc>
                <a:spcPct val="70000"/>
              </a:lnSpc>
              <a:buNone/>
              <a:defRPr/>
            </a:pPr>
            <a:r>
              <a:rPr lang="en-GB" sz="3300" dirty="0"/>
              <a:t>The Three Fundaments of safe transfusion practice </a:t>
            </a:r>
          </a:p>
          <a:p>
            <a:pPr marL="0" indent="0">
              <a:buNone/>
            </a:pPr>
            <a:endParaRPr lang="en-GB" dirty="0"/>
          </a:p>
        </p:txBody>
      </p:sp>
      <p:pic>
        <p:nvPicPr>
          <p:cNvPr id="9" name="Picture 8"/>
          <p:cNvPicPr>
            <a:picLocks noChangeAspect="1"/>
          </p:cNvPicPr>
          <p:nvPr/>
        </p:nvPicPr>
        <p:blipFill>
          <a:blip r:embed="rId4"/>
          <a:stretch>
            <a:fillRect/>
          </a:stretch>
        </p:blipFill>
        <p:spPr>
          <a:xfrm>
            <a:off x="4224130" y="1940571"/>
            <a:ext cx="3687124" cy="3479478"/>
          </a:xfrm>
          <a:prstGeom prst="rect">
            <a:avLst/>
          </a:prstGeom>
        </p:spPr>
      </p:pic>
    </p:spTree>
    <p:extLst>
      <p:ext uri="{BB962C8B-B14F-4D97-AF65-F5344CB8AC3E}">
        <p14:creationId xmlns:p14="http://schemas.microsoft.com/office/powerpoint/2010/main" val="682580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2" name="TextBox 1"/>
          <p:cNvSpPr txBox="1"/>
          <p:nvPr/>
        </p:nvSpPr>
        <p:spPr>
          <a:xfrm>
            <a:off x="5324168" y="5176684"/>
            <a:ext cx="184731" cy="369332"/>
          </a:xfrm>
          <a:prstGeom prst="rect">
            <a:avLst/>
          </a:prstGeom>
          <a:noFill/>
        </p:spPr>
        <p:txBody>
          <a:bodyPr wrap="none" rtlCol="0">
            <a:spAutoFit/>
          </a:bodyPr>
          <a:lstStyle/>
          <a:p>
            <a:endParaRPr lang="en-GB" dirty="0"/>
          </a:p>
        </p:txBody>
      </p:sp>
      <p:sp>
        <p:nvSpPr>
          <p:cNvPr id="3" name="Content Placeholder 2"/>
          <p:cNvSpPr>
            <a:spLocks noGrp="1"/>
          </p:cNvSpPr>
          <p:nvPr>
            <p:ph idx="1"/>
          </p:nvPr>
        </p:nvSpPr>
        <p:spPr>
          <a:xfrm>
            <a:off x="914400" y="907930"/>
            <a:ext cx="10534236" cy="5244391"/>
          </a:xfrm>
          <a:solidFill>
            <a:schemeClr val="bg1"/>
          </a:solidFill>
        </p:spPr>
        <p:txBody>
          <a:bodyPr/>
          <a:lstStyle/>
          <a:p>
            <a:pPr marL="0" indent="0" algn="ctr">
              <a:buNone/>
            </a:pPr>
            <a:r>
              <a:rPr lang="en-GB" sz="3300" dirty="0"/>
              <a:t>The Three Fundaments of safe transfusion practice</a:t>
            </a:r>
            <a:r>
              <a:rPr lang="en-GB" sz="3200" dirty="0"/>
              <a:t> </a:t>
            </a:r>
          </a:p>
          <a:p>
            <a:pPr marL="0" indent="0">
              <a:buNone/>
            </a:pPr>
            <a:r>
              <a:rPr lang="en-GB" dirty="0"/>
              <a:t> </a:t>
            </a:r>
          </a:p>
        </p:txBody>
      </p:sp>
      <p:pic>
        <p:nvPicPr>
          <p:cNvPr id="12" name="Picture 11">
            <a:hlinkClick r:id="rId4"/>
          </p:cNvPr>
          <p:cNvPicPr>
            <a:picLocks noChangeAspect="1"/>
          </p:cNvPicPr>
          <p:nvPr/>
        </p:nvPicPr>
        <p:blipFill>
          <a:blip r:embed="rId5"/>
          <a:stretch>
            <a:fillRect/>
          </a:stretch>
        </p:blipFill>
        <p:spPr>
          <a:xfrm>
            <a:off x="3383369" y="2328367"/>
            <a:ext cx="5096135" cy="2848317"/>
          </a:xfrm>
          <a:prstGeom prst="rect">
            <a:avLst/>
          </a:prstGeom>
        </p:spPr>
      </p:pic>
    </p:spTree>
    <p:extLst>
      <p:ext uri="{BB962C8B-B14F-4D97-AF65-F5344CB8AC3E}">
        <p14:creationId xmlns:p14="http://schemas.microsoft.com/office/powerpoint/2010/main" val="1526924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923296" y="1016584"/>
            <a:ext cx="9985248" cy="4919869"/>
          </a:xfrm>
          <a:solidFill>
            <a:schemeClr val="bg1"/>
          </a:solidFill>
          <a:effectLst/>
        </p:spPr>
        <p:txBody>
          <a:bodyPr>
            <a:normAutofit/>
          </a:bodyPr>
          <a:lstStyle/>
          <a:p>
            <a:pPr marL="0" indent="0" algn="ctr">
              <a:buNone/>
              <a:defRPr/>
            </a:pPr>
            <a:r>
              <a:rPr lang="en-GB" sz="3300" dirty="0"/>
              <a:t>Pre-transfusion checks continued</a:t>
            </a:r>
            <a:br>
              <a:rPr lang="en-US" dirty="0">
                <a:ea typeface="+mj-lt"/>
                <a:cs typeface="+mj-lt"/>
              </a:rPr>
            </a:br>
            <a:endParaRPr lang="en-GB" altLang="en-US" sz="800" dirty="0"/>
          </a:p>
        </p:txBody>
      </p:sp>
      <p:sp>
        <p:nvSpPr>
          <p:cNvPr id="2" name="TextBox 1"/>
          <p:cNvSpPr txBox="1"/>
          <p:nvPr/>
        </p:nvSpPr>
        <p:spPr>
          <a:xfrm>
            <a:off x="5324168" y="5176684"/>
            <a:ext cx="184731" cy="369332"/>
          </a:xfrm>
          <a:prstGeom prst="rect">
            <a:avLst/>
          </a:prstGeom>
          <a:noFill/>
        </p:spPr>
        <p:txBody>
          <a:bodyPr wrap="none" rtlCol="0">
            <a:spAutoFit/>
          </a:bodyPr>
          <a:lstStyle/>
          <a:p>
            <a:endParaRPr lang="en-GB" dirty="0"/>
          </a:p>
        </p:txBody>
      </p:sp>
      <p:sp>
        <p:nvSpPr>
          <p:cNvPr id="8" name="TextBox 7"/>
          <p:cNvSpPr txBox="1"/>
          <p:nvPr/>
        </p:nvSpPr>
        <p:spPr>
          <a:xfrm>
            <a:off x="2805935" y="2496470"/>
            <a:ext cx="5766565" cy="2246769"/>
          </a:xfrm>
          <a:prstGeom prst="rect">
            <a:avLst/>
          </a:prstGeom>
          <a:solidFill>
            <a:srgbClr val="FF0000"/>
          </a:solidFill>
        </p:spPr>
        <p:txBody>
          <a:bodyPr wrap="square" rtlCol="0">
            <a:spAutoFit/>
          </a:bodyPr>
          <a:lstStyle/>
          <a:p>
            <a:pPr algn="ctr"/>
            <a:r>
              <a:rPr lang="en-GB" altLang="en-US" sz="3500" dirty="0">
                <a:solidFill>
                  <a:schemeClr val="bg1"/>
                </a:solidFill>
                <a:ea typeface="+mj-lt"/>
                <a:cs typeface="+mj-lt"/>
              </a:rPr>
              <a:t>DO NOT PROCEED IF THERE ARE ANY DISCREPANCIES WITH ANY PRE TRANSFUSION CHECKS </a:t>
            </a:r>
          </a:p>
        </p:txBody>
      </p:sp>
    </p:spTree>
    <p:extLst>
      <p:ext uri="{BB962C8B-B14F-4D97-AF65-F5344CB8AC3E}">
        <p14:creationId xmlns:p14="http://schemas.microsoft.com/office/powerpoint/2010/main" val="1848483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923296" y="1016584"/>
            <a:ext cx="9985248" cy="4919869"/>
          </a:xfrm>
          <a:solidFill>
            <a:schemeClr val="bg1"/>
          </a:solidFill>
          <a:effectLst/>
        </p:spPr>
        <p:txBody>
          <a:bodyPr>
            <a:normAutofit lnSpcReduction="10000"/>
          </a:bodyPr>
          <a:lstStyle/>
          <a:p>
            <a:pPr marL="0" indent="0" algn="ctr">
              <a:buNone/>
              <a:defRPr/>
            </a:pPr>
            <a:r>
              <a:rPr lang="en-US" sz="3300" dirty="0"/>
              <a:t>Monitoring of the transfused patient</a:t>
            </a:r>
            <a:br>
              <a:rPr lang="en-US" sz="3200" dirty="0">
                <a:ea typeface="+mj-lt"/>
                <a:cs typeface="+mj-lt"/>
              </a:rPr>
            </a:br>
            <a:endParaRPr lang="en-GB" altLang="en-US" sz="900" dirty="0"/>
          </a:p>
          <a:p>
            <a:pPr marL="0" indent="0">
              <a:buNone/>
            </a:pPr>
            <a:r>
              <a:rPr lang="en-US" sz="1800" u="sng" dirty="0">
                <a:solidFill>
                  <a:srgbClr val="FF0000"/>
                </a:solidFill>
                <a:ea typeface="+mn-lt"/>
                <a:cs typeface="+mn-lt"/>
              </a:rPr>
              <a:t>Once the transfusion has commenced, close monitoring of the patient is vital</a:t>
            </a:r>
            <a:endParaRPr lang="en-US" sz="1800" u="sng" dirty="0">
              <a:solidFill>
                <a:srgbClr val="FF0000"/>
              </a:solidFill>
            </a:endParaRPr>
          </a:p>
          <a:p>
            <a:pPr>
              <a:buBlip>
                <a:blip r:embed="rId4"/>
              </a:buBlip>
            </a:pPr>
            <a:r>
              <a:rPr lang="en-US" sz="1800" dirty="0">
                <a:ea typeface="+mn-lt"/>
                <a:cs typeface="+mn-lt"/>
              </a:rPr>
              <a:t>Communicate with patient </a:t>
            </a:r>
            <a:endParaRPr lang="en-US" sz="1800" dirty="0">
              <a:cs typeface="Calibri"/>
            </a:endParaRPr>
          </a:p>
          <a:p>
            <a:pPr>
              <a:buBlip>
                <a:blip r:embed="rId4"/>
              </a:buBlip>
            </a:pPr>
            <a:r>
              <a:rPr lang="en-US" sz="1800" dirty="0">
                <a:ea typeface="+mn-lt"/>
                <a:cs typeface="+mn-lt"/>
              </a:rPr>
              <a:t>Record vital signs in line with All Wales Transfusion Record</a:t>
            </a:r>
            <a:endParaRPr lang="en-US" sz="1800" dirty="0"/>
          </a:p>
          <a:p>
            <a:pPr>
              <a:buBlip>
                <a:blip r:embed="rId4"/>
              </a:buBlip>
            </a:pPr>
            <a:r>
              <a:rPr lang="en-US" sz="1800" i="1" dirty="0">
                <a:ea typeface="+mn-lt"/>
                <a:cs typeface="+mn-lt"/>
              </a:rPr>
              <a:t>Pre transfusion (prior to ordering blood - valid for 1 hour)</a:t>
            </a:r>
            <a:endParaRPr lang="en-US" sz="1800" dirty="0">
              <a:ea typeface="+mn-lt"/>
              <a:cs typeface="+mn-lt"/>
            </a:endParaRPr>
          </a:p>
          <a:p>
            <a:pPr>
              <a:buBlip>
                <a:blip r:embed="rId4"/>
              </a:buBlip>
            </a:pPr>
            <a:r>
              <a:rPr lang="en-US" sz="1800" i="1" dirty="0">
                <a:ea typeface="+mn-lt"/>
                <a:cs typeface="+mn-lt"/>
              </a:rPr>
              <a:t>15 minutes after the start of the transfusion</a:t>
            </a:r>
            <a:endParaRPr lang="en-US" sz="1800" dirty="0">
              <a:ea typeface="+mn-lt"/>
              <a:cs typeface="+mn-lt"/>
            </a:endParaRPr>
          </a:p>
          <a:p>
            <a:pPr>
              <a:buBlip>
                <a:blip r:embed="rId4"/>
              </a:buBlip>
            </a:pPr>
            <a:r>
              <a:rPr lang="en-US" sz="1800" i="1" dirty="0">
                <a:ea typeface="+mn-lt"/>
                <a:cs typeface="+mn-lt"/>
              </a:rPr>
              <a:t>Post transfusion (up to 1 hour following completion)</a:t>
            </a:r>
            <a:endParaRPr lang="en-US" sz="1800" dirty="0">
              <a:ea typeface="+mn-lt"/>
              <a:cs typeface="+mn-lt"/>
            </a:endParaRPr>
          </a:p>
          <a:p>
            <a:pPr>
              <a:buBlip>
                <a:blip r:embed="rId4"/>
              </a:buBlip>
            </a:pPr>
            <a:r>
              <a:rPr lang="en-US" sz="1800" dirty="0">
                <a:ea typeface="+mn-lt"/>
                <a:cs typeface="+mn-lt"/>
              </a:rPr>
              <a:t>If the patient is unwell the accountable RN should </a:t>
            </a:r>
            <a:r>
              <a:rPr lang="en-US" sz="1800" u="sng" dirty="0">
                <a:solidFill>
                  <a:srgbClr val="FF0000"/>
                </a:solidFill>
                <a:ea typeface="+mn-lt"/>
                <a:cs typeface="+mn-lt"/>
              </a:rPr>
              <a:t>STOP</a:t>
            </a:r>
            <a:r>
              <a:rPr lang="en-US" sz="1800" dirty="0">
                <a:ea typeface="+mn-lt"/>
                <a:cs typeface="+mn-lt"/>
              </a:rPr>
              <a:t> the transfusion and seek urgent medical advice (as a student you will only undertake transfusion observation under direct supervision of the RN)</a:t>
            </a:r>
            <a:endParaRPr lang="en-US" sz="1800" dirty="0"/>
          </a:p>
          <a:p>
            <a:pPr>
              <a:buBlip>
                <a:blip r:embed="rId4"/>
              </a:buBlip>
            </a:pPr>
            <a:r>
              <a:rPr lang="en-US" sz="1800" dirty="0">
                <a:ea typeface="+mn-lt"/>
                <a:cs typeface="+mn-lt"/>
              </a:rPr>
              <a:t>Follow transfusion reaction algorithm and record more frequent observations on </a:t>
            </a:r>
            <a:r>
              <a:rPr lang="en-US" sz="1800" b="1" dirty="0">
                <a:ea typeface="+mn-lt"/>
                <a:cs typeface="+mn-lt"/>
              </a:rPr>
              <a:t>NEWS/PEWS/MEOWS/NEWTT charts</a:t>
            </a:r>
            <a:r>
              <a:rPr lang="en-US" sz="1800" dirty="0">
                <a:ea typeface="+mn-lt"/>
                <a:cs typeface="+mn-lt"/>
              </a:rPr>
              <a:t> as directed by accountable RN (under direct supervision)</a:t>
            </a:r>
            <a:endParaRPr lang="en-US" sz="1800" dirty="0"/>
          </a:p>
          <a:p>
            <a:pPr>
              <a:buBlip>
                <a:blip r:embed="rId4"/>
              </a:buBlip>
            </a:pPr>
            <a:r>
              <a:rPr lang="en-US" sz="1800" dirty="0">
                <a:ea typeface="+mn-lt"/>
                <a:cs typeface="+mn-lt"/>
              </a:rPr>
              <a:t>Be extra vigilant when monitoring unconscious or compromised patients-more frequent observations, depending on the condition of the patient are required</a:t>
            </a:r>
            <a:endParaRPr lang="en-US" sz="1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457200" lvl="1" indent="0">
              <a:buNone/>
            </a:pPr>
            <a:endParaRPr lang="en-GB" dirty="0"/>
          </a:p>
        </p:txBody>
      </p:sp>
      <p:sp>
        <p:nvSpPr>
          <p:cNvPr id="2" name="TextBox 1"/>
          <p:cNvSpPr txBox="1"/>
          <p:nvPr/>
        </p:nvSpPr>
        <p:spPr>
          <a:xfrm>
            <a:off x="5324168" y="5176684"/>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326398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2013822" y="999058"/>
            <a:ext cx="7891272" cy="4919869"/>
          </a:xfrm>
          <a:solidFill>
            <a:schemeClr val="bg1"/>
          </a:solidFill>
          <a:effectLst/>
        </p:spPr>
        <p:txBody>
          <a:bodyPr>
            <a:normAutofit/>
          </a:bodyPr>
          <a:lstStyle/>
          <a:p>
            <a:pPr marL="0" indent="0" algn="ctr">
              <a:buNone/>
              <a:defRPr/>
            </a:pPr>
            <a:r>
              <a:rPr lang="en-US" sz="3300" dirty="0"/>
              <a:t>Transfusion reaction algorithm</a:t>
            </a:r>
            <a:br>
              <a:rPr lang="en-US" dirty="0">
                <a:ea typeface="+mj-lt"/>
                <a:cs typeface="+mj-lt"/>
              </a:rPr>
            </a:b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457200" lvl="1" indent="0">
              <a:buNone/>
            </a:pPr>
            <a:endParaRPr lang="en-GB" dirty="0"/>
          </a:p>
        </p:txBody>
      </p:sp>
      <p:sp>
        <p:nvSpPr>
          <p:cNvPr id="2" name="TextBox 1"/>
          <p:cNvSpPr txBox="1"/>
          <p:nvPr/>
        </p:nvSpPr>
        <p:spPr>
          <a:xfrm>
            <a:off x="5324168" y="5176684"/>
            <a:ext cx="184731" cy="369332"/>
          </a:xfrm>
          <a:prstGeom prst="rect">
            <a:avLst/>
          </a:prstGeom>
          <a:noFill/>
        </p:spPr>
        <p:txBody>
          <a:bodyPr wrap="none" rtlCol="0">
            <a:spAutoFit/>
          </a:bodyPr>
          <a:lstStyle/>
          <a:p>
            <a:endParaRPr lang="en-GB" dirty="0"/>
          </a:p>
        </p:txBody>
      </p:sp>
      <p:pic>
        <p:nvPicPr>
          <p:cNvPr id="5" name="Picture 4">
            <a:extLst>
              <a:ext uri="{FF2B5EF4-FFF2-40B4-BE49-F238E27FC236}">
                <a16:creationId xmlns:a16="http://schemas.microsoft.com/office/drawing/2014/main" id="{37BED4E4-9E19-6EB9-6638-EE4E95781065}"/>
              </a:ext>
            </a:extLst>
          </p:cNvPr>
          <p:cNvPicPr>
            <a:picLocks noChangeAspect="1"/>
          </p:cNvPicPr>
          <p:nvPr/>
        </p:nvPicPr>
        <p:blipFill>
          <a:blip r:embed="rId4"/>
          <a:stretch>
            <a:fillRect/>
          </a:stretch>
        </p:blipFill>
        <p:spPr>
          <a:xfrm>
            <a:off x="4038600" y="1518505"/>
            <a:ext cx="3475367" cy="4340437"/>
          </a:xfrm>
          <a:prstGeom prst="rect">
            <a:avLst/>
          </a:prstGeom>
        </p:spPr>
      </p:pic>
    </p:spTree>
    <p:extLst>
      <p:ext uri="{BB962C8B-B14F-4D97-AF65-F5344CB8AC3E}">
        <p14:creationId xmlns:p14="http://schemas.microsoft.com/office/powerpoint/2010/main" val="3138562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produced by the All Wales Transfusion Practitioner Group</a:t>
            </a:r>
          </a:p>
        </p:txBody>
      </p:sp>
      <p:sp>
        <p:nvSpPr>
          <p:cNvPr id="6" name="Content Placeholder 5"/>
          <p:cNvSpPr>
            <a:spLocks noGrp="1"/>
          </p:cNvSpPr>
          <p:nvPr>
            <p:ph idx="1"/>
          </p:nvPr>
        </p:nvSpPr>
        <p:spPr>
          <a:xfrm>
            <a:off x="2233246" y="420414"/>
            <a:ext cx="8229600" cy="5935936"/>
          </a:xfrm>
          <a:solidFill>
            <a:schemeClr val="bg1"/>
          </a:solidFill>
          <a:effectLst/>
        </p:spPr>
        <p:txBody>
          <a:bodyPr>
            <a:normAutofit/>
          </a:bodyPr>
          <a:lstStyle/>
          <a:p>
            <a:pPr marL="0" indent="0">
              <a:buNone/>
              <a:defRPr/>
            </a:pPr>
            <a:r>
              <a:rPr lang="en-GB" sz="3000" dirty="0"/>
              <a:t>	</a:t>
            </a:r>
            <a:r>
              <a:rPr lang="en-GB" sz="3300" dirty="0"/>
              <a:t>Please complete the following evaluation </a:t>
            </a:r>
          </a:p>
        </p:txBody>
      </p:sp>
      <p:pic>
        <p:nvPicPr>
          <p:cNvPr id="3" name="Picture 2">
            <a:extLst>
              <a:ext uri="{FF2B5EF4-FFF2-40B4-BE49-F238E27FC236}">
                <a16:creationId xmlns:a16="http://schemas.microsoft.com/office/drawing/2014/main" id="{4659CDE8-2E7C-0830-1CA3-510DCFC38CF9}"/>
              </a:ext>
            </a:extLst>
          </p:cNvPr>
          <p:cNvPicPr>
            <a:picLocks noChangeAspect="1"/>
          </p:cNvPicPr>
          <p:nvPr/>
        </p:nvPicPr>
        <p:blipFill>
          <a:blip r:embed="rId4"/>
          <a:stretch>
            <a:fillRect/>
          </a:stretch>
        </p:blipFill>
        <p:spPr>
          <a:xfrm>
            <a:off x="4247605" y="1452286"/>
            <a:ext cx="3905795" cy="3953427"/>
          </a:xfrm>
          <a:prstGeom prst="rect">
            <a:avLst/>
          </a:prstGeom>
        </p:spPr>
      </p:pic>
    </p:spTree>
    <p:extLst>
      <p:ext uri="{BB962C8B-B14F-4D97-AF65-F5344CB8AC3E}">
        <p14:creationId xmlns:p14="http://schemas.microsoft.com/office/powerpoint/2010/main" val="410093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pic>
        <p:nvPicPr>
          <p:cNvPr id="5" name="Content Placeholder 4">
            <a:extLst>
              <a:ext uri="{FF2B5EF4-FFF2-40B4-BE49-F238E27FC236}">
                <a16:creationId xmlns:a16="http://schemas.microsoft.com/office/drawing/2014/main" id="{45C41309-DF63-5441-D4D5-F36C2B9E14A1}"/>
              </a:ext>
            </a:extLst>
          </p:cNvPr>
          <p:cNvPicPr>
            <a:picLocks noGrp="1" noChangeAspect="1"/>
          </p:cNvPicPr>
          <p:nvPr>
            <p:ph idx="1"/>
          </p:nvPr>
        </p:nvPicPr>
        <p:blipFill>
          <a:blip r:embed="rId4"/>
          <a:stretch>
            <a:fillRect/>
          </a:stretch>
        </p:blipFill>
        <p:spPr>
          <a:xfrm>
            <a:off x="886273" y="438297"/>
            <a:ext cx="4090753" cy="5775180"/>
          </a:xfrm>
          <a:prstGeom prst="rect">
            <a:avLst/>
          </a:prstGeom>
          <a:ln>
            <a:solidFill>
              <a:schemeClr val="tx1"/>
            </a:solidFill>
          </a:ln>
        </p:spPr>
      </p:pic>
      <p:pic>
        <p:nvPicPr>
          <p:cNvPr id="7" name="Picture 6">
            <a:extLst>
              <a:ext uri="{FF2B5EF4-FFF2-40B4-BE49-F238E27FC236}">
                <a16:creationId xmlns:a16="http://schemas.microsoft.com/office/drawing/2014/main" id="{1D3774E5-BEBB-FF4E-358B-258E49A212BD}"/>
              </a:ext>
            </a:extLst>
          </p:cNvPr>
          <p:cNvPicPr>
            <a:picLocks noChangeAspect="1"/>
          </p:cNvPicPr>
          <p:nvPr/>
        </p:nvPicPr>
        <p:blipFill>
          <a:blip r:embed="rId5"/>
          <a:stretch>
            <a:fillRect/>
          </a:stretch>
        </p:blipFill>
        <p:spPr>
          <a:xfrm>
            <a:off x="4727645" y="1045029"/>
            <a:ext cx="7007155" cy="4948978"/>
          </a:xfrm>
          <a:prstGeom prst="rect">
            <a:avLst/>
          </a:prstGeom>
          <a:ln>
            <a:solidFill>
              <a:schemeClr val="tx1"/>
            </a:solidFill>
          </a:ln>
        </p:spPr>
      </p:pic>
    </p:spTree>
    <p:extLst>
      <p:ext uri="{BB962C8B-B14F-4D97-AF65-F5344CB8AC3E}">
        <p14:creationId xmlns:p14="http://schemas.microsoft.com/office/powerpoint/2010/main" val="936175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271016" y="1062304"/>
            <a:ext cx="9418320" cy="4919869"/>
          </a:xfrm>
          <a:solidFill>
            <a:schemeClr val="bg1"/>
          </a:solidFill>
          <a:effectLst/>
        </p:spPr>
        <p:txBody>
          <a:bodyPr>
            <a:normAutofit fontScale="77500" lnSpcReduction="20000"/>
          </a:bodyPr>
          <a:lstStyle/>
          <a:p>
            <a:pPr marL="0" indent="0" algn="ctr">
              <a:buNone/>
              <a:defRPr/>
            </a:pPr>
            <a:r>
              <a:rPr lang="en-US" sz="3900" dirty="0"/>
              <a:t>Further Information</a:t>
            </a:r>
          </a:p>
          <a:p>
            <a:pPr>
              <a:buBlip>
                <a:blip r:embed="rId4"/>
              </a:buBlip>
              <a:defRPr/>
            </a:pPr>
            <a:r>
              <a:rPr lang="en-US" altLang="en-US" dirty="0"/>
              <a:t>Please check your local Hospital Blood Transfusion Policy &amp; Procedures</a:t>
            </a:r>
          </a:p>
          <a:p>
            <a:pPr marL="0" indent="0">
              <a:buNone/>
              <a:defRPr/>
            </a:pPr>
            <a:endParaRPr lang="en-US" altLang="en-US" sz="1000" dirty="0"/>
          </a:p>
          <a:p>
            <a:pPr>
              <a:lnSpc>
                <a:spcPct val="115000"/>
              </a:lnSpc>
              <a:spcBef>
                <a:spcPct val="0"/>
              </a:spcBef>
              <a:buBlip>
                <a:blip r:embed="rId4"/>
              </a:buBlip>
              <a:defRPr/>
            </a:pPr>
            <a:r>
              <a:rPr lang="en-US" altLang="en-US" dirty="0"/>
              <a:t>Please use your local Transfusion Practitioners (TP’s) &amp; </a:t>
            </a:r>
            <a:r>
              <a:rPr lang="en-GB" altLang="en-US" dirty="0"/>
              <a:t>Hospital Transfusion Laboratory in the event of </a:t>
            </a:r>
            <a:r>
              <a:rPr lang="en-GB" altLang="en-US" b="1" dirty="0"/>
              <a:t>ANY</a:t>
            </a:r>
            <a:r>
              <a:rPr lang="en-GB" altLang="en-US" dirty="0"/>
              <a:t> queries regarding blood transfusion </a:t>
            </a:r>
            <a:endParaRPr lang="en-US" dirty="0">
              <a:cs typeface="Calibri Light"/>
            </a:endParaRPr>
          </a:p>
          <a:p>
            <a:pPr marL="0" indent="0">
              <a:buNone/>
              <a:defRPr/>
            </a:pPr>
            <a:endParaRPr lang="en-US" dirty="0">
              <a:ea typeface="+mj-lt"/>
              <a:cs typeface="Calibri Light"/>
            </a:endParaRPr>
          </a:p>
          <a:p>
            <a:pPr marL="0" indent="0" algn="ctr">
              <a:buNone/>
              <a:defRPr/>
            </a:pPr>
            <a:r>
              <a:rPr lang="en-US" sz="3900" dirty="0"/>
              <a:t>Useful Links</a:t>
            </a:r>
            <a:br>
              <a:rPr lang="en-US" dirty="0">
                <a:ea typeface="+mj-lt"/>
                <a:cs typeface="+mj-lt"/>
              </a:rPr>
            </a:br>
            <a:endParaRPr lang="en-GB" altLang="en-US" sz="800" dirty="0"/>
          </a:p>
          <a:p>
            <a:pPr lvl="0">
              <a:lnSpc>
                <a:spcPct val="100000"/>
              </a:lnSpc>
              <a:spcBef>
                <a:spcPts val="0"/>
              </a:spcBef>
              <a:buBlip>
                <a:blip r:embed="rId4"/>
              </a:buBlip>
              <a:defRPr/>
            </a:pPr>
            <a:r>
              <a:rPr lang="en-GB" dirty="0"/>
              <a:t>Blood Assist App: </a:t>
            </a:r>
            <a:r>
              <a:rPr lang="en-GB" dirty="0">
                <a:hlinkClick r:id="rId5"/>
              </a:rPr>
              <a:t>https://www.bloodassist.co.uk/</a:t>
            </a:r>
            <a:endParaRPr lang="en-GB" dirty="0"/>
          </a:p>
          <a:p>
            <a:pPr lvl="0">
              <a:lnSpc>
                <a:spcPct val="100000"/>
              </a:lnSpc>
              <a:spcBef>
                <a:spcPts val="0"/>
              </a:spcBef>
              <a:buBlip>
                <a:blip r:embed="rId4"/>
              </a:buBlip>
              <a:defRPr/>
            </a:pPr>
            <a:endParaRPr lang="en-GB" dirty="0"/>
          </a:p>
          <a:p>
            <a:pPr lvl="0">
              <a:lnSpc>
                <a:spcPct val="100000"/>
              </a:lnSpc>
              <a:spcBef>
                <a:spcPts val="0"/>
              </a:spcBef>
              <a:buBlip>
                <a:blip r:embed="rId4"/>
              </a:buBlip>
              <a:defRPr/>
            </a:pPr>
            <a:r>
              <a:rPr lang="en-US" altLang="en-US" dirty="0"/>
              <a:t>British Society for Haematology Guidelines: </a:t>
            </a:r>
            <a:r>
              <a:rPr lang="en-GB" altLang="en-US" dirty="0">
                <a:hlinkClick r:id="rId6"/>
              </a:rPr>
              <a:t>www.bshguidelines.com</a:t>
            </a:r>
            <a:r>
              <a:rPr lang="en-GB" altLang="en-US" dirty="0"/>
              <a:t> </a:t>
            </a:r>
          </a:p>
          <a:p>
            <a:pPr marL="0" lvl="0" indent="0">
              <a:lnSpc>
                <a:spcPct val="100000"/>
              </a:lnSpc>
              <a:spcBef>
                <a:spcPts val="0"/>
              </a:spcBef>
              <a:buNone/>
              <a:defRPr/>
            </a:pPr>
            <a:endParaRPr lang="en-GB" altLang="en-US" sz="900" dirty="0"/>
          </a:p>
          <a:p>
            <a:pPr>
              <a:buBlip>
                <a:blip r:embed="rId4"/>
              </a:buBlip>
              <a:defRPr/>
            </a:pPr>
            <a:r>
              <a:rPr lang="en-GB" dirty="0"/>
              <a:t>National Institute for Health and Care Excellence (NICE). NICE guidelines [NG24] Blood transfusion. </a:t>
            </a:r>
            <a:r>
              <a:rPr lang="en-GB" dirty="0">
                <a:hlinkClick r:id="rId7"/>
              </a:rPr>
              <a:t>https://www.nice.org.uk/guidance/ng24</a:t>
            </a:r>
            <a:r>
              <a:rPr lang="en-GB" dirty="0"/>
              <a:t>, Oakland K, Chadwick G, East JE, et al.</a:t>
            </a:r>
          </a:p>
          <a:p>
            <a:pPr marL="0" indent="0">
              <a:buNone/>
              <a:defRPr/>
            </a:pPr>
            <a:endParaRPr lang="en-GB" altLang="en-US" sz="900" dirty="0"/>
          </a:p>
          <a:p>
            <a:pPr>
              <a:buBlip>
                <a:blip r:embed="rId4"/>
              </a:buBlip>
              <a:defRPr/>
            </a:pPr>
            <a:r>
              <a:rPr lang="en-US" altLang="en-US" dirty="0"/>
              <a:t>Serious Hazards of Transfusion (SHOT) </a:t>
            </a:r>
            <a:r>
              <a:rPr lang="en-GB" altLang="en-US" dirty="0">
                <a:hlinkClick r:id="rId8"/>
              </a:rPr>
              <a:t>www.shotuk.org</a:t>
            </a:r>
            <a:r>
              <a:rPr lang="en-GB" altLang="en-US" dirty="0"/>
              <a:t> </a:t>
            </a:r>
          </a:p>
          <a:p>
            <a:pPr marL="0" indent="0">
              <a:buNone/>
              <a:defRPr/>
            </a:pPr>
            <a:endParaRPr lang="en-US"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457200" lvl="1" indent="0">
              <a:buNone/>
            </a:pPr>
            <a:endParaRPr lang="en-GB" dirty="0"/>
          </a:p>
        </p:txBody>
      </p:sp>
      <p:sp>
        <p:nvSpPr>
          <p:cNvPr id="2" name="TextBox 1"/>
          <p:cNvSpPr txBox="1"/>
          <p:nvPr/>
        </p:nvSpPr>
        <p:spPr>
          <a:xfrm>
            <a:off x="5324168" y="5176684"/>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76767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361661" y="924340"/>
            <a:ext cx="9190515" cy="4919869"/>
          </a:xfrm>
          <a:solidFill>
            <a:schemeClr val="bg1"/>
          </a:solidFill>
          <a:effectLst/>
        </p:spPr>
        <p:txBody>
          <a:bodyPr>
            <a:normAutofit fontScale="92500" lnSpcReduction="20000"/>
          </a:bodyPr>
          <a:lstStyle/>
          <a:p>
            <a:pPr marL="0" indent="0" algn="ctr">
              <a:buNone/>
              <a:defRPr/>
            </a:pPr>
            <a:r>
              <a:rPr lang="en-GB" sz="3600" dirty="0"/>
              <a:t>Blood Groups</a:t>
            </a:r>
          </a:p>
          <a:p>
            <a:pPr marL="0" indent="0">
              <a:buNone/>
            </a:pPr>
            <a:endParaRPr lang="en-GB" sz="800" dirty="0">
              <a:ea typeface="+mj-lt"/>
              <a:cs typeface="+mj-lt"/>
            </a:endParaRPr>
          </a:p>
          <a:p>
            <a:pPr lvl="1">
              <a:buBlip>
                <a:blip r:embed="rId4"/>
              </a:buBlip>
            </a:pPr>
            <a:r>
              <a:rPr lang="en-GB" sz="2200" dirty="0">
                <a:ea typeface="+mj-lt"/>
                <a:cs typeface="+mj-lt"/>
              </a:rPr>
              <a:t>There are 43 recognised different blood group systems</a:t>
            </a:r>
            <a:r>
              <a:rPr lang="en-GB" sz="2200" baseline="30000" dirty="0">
                <a:ea typeface="+mj-lt"/>
                <a:cs typeface="+mj-lt"/>
              </a:rPr>
              <a:t>1</a:t>
            </a:r>
            <a:r>
              <a:rPr lang="en-GB" sz="2200" dirty="0">
                <a:ea typeface="+mj-lt"/>
                <a:cs typeface="+mj-lt"/>
              </a:rPr>
              <a:t> </a:t>
            </a:r>
          </a:p>
          <a:p>
            <a:pPr marL="457200" lvl="1" indent="0">
              <a:buNone/>
            </a:pPr>
            <a:endParaRPr lang="en-GB" sz="800" dirty="0">
              <a:ea typeface="+mj-lt"/>
              <a:cs typeface="+mj-lt"/>
            </a:endParaRPr>
          </a:p>
          <a:p>
            <a:pPr lvl="1">
              <a:lnSpc>
                <a:spcPct val="120000"/>
              </a:lnSpc>
              <a:buBlip>
                <a:blip r:embed="rId4"/>
              </a:buBlip>
            </a:pPr>
            <a:r>
              <a:rPr lang="en-GB" sz="2200" dirty="0">
                <a:ea typeface="+mj-lt"/>
                <a:cs typeface="+mj-lt"/>
              </a:rPr>
              <a:t>The two most important of these are ABO and Rh. They determine someone's blood type (A, B, AB, and O, with + or − denoting Rh D status) for suitability in blood transfusion.</a:t>
            </a:r>
          </a:p>
          <a:p>
            <a:pPr marL="457200" lvl="1" indent="0">
              <a:lnSpc>
                <a:spcPct val="100000"/>
              </a:lnSpc>
              <a:buNone/>
            </a:pPr>
            <a:endParaRPr lang="en-GB" sz="800" dirty="0">
              <a:ea typeface="+mj-lt"/>
              <a:cs typeface="+mj-lt"/>
            </a:endParaRPr>
          </a:p>
          <a:p>
            <a:pPr lvl="1">
              <a:lnSpc>
                <a:spcPct val="120000"/>
              </a:lnSpc>
              <a:buBlip>
                <a:blip r:embed="rId4"/>
              </a:buBlip>
            </a:pPr>
            <a:r>
              <a:rPr lang="en-GB" sz="2200" dirty="0">
                <a:ea typeface="+mj-lt"/>
                <a:cs typeface="+mj-lt"/>
              </a:rPr>
              <a:t>If a patient receives an ABO incompatible blood transfusion, it can lead to a haemolytic reaction (red blood cell destruction) that could result in multi-organ failure and </a:t>
            </a:r>
            <a:r>
              <a:rPr lang="en-GB" sz="2200" dirty="0">
                <a:solidFill>
                  <a:srgbClr val="FF0000"/>
                </a:solidFill>
                <a:ea typeface="+mj-lt"/>
                <a:cs typeface="+mj-lt"/>
              </a:rPr>
              <a:t>death.</a:t>
            </a:r>
          </a:p>
          <a:p>
            <a:pPr marL="457200" lvl="1" indent="0">
              <a:lnSpc>
                <a:spcPct val="100000"/>
              </a:lnSpc>
              <a:buNone/>
            </a:pPr>
            <a:endParaRPr lang="en-GB" sz="900" dirty="0">
              <a:solidFill>
                <a:srgbClr val="FF0000"/>
              </a:solidFill>
              <a:ea typeface="+mj-lt"/>
              <a:cs typeface="+mj-lt"/>
            </a:endParaRPr>
          </a:p>
          <a:p>
            <a:pPr lvl="1">
              <a:lnSpc>
                <a:spcPct val="110000"/>
              </a:lnSpc>
              <a:buBlip>
                <a:blip r:embed="rId4"/>
              </a:buBlip>
            </a:pPr>
            <a:r>
              <a:rPr lang="en-GB" sz="2200" dirty="0">
                <a:ea typeface="+mj-lt"/>
                <a:cs typeface="+mj-lt"/>
              </a:rPr>
              <a:t>Rh groups become important with pregnancy:</a:t>
            </a:r>
          </a:p>
          <a:p>
            <a:pPr lvl="2">
              <a:lnSpc>
                <a:spcPct val="120000"/>
              </a:lnSpc>
              <a:buBlip>
                <a:blip r:embed="rId4"/>
              </a:buBlip>
            </a:pPr>
            <a:r>
              <a:rPr lang="en-GB" sz="2200" dirty="0">
                <a:ea typeface="+mj-lt"/>
                <a:cs typeface="+mj-lt"/>
              </a:rPr>
              <a:t>Rh D negative women of child-bearing age/potential should only receive Rh D negative blood.</a:t>
            </a:r>
          </a:p>
          <a:p>
            <a:pPr marL="914400" lvl="2" indent="0">
              <a:lnSpc>
                <a:spcPct val="100000"/>
              </a:lnSpc>
              <a:buNone/>
            </a:pPr>
            <a:endParaRPr lang="en-GB" sz="800" dirty="0">
              <a:ea typeface="+mj-lt"/>
              <a:cs typeface="+mj-lt"/>
            </a:endParaRPr>
          </a:p>
          <a:p>
            <a:pPr marL="457200" lvl="1" indent="0">
              <a:lnSpc>
                <a:spcPct val="100000"/>
              </a:lnSpc>
              <a:buNone/>
            </a:pPr>
            <a:r>
              <a:rPr lang="en-GB" sz="1400" baseline="30000" dirty="0">
                <a:ea typeface="+mj-lt"/>
                <a:cs typeface="+mj-lt"/>
              </a:rPr>
              <a:t>1</a:t>
            </a:r>
            <a:r>
              <a:rPr lang="en-GB" sz="1400" dirty="0">
                <a:ea typeface="+mj-lt"/>
                <a:cs typeface="+mj-lt"/>
              </a:rPr>
              <a:t>International Society of Blood Transfusion (2021): </a:t>
            </a:r>
            <a:r>
              <a:rPr lang="en-GB" sz="1400" dirty="0">
                <a:ea typeface="+mj-lt"/>
                <a:cs typeface="+mj-lt"/>
                <a:hlinkClick r:id="rId5"/>
              </a:rPr>
              <a:t>https://www.isbtweb.org/isbt-working-parties/rcibgt/blood-group-allele-tables.html#blood%20group%20allele%20tables</a:t>
            </a:r>
            <a:endParaRPr lang="en-GB" sz="1400" dirty="0">
              <a:ea typeface="+mj-lt"/>
              <a:cs typeface="+mj-lt"/>
            </a:endParaRPr>
          </a:p>
          <a:p>
            <a:pPr marL="457200" lvl="1" indent="0">
              <a:lnSpc>
                <a:spcPct val="100000"/>
              </a:lnSpc>
              <a:buNone/>
            </a:pPr>
            <a:endParaRPr lang="en-GB" sz="1400" dirty="0">
              <a:ea typeface="+mj-lt"/>
              <a:cs typeface="+mj-lt"/>
            </a:endParaRPr>
          </a:p>
        </p:txBody>
      </p:sp>
    </p:spTree>
    <p:extLst>
      <p:ext uri="{BB962C8B-B14F-4D97-AF65-F5344CB8AC3E}">
        <p14:creationId xmlns:p14="http://schemas.microsoft.com/office/powerpoint/2010/main" val="184198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361661" y="924340"/>
            <a:ext cx="9190515" cy="4919869"/>
          </a:xfrm>
          <a:solidFill>
            <a:schemeClr val="bg1"/>
          </a:solidFill>
          <a:effectLst/>
        </p:spPr>
        <p:txBody>
          <a:bodyPr>
            <a:normAutofit/>
          </a:bodyPr>
          <a:lstStyle/>
          <a:p>
            <a:pPr marL="0" indent="0" algn="ctr">
              <a:lnSpc>
                <a:spcPct val="70000"/>
              </a:lnSpc>
              <a:buNone/>
              <a:defRPr/>
            </a:pPr>
            <a:r>
              <a:rPr lang="en-GB" sz="3300" dirty="0"/>
              <a:t>Group and Screen sample</a:t>
            </a:r>
          </a:p>
          <a:p>
            <a:pPr marL="457200" lvl="1" indent="0">
              <a:buNone/>
            </a:pPr>
            <a:endParaRPr lang="en-GB" sz="800" dirty="0">
              <a:ea typeface="+mj-lt"/>
              <a:cs typeface="+mj-lt"/>
            </a:endParaRPr>
          </a:p>
          <a:p>
            <a:pPr marL="457200" lvl="1" indent="0">
              <a:lnSpc>
                <a:spcPct val="100000"/>
              </a:lnSpc>
              <a:buNone/>
            </a:pPr>
            <a:endParaRPr lang="en-GB" sz="800" dirty="0">
              <a:ea typeface="+mj-lt"/>
              <a:cs typeface="+mj-lt"/>
            </a:endParaRPr>
          </a:p>
          <a:p>
            <a:pPr lvl="1">
              <a:lnSpc>
                <a:spcPct val="130000"/>
              </a:lnSpc>
              <a:buBlip>
                <a:blip r:embed="rId4"/>
              </a:buBlip>
            </a:pPr>
            <a:r>
              <a:rPr lang="en-GB" sz="2200" dirty="0">
                <a:ea typeface="+mj-lt"/>
                <a:cs typeface="+mj-lt"/>
              </a:rPr>
              <a:t>Group and Screen testing determines the patients ABO </a:t>
            </a:r>
            <a:br>
              <a:rPr lang="en-GB" sz="2200" dirty="0">
                <a:ea typeface="+mj-lt"/>
                <a:cs typeface="+mj-lt"/>
              </a:rPr>
            </a:br>
            <a:r>
              <a:rPr lang="en-GB" sz="2200" dirty="0">
                <a:ea typeface="+mj-lt"/>
                <a:cs typeface="+mj-lt"/>
              </a:rPr>
              <a:t>and Rh blood groups</a:t>
            </a:r>
          </a:p>
          <a:p>
            <a:pPr marL="457200" lvl="1" indent="0">
              <a:lnSpc>
                <a:spcPct val="120000"/>
              </a:lnSpc>
              <a:buNone/>
            </a:pPr>
            <a:endParaRPr lang="en-GB" sz="900" dirty="0">
              <a:solidFill>
                <a:srgbClr val="FF0000"/>
              </a:solidFill>
              <a:ea typeface="+mj-lt"/>
              <a:cs typeface="+mj-lt"/>
            </a:endParaRPr>
          </a:p>
          <a:p>
            <a:pPr lvl="1">
              <a:lnSpc>
                <a:spcPct val="110000"/>
              </a:lnSpc>
              <a:buBlip>
                <a:blip r:embed="rId4"/>
              </a:buBlip>
            </a:pPr>
            <a:r>
              <a:rPr lang="en-GB" sz="2200" dirty="0">
                <a:ea typeface="+mj-lt"/>
                <a:cs typeface="+mj-lt"/>
              </a:rPr>
              <a:t>It screens for any irregular red cell antibodies present</a:t>
            </a:r>
          </a:p>
          <a:p>
            <a:pPr marL="457200" lvl="1" indent="0">
              <a:lnSpc>
                <a:spcPct val="120000"/>
              </a:lnSpc>
              <a:buNone/>
            </a:pPr>
            <a:endParaRPr lang="en-GB" sz="800" dirty="0">
              <a:solidFill>
                <a:srgbClr val="FF0000"/>
              </a:solidFill>
              <a:ea typeface="+mj-lt"/>
              <a:cs typeface="+mj-lt"/>
            </a:endParaRPr>
          </a:p>
          <a:p>
            <a:pPr lvl="1">
              <a:lnSpc>
                <a:spcPct val="110000"/>
              </a:lnSpc>
              <a:buBlip>
                <a:blip r:embed="rId4"/>
              </a:buBlip>
            </a:pPr>
            <a:r>
              <a:rPr lang="en-GB" sz="2200" dirty="0">
                <a:ea typeface="+mj-lt"/>
                <a:cs typeface="+mj-lt"/>
              </a:rPr>
              <a:t>It is the most important serological test performed on a pre transfusion sample</a:t>
            </a:r>
          </a:p>
          <a:p>
            <a:pPr lvl="1">
              <a:lnSpc>
                <a:spcPct val="110000"/>
              </a:lnSpc>
              <a:buBlip>
                <a:blip r:embed="rId4"/>
              </a:buBlip>
            </a:pPr>
            <a:endParaRPr lang="en-GB" sz="2200" dirty="0">
              <a:ea typeface="+mj-lt"/>
              <a:cs typeface="+mj-lt"/>
            </a:endParaRPr>
          </a:p>
          <a:p>
            <a:pPr marL="457200" lvl="1" indent="0">
              <a:lnSpc>
                <a:spcPct val="110000"/>
              </a:lnSpc>
              <a:buNone/>
            </a:pPr>
            <a:r>
              <a:rPr lang="en-GB" sz="2400" dirty="0">
                <a:solidFill>
                  <a:srgbClr val="FF0000"/>
                </a:solidFill>
                <a:ea typeface="+mj-lt"/>
                <a:cs typeface="+mj-lt"/>
              </a:rPr>
              <a:t>*NB. </a:t>
            </a:r>
            <a:r>
              <a:rPr lang="en-GB" sz="2200" dirty="0">
                <a:ea typeface="+mj-lt"/>
                <a:cs typeface="+mj-lt"/>
              </a:rPr>
              <a:t>Students are NOT permitted to undertake any transfusion sampling</a:t>
            </a:r>
          </a:p>
          <a:p>
            <a:pPr marL="457200" lvl="1" indent="0">
              <a:lnSpc>
                <a:spcPct val="110000"/>
              </a:lnSpc>
              <a:buNone/>
            </a:pPr>
            <a:endParaRPr lang="en-GB" sz="2200" dirty="0"/>
          </a:p>
          <a:p>
            <a:pPr marL="457200" lvl="1" indent="0">
              <a:lnSpc>
                <a:spcPct val="100000"/>
              </a:lnSpc>
              <a:buNone/>
            </a:pPr>
            <a:endParaRPr lang="en-GB" sz="1400" dirty="0">
              <a:ea typeface="+mj-lt"/>
              <a:cs typeface="+mj-lt"/>
            </a:endParaRPr>
          </a:p>
        </p:txBody>
      </p:sp>
      <p:pic>
        <p:nvPicPr>
          <p:cNvPr id="5" name="Picture 4">
            <a:extLst>
              <a:ext uri="{FF2B5EF4-FFF2-40B4-BE49-F238E27FC236}">
                <a16:creationId xmlns:a16="http://schemas.microsoft.com/office/drawing/2014/main" id="{9D60093B-1B0A-4DD4-8C78-6E2B9FC1E7CC}"/>
              </a:ext>
            </a:extLst>
          </p:cNvPr>
          <p:cNvPicPr>
            <a:picLocks noChangeAspect="1"/>
          </p:cNvPicPr>
          <p:nvPr/>
        </p:nvPicPr>
        <p:blipFill>
          <a:blip r:embed="rId5"/>
          <a:stretch>
            <a:fillRect/>
          </a:stretch>
        </p:blipFill>
        <p:spPr>
          <a:xfrm>
            <a:off x="8741184" y="1013791"/>
            <a:ext cx="1629159" cy="1051343"/>
          </a:xfrm>
          <a:prstGeom prst="rect">
            <a:avLst/>
          </a:prstGeom>
        </p:spPr>
      </p:pic>
    </p:spTree>
    <p:extLst>
      <p:ext uri="{BB962C8B-B14F-4D97-AF65-F5344CB8AC3E}">
        <p14:creationId xmlns:p14="http://schemas.microsoft.com/office/powerpoint/2010/main" val="167012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958645" y="500038"/>
            <a:ext cx="10353368" cy="5344171"/>
          </a:xfrm>
          <a:solidFill>
            <a:schemeClr val="bg1"/>
          </a:solidFill>
          <a:effectLst/>
        </p:spPr>
        <p:txBody>
          <a:bodyPr>
            <a:normAutofit fontScale="85000" lnSpcReduction="20000"/>
          </a:bodyPr>
          <a:lstStyle/>
          <a:p>
            <a:pPr marL="0" indent="0" algn="ctr">
              <a:buNone/>
              <a:defRPr/>
            </a:pPr>
            <a:r>
              <a:rPr lang="en-GB" sz="3900" dirty="0"/>
              <a:t>Electronic Issue (EI) of blood</a:t>
            </a:r>
          </a:p>
          <a:p>
            <a:pPr marL="0" indent="0">
              <a:lnSpc>
                <a:spcPct val="120000"/>
              </a:lnSpc>
              <a:buNone/>
            </a:pPr>
            <a:r>
              <a:rPr lang="en-GB" sz="2600" dirty="0">
                <a:ea typeface="+mj-lt"/>
                <a:cs typeface="+mj-lt"/>
              </a:rPr>
              <a:t>Allows the release of compatible blood components within 5 minutes </a:t>
            </a:r>
          </a:p>
          <a:p>
            <a:pPr marL="0" indent="0">
              <a:lnSpc>
                <a:spcPct val="120000"/>
              </a:lnSpc>
              <a:buNone/>
            </a:pPr>
            <a:r>
              <a:rPr lang="en-GB" sz="2600" dirty="0">
                <a:ea typeface="+mj-lt"/>
                <a:cs typeface="+mj-lt"/>
              </a:rPr>
              <a:t>subject to specific criteria</a:t>
            </a:r>
          </a:p>
          <a:p>
            <a:pPr marL="457200" lvl="1" indent="0">
              <a:buNone/>
            </a:pPr>
            <a:endParaRPr lang="en-GB" sz="2200" dirty="0">
              <a:ea typeface="+mj-lt"/>
              <a:cs typeface="+mj-lt"/>
            </a:endParaRPr>
          </a:p>
          <a:p>
            <a:pPr lvl="1">
              <a:buBlip>
                <a:blip r:embed="rId4"/>
              </a:buBlip>
            </a:pPr>
            <a:r>
              <a:rPr lang="en-GB" sz="2200" dirty="0">
                <a:ea typeface="+mj-lt"/>
                <a:cs typeface="+mj-lt"/>
              </a:rPr>
              <a:t>A patient may be suitable for electronic issue if:</a:t>
            </a:r>
          </a:p>
          <a:p>
            <a:pPr marL="457200" lvl="1" indent="0">
              <a:buNone/>
            </a:pPr>
            <a:endParaRPr lang="en-GB" sz="900" dirty="0">
              <a:ea typeface="+mj-lt"/>
              <a:cs typeface="+mj-lt"/>
            </a:endParaRPr>
          </a:p>
          <a:p>
            <a:pPr lvl="2">
              <a:lnSpc>
                <a:spcPct val="160000"/>
              </a:lnSpc>
              <a:buBlip>
                <a:blip r:embed="rId4"/>
              </a:buBlip>
            </a:pPr>
            <a:r>
              <a:rPr lang="en-GB" sz="2200" dirty="0">
                <a:ea typeface="+mj-lt"/>
                <a:cs typeface="+mj-lt"/>
              </a:rPr>
              <a:t>They have two valid ABO &amp; D results taken from two different </a:t>
            </a:r>
            <a:br>
              <a:rPr lang="en-GB" sz="2200" dirty="0">
                <a:ea typeface="+mj-lt"/>
                <a:cs typeface="+mj-lt"/>
              </a:rPr>
            </a:br>
            <a:r>
              <a:rPr lang="en-GB" sz="2200" dirty="0">
                <a:ea typeface="+mj-lt"/>
                <a:cs typeface="+mj-lt"/>
              </a:rPr>
              <a:t>group &amp; screen phlebotomy events</a:t>
            </a:r>
          </a:p>
          <a:p>
            <a:pPr marL="914400" lvl="2" indent="0">
              <a:lnSpc>
                <a:spcPct val="100000"/>
              </a:lnSpc>
              <a:buNone/>
            </a:pPr>
            <a:r>
              <a:rPr lang="en-GB" sz="1800" dirty="0">
                <a:ea typeface="+mj-lt"/>
                <a:cs typeface="+mj-lt"/>
              </a:rPr>
              <a:t>    (see </a:t>
            </a:r>
            <a:r>
              <a:rPr lang="en-GB" sz="1800" dirty="0">
                <a:solidFill>
                  <a:srgbClr val="FF0000"/>
                </a:solidFill>
                <a:ea typeface="+mj-lt"/>
                <a:cs typeface="+mj-lt"/>
                <a:hlinkClick r:id="rId5"/>
              </a:rPr>
              <a:t>SHOT bite resource</a:t>
            </a:r>
            <a:r>
              <a:rPr lang="en-GB" sz="1800" dirty="0">
                <a:ea typeface="+mj-lt"/>
                <a:cs typeface="+mj-lt"/>
              </a:rPr>
              <a:t> for more information on two samples )</a:t>
            </a:r>
          </a:p>
          <a:p>
            <a:pPr marL="914400" lvl="2" indent="0">
              <a:buNone/>
            </a:pPr>
            <a:endParaRPr lang="en-GB" sz="2200" dirty="0">
              <a:ea typeface="+mj-lt"/>
              <a:cs typeface="+mj-lt"/>
            </a:endParaRPr>
          </a:p>
          <a:p>
            <a:pPr lvl="2">
              <a:buBlip>
                <a:blip r:embed="rId4"/>
              </a:buBlip>
            </a:pPr>
            <a:r>
              <a:rPr lang="en-GB" sz="2200" dirty="0">
                <a:ea typeface="+mj-lt"/>
                <a:cs typeface="+mj-lt"/>
              </a:rPr>
              <a:t>The blood group matches on both of these samples</a:t>
            </a:r>
          </a:p>
          <a:p>
            <a:pPr marL="914400" lvl="2" indent="0">
              <a:buNone/>
            </a:pPr>
            <a:endParaRPr lang="en-GB" sz="2200" dirty="0">
              <a:ea typeface="+mj-lt"/>
              <a:cs typeface="+mj-lt"/>
            </a:endParaRPr>
          </a:p>
          <a:p>
            <a:pPr lvl="2">
              <a:buBlip>
                <a:blip r:embed="rId4"/>
              </a:buBlip>
            </a:pPr>
            <a:r>
              <a:rPr lang="en-GB" sz="2200" dirty="0">
                <a:ea typeface="+mj-lt"/>
                <a:cs typeface="+mj-lt"/>
              </a:rPr>
              <a:t>The antibody screens are negative</a:t>
            </a:r>
          </a:p>
          <a:p>
            <a:pPr marL="914400" lvl="2" indent="0">
              <a:buNone/>
            </a:pPr>
            <a:endParaRPr lang="en-GB" sz="2200" dirty="0">
              <a:ea typeface="+mj-lt"/>
              <a:cs typeface="+mj-lt"/>
            </a:endParaRPr>
          </a:p>
          <a:p>
            <a:pPr lvl="2">
              <a:buBlip>
                <a:blip r:embed="rId4"/>
              </a:buBlip>
            </a:pPr>
            <a:r>
              <a:rPr lang="en-GB" sz="2200" dirty="0">
                <a:ea typeface="+mj-lt"/>
                <a:cs typeface="+mj-lt"/>
              </a:rPr>
              <a:t>There is a fully automated blood grouping system with no manual editing of results</a:t>
            </a:r>
          </a:p>
          <a:p>
            <a:pPr marL="914400" lvl="2" indent="0">
              <a:buNone/>
            </a:pPr>
            <a:endParaRPr lang="en-GB" dirty="0">
              <a:ea typeface="+mj-lt"/>
              <a:cs typeface="+mj-lt"/>
            </a:endParaRPr>
          </a:p>
          <a:p>
            <a:pPr marL="914400" lvl="2" indent="0">
              <a:buNone/>
            </a:pPr>
            <a:r>
              <a:rPr lang="en-GB" dirty="0">
                <a:solidFill>
                  <a:srgbClr val="FF0000"/>
                </a:solidFill>
                <a:ea typeface="+mj-lt"/>
                <a:cs typeface="+mj-lt"/>
              </a:rPr>
              <a:t>*NB. </a:t>
            </a:r>
            <a:r>
              <a:rPr lang="en-GB" dirty="0">
                <a:ea typeface="+mj-lt"/>
                <a:cs typeface="+mj-lt"/>
              </a:rPr>
              <a:t>There may be other reasons to exclude the patient from electronic issue</a:t>
            </a:r>
            <a:endParaRPr lang="en-GB" sz="1800" dirty="0">
              <a:ea typeface="+mj-lt"/>
              <a:cs typeface="+mj-lt"/>
            </a:endParaRPr>
          </a:p>
        </p:txBody>
      </p:sp>
      <p:pic>
        <p:nvPicPr>
          <p:cNvPr id="3" name="Picture 2">
            <a:extLst>
              <a:ext uri="{FF2B5EF4-FFF2-40B4-BE49-F238E27FC236}">
                <a16:creationId xmlns:a16="http://schemas.microsoft.com/office/drawing/2014/main" id="{2A48C532-A193-4AE7-8587-18737288C1D9}"/>
              </a:ext>
            </a:extLst>
          </p:cNvPr>
          <p:cNvPicPr>
            <a:picLocks noChangeAspect="1"/>
          </p:cNvPicPr>
          <p:nvPr/>
        </p:nvPicPr>
        <p:blipFill>
          <a:blip r:embed="rId6"/>
          <a:stretch>
            <a:fillRect/>
          </a:stretch>
        </p:blipFill>
        <p:spPr>
          <a:xfrm>
            <a:off x="9520518" y="717873"/>
            <a:ext cx="1371599" cy="2133132"/>
          </a:xfrm>
          <a:prstGeom prst="rect">
            <a:avLst/>
          </a:prstGeom>
        </p:spPr>
      </p:pic>
    </p:spTree>
    <p:extLst>
      <p:ext uri="{BB962C8B-B14F-4D97-AF65-F5344CB8AC3E}">
        <p14:creationId xmlns:p14="http://schemas.microsoft.com/office/powerpoint/2010/main" val="335071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825910" y="634181"/>
            <a:ext cx="10692579" cy="5486400"/>
          </a:xfrm>
          <a:solidFill>
            <a:schemeClr val="bg1"/>
          </a:solidFill>
          <a:effectLst/>
        </p:spPr>
        <p:txBody>
          <a:bodyPr>
            <a:normAutofit/>
          </a:bodyPr>
          <a:lstStyle/>
          <a:p>
            <a:pPr marL="0" indent="0" algn="ctr">
              <a:lnSpc>
                <a:spcPct val="70000"/>
              </a:lnSpc>
              <a:buNone/>
              <a:defRPr/>
            </a:pPr>
            <a:r>
              <a:rPr lang="en-GB" sz="3300" dirty="0"/>
              <a:t>Crossmatching</a:t>
            </a:r>
          </a:p>
          <a:p>
            <a:pPr marL="0" indent="0">
              <a:buNone/>
            </a:pPr>
            <a:endParaRPr lang="en-GB" sz="800" dirty="0">
              <a:ea typeface="+mj-lt"/>
              <a:cs typeface="+mj-lt"/>
            </a:endParaRPr>
          </a:p>
          <a:p>
            <a:pPr lvl="1">
              <a:buBlip>
                <a:blip r:embed="rId4"/>
              </a:buBlip>
            </a:pPr>
            <a:r>
              <a:rPr lang="en-GB" sz="2200" dirty="0">
                <a:ea typeface="+mj-lt"/>
                <a:cs typeface="+mj-lt"/>
              </a:rPr>
              <a:t>If the group and screen sampling detects any irregular </a:t>
            </a:r>
            <a:br>
              <a:rPr lang="en-GB" sz="2200" dirty="0">
                <a:ea typeface="+mj-lt"/>
                <a:cs typeface="+mj-lt"/>
              </a:rPr>
            </a:br>
            <a:r>
              <a:rPr lang="en-GB" sz="2200" dirty="0">
                <a:ea typeface="+mj-lt"/>
                <a:cs typeface="+mj-lt"/>
              </a:rPr>
              <a:t>red cell antibodies, the laboratory will need to identify the </a:t>
            </a:r>
            <a:br>
              <a:rPr lang="en-GB" sz="2200" dirty="0">
                <a:ea typeface="+mj-lt"/>
                <a:cs typeface="+mj-lt"/>
              </a:rPr>
            </a:br>
            <a:r>
              <a:rPr lang="en-GB" sz="2200" dirty="0">
                <a:ea typeface="+mj-lt"/>
                <a:cs typeface="+mj-lt"/>
              </a:rPr>
              <a:t>antibodies and then crossmatch the sample</a:t>
            </a:r>
          </a:p>
          <a:p>
            <a:pPr lvl="1">
              <a:buBlip>
                <a:blip r:embed="rId4"/>
              </a:buBlip>
            </a:pPr>
            <a:endParaRPr lang="en-GB" sz="800" dirty="0">
              <a:ea typeface="+mj-lt"/>
              <a:cs typeface="+mj-lt"/>
            </a:endParaRPr>
          </a:p>
          <a:p>
            <a:pPr lvl="1">
              <a:lnSpc>
                <a:spcPct val="110000"/>
              </a:lnSpc>
              <a:buBlip>
                <a:blip r:embed="rId4"/>
              </a:buBlip>
            </a:pPr>
            <a:r>
              <a:rPr lang="en-GB" sz="2200" dirty="0">
                <a:ea typeface="+mj-lt"/>
                <a:cs typeface="+mj-lt"/>
              </a:rPr>
              <a:t>The crossmatching process involves mixing the recipients blood plasma with a sample of the donor red blood cells</a:t>
            </a:r>
          </a:p>
          <a:p>
            <a:pPr marL="457200" lvl="1" indent="0">
              <a:buNone/>
            </a:pPr>
            <a:endParaRPr lang="en-GB" sz="800" dirty="0">
              <a:ea typeface="+mj-lt"/>
              <a:cs typeface="+mj-lt"/>
            </a:endParaRPr>
          </a:p>
          <a:p>
            <a:pPr lvl="1">
              <a:lnSpc>
                <a:spcPct val="110000"/>
              </a:lnSpc>
              <a:buBlip>
                <a:blip r:embed="rId4"/>
              </a:buBlip>
            </a:pPr>
            <a:r>
              <a:rPr lang="en-GB" sz="2200" dirty="0">
                <a:ea typeface="+mj-lt"/>
                <a:cs typeface="+mj-lt"/>
              </a:rPr>
              <a:t>This verifies compatibility by testing for potentially harmful interactions between the patients blood and the donors blood</a:t>
            </a:r>
            <a:br>
              <a:rPr lang="en-GB" sz="2200" dirty="0">
                <a:ea typeface="+mj-lt"/>
                <a:cs typeface="+mj-lt"/>
              </a:rPr>
            </a:br>
            <a:endParaRPr lang="en-GB" sz="2200" dirty="0">
              <a:ea typeface="+mj-lt"/>
              <a:cs typeface="+mj-lt"/>
            </a:endParaRPr>
          </a:p>
          <a:p>
            <a:pPr lvl="1">
              <a:lnSpc>
                <a:spcPct val="110000"/>
              </a:lnSpc>
              <a:buBlip>
                <a:blip r:embed="rId4"/>
              </a:buBlip>
            </a:pPr>
            <a:r>
              <a:rPr lang="en-GB" sz="2200" dirty="0">
                <a:ea typeface="+mj-lt"/>
                <a:cs typeface="+mj-lt"/>
              </a:rPr>
              <a:t>The process can take a minimum of 45 minutes &gt; a few hours if compatible blood components need to be ordered; </a:t>
            </a:r>
            <a:r>
              <a:rPr lang="en-GB" sz="2200" u="sng" dirty="0">
                <a:ea typeface="+mj-lt"/>
                <a:cs typeface="+mj-lt"/>
              </a:rPr>
              <a:t>so it can slow down the issuing of blood</a:t>
            </a:r>
            <a:endParaRPr lang="en-GB" sz="2200" dirty="0">
              <a:ea typeface="+mj-lt"/>
              <a:cs typeface="+mj-lt"/>
            </a:endParaRPr>
          </a:p>
          <a:p>
            <a:pPr marL="457200" lvl="1" indent="0">
              <a:lnSpc>
                <a:spcPct val="110000"/>
              </a:lnSpc>
              <a:buNone/>
            </a:pPr>
            <a:endParaRPr lang="en-GB" sz="2200" dirty="0">
              <a:ea typeface="+mj-lt"/>
              <a:cs typeface="+mj-lt"/>
            </a:endParaRPr>
          </a:p>
          <a:p>
            <a:pPr marL="457200" lvl="1" indent="0">
              <a:buNone/>
            </a:pPr>
            <a:endParaRPr lang="en-GB" sz="800" dirty="0">
              <a:ea typeface="+mj-lt"/>
              <a:cs typeface="+mj-lt"/>
            </a:endParaRPr>
          </a:p>
        </p:txBody>
      </p:sp>
      <p:pic>
        <p:nvPicPr>
          <p:cNvPr id="2" name="Picture 1"/>
          <p:cNvPicPr>
            <a:picLocks noChangeAspect="1"/>
          </p:cNvPicPr>
          <p:nvPr/>
        </p:nvPicPr>
        <p:blipFill>
          <a:blip r:embed="rId5"/>
          <a:stretch>
            <a:fillRect/>
          </a:stretch>
        </p:blipFill>
        <p:spPr>
          <a:xfrm>
            <a:off x="9618944" y="894843"/>
            <a:ext cx="1629159" cy="1051343"/>
          </a:xfrm>
          <a:prstGeom prst="rect">
            <a:avLst/>
          </a:prstGeom>
        </p:spPr>
      </p:pic>
    </p:spTree>
    <p:extLst>
      <p:ext uri="{BB962C8B-B14F-4D97-AF65-F5344CB8AC3E}">
        <p14:creationId xmlns:p14="http://schemas.microsoft.com/office/powerpoint/2010/main" val="394136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563624" y="989152"/>
            <a:ext cx="9089136" cy="4919869"/>
          </a:xfrm>
          <a:solidFill>
            <a:schemeClr val="bg1"/>
          </a:solidFill>
          <a:effectLst/>
        </p:spPr>
        <p:txBody>
          <a:bodyPr>
            <a:normAutofit fontScale="85000" lnSpcReduction="20000"/>
          </a:bodyPr>
          <a:lstStyle/>
          <a:p>
            <a:pPr marL="0" indent="0" algn="ctr">
              <a:buNone/>
              <a:defRPr/>
            </a:pPr>
            <a:r>
              <a:rPr lang="en-US" sz="3900" dirty="0"/>
              <a:t>What happens in ABO Incompatibility?</a:t>
            </a:r>
          </a:p>
          <a:p>
            <a:pPr marL="0" indent="0">
              <a:lnSpc>
                <a:spcPct val="110000"/>
              </a:lnSpc>
              <a:buNone/>
              <a:defRPr/>
            </a:pPr>
            <a:endParaRPr lang="en-US" sz="800" dirty="0">
              <a:cs typeface="Calibri Light"/>
            </a:endParaRPr>
          </a:p>
          <a:p>
            <a:pPr lvl="1">
              <a:lnSpc>
                <a:spcPct val="110000"/>
              </a:lnSpc>
              <a:buBlip>
                <a:blip r:embed="rId4"/>
              </a:buBlip>
            </a:pPr>
            <a:r>
              <a:rPr lang="en-US" dirty="0">
                <a:ea typeface="+mj-lt"/>
                <a:cs typeface="+mj-lt"/>
              </a:rPr>
              <a:t>Antibodies contained in the recipient's plasma, recognise the transfused red cells as 'foreign' and attach to the corresponding antigen, destroying the red blood cells in a process known as haemolysis. In an incompatible transfusion this is an immune response. </a:t>
            </a:r>
          </a:p>
          <a:p>
            <a:pPr marL="457200" lvl="1" indent="0">
              <a:lnSpc>
                <a:spcPct val="110000"/>
              </a:lnSpc>
              <a:buNone/>
            </a:pPr>
            <a:endParaRPr lang="en-US" sz="800" dirty="0">
              <a:ea typeface="+mj-lt"/>
              <a:cs typeface="+mj-lt"/>
            </a:endParaRPr>
          </a:p>
          <a:p>
            <a:pPr lvl="1">
              <a:lnSpc>
                <a:spcPct val="110000"/>
              </a:lnSpc>
              <a:buBlip>
                <a:blip r:embed="rId4"/>
              </a:buBlip>
            </a:pPr>
            <a:r>
              <a:rPr lang="en-US" dirty="0">
                <a:ea typeface="+mj-lt"/>
                <a:cs typeface="+mj-lt"/>
              </a:rPr>
              <a:t>This sets off a cascade of events within the body causing renal failure and coagulopathy (impairment of body’s ability to form clots) leading to uncontrolled bleeding</a:t>
            </a:r>
          </a:p>
          <a:p>
            <a:pPr marL="457200" lvl="1" indent="0">
              <a:buNone/>
            </a:pPr>
            <a:endParaRPr lang="en-US" sz="800" dirty="0">
              <a:ea typeface="+mj-lt"/>
              <a:cs typeface="+mj-lt"/>
            </a:endParaRPr>
          </a:p>
          <a:p>
            <a:pPr lvl="1">
              <a:lnSpc>
                <a:spcPct val="120000"/>
              </a:lnSpc>
              <a:buBlip>
                <a:blip r:embed="rId4"/>
              </a:buBlip>
            </a:pPr>
            <a:r>
              <a:rPr lang="en-US" dirty="0">
                <a:ea typeface="+mj-lt"/>
                <a:cs typeface="+mj-lt"/>
              </a:rPr>
              <a:t>The patient is likely to become unwell very quickly and will need urgent treatment to support renal function and correction of the coagulopathy</a:t>
            </a:r>
          </a:p>
          <a:p>
            <a:pPr marL="457200" lvl="1" indent="0">
              <a:buNone/>
            </a:pPr>
            <a:endParaRPr lang="en-US" sz="800" dirty="0">
              <a:ea typeface="+mj-lt"/>
              <a:cs typeface="+mj-lt"/>
            </a:endParaRPr>
          </a:p>
          <a:p>
            <a:pPr lvl="1">
              <a:buBlip>
                <a:blip r:embed="rId4"/>
              </a:buBlip>
            </a:pPr>
            <a:r>
              <a:rPr lang="en-US" dirty="0">
                <a:ea typeface="+mj-lt"/>
                <a:cs typeface="+mj-lt"/>
              </a:rPr>
              <a:t>ABO incompatibility often leads to major morbidity and even </a:t>
            </a:r>
            <a:r>
              <a:rPr lang="en-US" dirty="0">
                <a:solidFill>
                  <a:srgbClr val="FF0000"/>
                </a:solidFill>
                <a:ea typeface="+mj-lt"/>
                <a:cs typeface="+mj-lt"/>
              </a:rPr>
              <a:t>death</a:t>
            </a:r>
          </a:p>
          <a:p>
            <a:pPr marL="0" indent="0">
              <a:buNone/>
              <a:defRPr/>
            </a:pPr>
            <a:br>
              <a:rPr lang="en-US" dirty="0">
                <a:ea typeface="+mj-lt"/>
                <a:cs typeface="+mj-lt"/>
              </a:rPr>
            </a:b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457200" lvl="1" indent="0">
              <a:buNone/>
            </a:pPr>
            <a:endParaRPr lang="en-GB" dirty="0"/>
          </a:p>
        </p:txBody>
      </p:sp>
      <p:pic>
        <p:nvPicPr>
          <p:cNvPr id="3" name="Picture 2"/>
          <p:cNvPicPr>
            <a:picLocks noChangeAspect="1"/>
          </p:cNvPicPr>
          <p:nvPr/>
        </p:nvPicPr>
        <p:blipFill rotWithShape="1">
          <a:blip r:embed="rId5"/>
          <a:srcRect t="4651"/>
          <a:stretch/>
        </p:blipFill>
        <p:spPr>
          <a:xfrm>
            <a:off x="9732486" y="5257800"/>
            <a:ext cx="767874" cy="517871"/>
          </a:xfrm>
          <a:prstGeom prst="rect">
            <a:avLst/>
          </a:prstGeom>
        </p:spPr>
      </p:pic>
    </p:spTree>
    <p:extLst>
      <p:ext uri="{BB962C8B-B14F-4D97-AF65-F5344CB8AC3E}">
        <p14:creationId xmlns:p14="http://schemas.microsoft.com/office/powerpoint/2010/main" val="165831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chemeClr val="bg1"/>
                </a:solidFill>
              </a:rPr>
              <a:t>produced by the All Wales Transfusion Practitioner Group</a:t>
            </a:r>
          </a:p>
        </p:txBody>
      </p:sp>
      <p:sp>
        <p:nvSpPr>
          <p:cNvPr id="6" name="Content Placeholder 5"/>
          <p:cNvSpPr>
            <a:spLocks noGrp="1"/>
          </p:cNvSpPr>
          <p:nvPr>
            <p:ph idx="1"/>
          </p:nvPr>
        </p:nvSpPr>
        <p:spPr>
          <a:xfrm>
            <a:off x="1895475" y="989152"/>
            <a:ext cx="8169021" cy="4919869"/>
          </a:xfrm>
          <a:solidFill>
            <a:schemeClr val="bg1"/>
          </a:solidFill>
          <a:effectLst/>
        </p:spPr>
        <p:txBody>
          <a:bodyPr>
            <a:normAutofit fontScale="85000" lnSpcReduction="20000"/>
          </a:bodyPr>
          <a:lstStyle/>
          <a:p>
            <a:pPr marL="0" indent="0" algn="ctr">
              <a:buNone/>
              <a:defRPr/>
            </a:pPr>
            <a:r>
              <a:rPr lang="en-US" sz="3600" dirty="0"/>
              <a:t>All ABO incompatible transfusions are ‘Never Events’ </a:t>
            </a:r>
          </a:p>
          <a:p>
            <a:pPr marL="0" indent="0" algn="ctr">
              <a:buNone/>
              <a:defRPr/>
            </a:pPr>
            <a:br>
              <a:rPr lang="en-US" dirty="0">
                <a:ea typeface="+mj-lt"/>
                <a:cs typeface="+mj-lt"/>
              </a:rPr>
            </a:b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0" indent="0">
              <a:buNone/>
              <a:defRPr/>
            </a:pPr>
            <a:endParaRPr lang="en-GB" altLang="en-US" sz="800"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lgn="ctr">
              <a:buNone/>
            </a:pPr>
            <a:r>
              <a:rPr lang="en-US" sz="1300" dirty="0">
                <a:ea typeface="+mj-lt"/>
                <a:cs typeface="+mj-lt"/>
              </a:rPr>
              <a:t>SHOT data on ABO incompatible Transfusions 2016-2021</a:t>
            </a:r>
            <a:r>
              <a:rPr lang="en-US" sz="1300" baseline="30000" dirty="0">
                <a:ea typeface="+mj-lt"/>
                <a:cs typeface="+mj-lt"/>
              </a:rPr>
              <a:t>2           	</a:t>
            </a:r>
            <a:r>
              <a:rPr lang="en-US" sz="1300" dirty="0">
                <a:ea typeface="+mj-lt"/>
                <a:cs typeface="+mj-lt"/>
              </a:rPr>
              <a:t>Most recent SHOT data on ABO incompatible Transfusions 					2022</a:t>
            </a:r>
            <a:r>
              <a:rPr lang="en-US" sz="1300" baseline="30000" dirty="0">
                <a:ea typeface="+mj-lt"/>
                <a:cs typeface="+mj-lt"/>
              </a:rPr>
              <a:t>3</a:t>
            </a:r>
            <a:endParaRPr lang="en-GB" dirty="0"/>
          </a:p>
          <a:p>
            <a:pPr marL="457200" lvl="1" indent="0">
              <a:buNone/>
            </a:pPr>
            <a:endParaRPr lang="en-GB" sz="1300" dirty="0"/>
          </a:p>
          <a:p>
            <a:pPr marL="457200" lvl="1" indent="0">
              <a:buNone/>
            </a:pPr>
            <a:r>
              <a:rPr lang="en-GB" sz="1300" baseline="30000" dirty="0"/>
              <a:t>2</a:t>
            </a:r>
            <a:r>
              <a:rPr lang="en-GB" sz="1300" dirty="0"/>
              <a:t>SHOT 2021 annual report: </a:t>
            </a:r>
            <a:r>
              <a:rPr lang="en-GB" sz="1300" dirty="0">
                <a:hlinkClick r:id="rId4"/>
              </a:rPr>
              <a:t>https://www.shotuk.org/shot-reports/report-summary-and-supplement-2021/</a:t>
            </a:r>
            <a:endParaRPr lang="en-GB" sz="1300" dirty="0"/>
          </a:p>
          <a:p>
            <a:pPr marL="457200" lvl="1" indent="0">
              <a:buNone/>
            </a:pPr>
            <a:r>
              <a:rPr lang="en-GB" sz="1300" baseline="30000" dirty="0"/>
              <a:t>3</a:t>
            </a:r>
            <a:r>
              <a:rPr lang="en-GB" sz="1300" dirty="0"/>
              <a:t>SHOT 2022 annual report: </a:t>
            </a:r>
            <a:r>
              <a:rPr lang="en-GB" sz="1300" dirty="0">
                <a:hlinkClick r:id="rId5"/>
              </a:rPr>
              <a:t>https://www.shotuk.org/wp-content/uploads/myimages/SHOT-REPORT-2022-FINAL-Bookmarked-1.pdf</a:t>
            </a:r>
            <a:endParaRPr lang="en-GB" sz="1300" dirty="0"/>
          </a:p>
          <a:p>
            <a:pPr marL="457200" lvl="1" indent="0">
              <a:buNone/>
            </a:pPr>
            <a:endParaRPr lang="en-GB" sz="1500" dirty="0"/>
          </a:p>
          <a:p>
            <a:pPr marL="457200" lvl="1" indent="0">
              <a:buNone/>
            </a:pPr>
            <a:endParaRPr lang="en-GB" sz="1500" dirty="0"/>
          </a:p>
          <a:p>
            <a:pPr marL="457200" lvl="1" indent="0">
              <a:buNone/>
            </a:pPr>
            <a:endParaRPr lang="en-GB" dirty="0"/>
          </a:p>
          <a:p>
            <a:pPr marL="457200" lvl="1" indent="0">
              <a:buNone/>
            </a:pPr>
            <a:endParaRPr lang="en-GB" baseline="30000" dirty="0"/>
          </a:p>
        </p:txBody>
      </p:sp>
      <p:pic>
        <p:nvPicPr>
          <p:cNvPr id="2" name="Picture 1"/>
          <p:cNvPicPr>
            <a:picLocks noChangeAspect="1"/>
          </p:cNvPicPr>
          <p:nvPr/>
        </p:nvPicPr>
        <p:blipFill>
          <a:blip r:embed="rId6"/>
          <a:stretch>
            <a:fillRect/>
          </a:stretch>
        </p:blipFill>
        <p:spPr>
          <a:xfrm>
            <a:off x="2231897" y="1849697"/>
            <a:ext cx="4010405" cy="2734700"/>
          </a:xfrm>
          <a:prstGeom prst="rect">
            <a:avLst/>
          </a:prstGeom>
        </p:spPr>
      </p:pic>
      <p:pic>
        <p:nvPicPr>
          <p:cNvPr id="5" name="Picture 4">
            <a:extLst>
              <a:ext uri="{FF2B5EF4-FFF2-40B4-BE49-F238E27FC236}">
                <a16:creationId xmlns:a16="http://schemas.microsoft.com/office/drawing/2014/main" id="{FA907B7B-4261-089B-C924-ED2E5352B36C}"/>
              </a:ext>
            </a:extLst>
          </p:cNvPr>
          <p:cNvPicPr>
            <a:picLocks noChangeAspect="1"/>
          </p:cNvPicPr>
          <p:nvPr/>
        </p:nvPicPr>
        <p:blipFill>
          <a:blip r:embed="rId7"/>
          <a:stretch>
            <a:fillRect/>
          </a:stretch>
        </p:blipFill>
        <p:spPr>
          <a:xfrm>
            <a:off x="6466092" y="1669497"/>
            <a:ext cx="3494011" cy="3008049"/>
          </a:xfrm>
          <a:prstGeom prst="rect">
            <a:avLst/>
          </a:prstGeom>
        </p:spPr>
      </p:pic>
    </p:spTree>
    <p:extLst>
      <p:ext uri="{BB962C8B-B14F-4D97-AF65-F5344CB8AC3E}">
        <p14:creationId xmlns:p14="http://schemas.microsoft.com/office/powerpoint/2010/main" val="1126157666"/>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7406D"/>
      </a:dk2>
      <a:lt2>
        <a:srgbClr val="DBEFF9"/>
      </a:lt2>
      <a:accent1>
        <a:srgbClr val="10253F"/>
      </a:accent1>
      <a:accent2>
        <a:srgbClr val="009DD9"/>
      </a:accent2>
      <a:accent3>
        <a:srgbClr val="0BD0D9"/>
      </a:accent3>
      <a:accent4>
        <a:srgbClr val="10CF9B"/>
      </a:accent4>
      <a:accent5>
        <a:srgbClr val="7CCA62"/>
      </a:accent5>
      <a:accent6>
        <a:srgbClr val="A5C249"/>
      </a:accent6>
      <a:hlink>
        <a:srgbClr val="2190C8"/>
      </a:hlink>
      <a:folHlink>
        <a:srgbClr val="438AD7"/>
      </a:folHlink>
    </a:clrScheme>
    <a:fontScheme name="Custom 2">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man factors toolkit Template.potx" id="{4C309587-0993-47B0-896F-7E62690DEFBD}" vid="{6A07B3E1-07E4-4A29-ABD5-9C11E3762FF8}"/>
    </a:ext>
  </a:extLst>
</a:theme>
</file>

<file path=ppt/theme/theme2.xml><?xml version="1.0" encoding="utf-8"?>
<a:theme xmlns:a="http://schemas.openxmlformats.org/drawingml/2006/main" name="1_Office Theme">
  <a:themeElements>
    <a:clrScheme name="Custom 4">
      <a:dk1>
        <a:sysClr val="windowText" lastClr="000000"/>
      </a:dk1>
      <a:lt1>
        <a:sysClr val="window" lastClr="FFFFFF"/>
      </a:lt1>
      <a:dk2>
        <a:srgbClr val="17406D"/>
      </a:dk2>
      <a:lt2>
        <a:srgbClr val="DBEFF9"/>
      </a:lt2>
      <a:accent1>
        <a:srgbClr val="10253F"/>
      </a:accent1>
      <a:accent2>
        <a:srgbClr val="009DD9"/>
      </a:accent2>
      <a:accent3>
        <a:srgbClr val="0BD0D9"/>
      </a:accent3>
      <a:accent4>
        <a:srgbClr val="10CF9B"/>
      </a:accent4>
      <a:accent5>
        <a:srgbClr val="7CCA62"/>
      </a:accent5>
      <a:accent6>
        <a:srgbClr val="A5C249"/>
      </a:accent6>
      <a:hlink>
        <a:srgbClr val="538CD3"/>
      </a:hlink>
      <a:folHlink>
        <a:srgbClr val="82B1E4"/>
      </a:folHlink>
    </a:clrScheme>
    <a:fontScheme name="Custom 2">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man factors toolkit Template.potx" id="{4C309587-0993-47B0-896F-7E62690DEFBD}" vid="{6A07B3E1-07E4-4A29-ABD5-9C11E3762F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4279092ED8DE40A25D086EC7D596EE" ma:contentTypeVersion="14" ma:contentTypeDescription="Create a new document." ma:contentTypeScope="" ma:versionID="864c2e9135b567fe1eb5cddfb14943ca">
  <xsd:schema xmlns:xsd="http://www.w3.org/2001/XMLSchema" xmlns:xs="http://www.w3.org/2001/XMLSchema" xmlns:p="http://schemas.microsoft.com/office/2006/metadata/properties" xmlns:ns3="2cd9f081-6221-4d08-b98d-81bf94ab963a" xmlns:ns4="bfe4326c-13bb-4620-899e-058bf6586b12" targetNamespace="http://schemas.microsoft.com/office/2006/metadata/properties" ma:root="true" ma:fieldsID="99043132a849870d5a98e39899b6c341" ns3:_="" ns4:_="">
    <xsd:import namespace="2cd9f081-6221-4d08-b98d-81bf94ab963a"/>
    <xsd:import namespace="bfe4326c-13bb-4620-899e-058bf6586b1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d9f081-6221-4d08-b98d-81bf94ab96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e4326c-13bb-4620-899e-058bf6586b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FD5D13-06B9-4605-9707-4A830A9C2400}">
  <ds:schemaRefs>
    <ds:schemaRef ds:uri="2cd9f081-6221-4d08-b98d-81bf94ab963a"/>
    <ds:schemaRef ds:uri="bfe4326c-13bb-4620-899e-058bf6586b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38E96C-E6F6-42AD-BFDE-9A6046568474}">
  <ds:schemaRefs>
    <ds:schemaRef ds:uri="bfe4326c-13bb-4620-899e-058bf6586b12"/>
    <ds:schemaRef ds:uri="http://schemas.microsoft.com/office/2006/documentManagement/types"/>
    <ds:schemaRef ds:uri="http://schemas.microsoft.com/office/infopath/2007/PartnerControls"/>
    <ds:schemaRef ds:uri="http://purl.org/dc/elements/1.1/"/>
    <ds:schemaRef ds:uri="http://schemas.microsoft.com/office/2006/metadata/properties"/>
    <ds:schemaRef ds:uri="2cd9f081-6221-4d08-b98d-81bf94ab963a"/>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95DDBC1-F177-42E0-B9CD-0E11A87940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Human factors toolkit Template</Template>
  <TotalTime>15881</TotalTime>
  <Words>5181</Words>
  <Application>Microsoft Office PowerPoint</Application>
  <PresentationFormat>Widescreen</PresentationFormat>
  <Paragraphs>499</Paragraphs>
  <Slides>30</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Calibri Light</vt:lpstr>
      <vt:lpstr>helvetica</vt:lpstr>
      <vt:lpstr>Open Sans</vt:lpstr>
      <vt:lpstr>Times New Roman</vt:lpstr>
      <vt:lpstr>Wingdings</vt:lpstr>
      <vt:lpstr>Office Theme</vt:lpstr>
      <vt:lpstr>1_Office Theme</vt:lpstr>
      <vt:lpstr>       Blood Transfusion Training for Pre-Registration Nurses 3rd Year  BSc (Hons) Nursing  Version 2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Welsh Blood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Transfusion safety</dc:title>
  <dc:creator>Joanne Gregory (Welsh Blood Service, Blood Health Team)</dc:creator>
  <cp:lastModifiedBy>Joanne Gregory (Welsh Blood Service, Blood Health Team)</cp:lastModifiedBy>
  <cp:revision>420</cp:revision>
  <dcterms:created xsi:type="dcterms:W3CDTF">2022-03-17T10:36:00Z</dcterms:created>
  <dcterms:modified xsi:type="dcterms:W3CDTF">2023-10-16T14:44:41Z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0x0101002C4279092ED8DE40A25D086EC7D596EE</vt:lpwstr>
  </property>
</Properties>
</file>