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2" r:id="rId6"/>
    <p:sldId id="316" r:id="rId7"/>
    <p:sldId id="303" r:id="rId8"/>
    <p:sldId id="302" r:id="rId9"/>
    <p:sldId id="301" r:id="rId10"/>
    <p:sldId id="304" r:id="rId11"/>
    <p:sldId id="300" r:id="rId12"/>
    <p:sldId id="311" r:id="rId13"/>
    <p:sldId id="305" r:id="rId14"/>
    <p:sldId id="312" r:id="rId15"/>
    <p:sldId id="313" r:id="rId16"/>
    <p:sldId id="314" r:id="rId17"/>
    <p:sldId id="317" r:id="rId18"/>
    <p:sldId id="30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DDF717-461D-4849-B72F-1483F7F31818}">
          <p14:sldIdLst>
            <p14:sldId id="256"/>
          </p14:sldIdLst>
        </p14:section>
        <p14:section name="Introduction" id="{86C65702-157A-400E-8222-29029618C7EA}">
          <p14:sldIdLst>
            <p14:sldId id="262"/>
            <p14:sldId id="316"/>
            <p14:sldId id="303"/>
            <p14:sldId id="302"/>
            <p14:sldId id="301"/>
            <p14:sldId id="304"/>
            <p14:sldId id="300"/>
            <p14:sldId id="311"/>
            <p14:sldId id="305"/>
            <p14:sldId id="312"/>
            <p14:sldId id="313"/>
            <p14:sldId id="314"/>
            <p14:sldId id="317"/>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Scurr (Aneurin Bevan UHB - Blood Transfusion)" initials="JS(BUBT" lastIdx="2" clrIdx="0">
    <p:extLst>
      <p:ext uri="{19B8F6BF-5375-455C-9EA6-DF929625EA0E}">
        <p15:presenceInfo xmlns:p15="http://schemas.microsoft.com/office/powerpoint/2012/main" userId="S::Jessica.Scurr@wales.nhs.uk::d6c1276f-efc9-469f-8242-f38def1240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96357" autoAdjust="0"/>
  </p:normalViewPr>
  <p:slideViewPr>
    <p:cSldViewPr snapToGrid="0">
      <p:cViewPr varScale="1">
        <p:scale>
          <a:sx n="110" d="100"/>
          <a:sy n="110" d="100"/>
        </p:scale>
        <p:origin x="28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99" d="100"/>
          <a:sy n="99" d="100"/>
        </p:scale>
        <p:origin x="3570" y="-3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931FF-7DD3-4E9D-9240-24D5237C2D5E}" type="datetimeFigureOut">
              <a:rPr lang="en-GB" smtClean="0"/>
              <a:t>16/10/2023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3D35B-9C41-42B9-A5DF-8F396DA20F10}" type="slidenum">
              <a:rPr lang="en-GB" smtClean="0"/>
              <a:t>‹#›</a:t>
            </a:fld>
            <a:endParaRPr lang="en-GB"/>
          </a:p>
        </p:txBody>
      </p:sp>
    </p:spTree>
    <p:extLst>
      <p:ext uri="{BB962C8B-B14F-4D97-AF65-F5344CB8AC3E}">
        <p14:creationId xmlns:p14="http://schemas.microsoft.com/office/powerpoint/2010/main" val="397017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inyurl.com/BloodSafetyRegulat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ransfusionguidelines.org/transfusion-handbook/3-providing-safe-blood/3-3-blood-produc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Feel free to add your own school logo to this presentation</a:t>
            </a:r>
            <a:r>
              <a:rPr lang="en-GB" baseline="0" dirty="0"/>
              <a:t> alongside the NHS Wales logo. </a:t>
            </a:r>
            <a:r>
              <a:rPr lang="en-GB" dirty="0"/>
              <a:t>It is suggested that a role</a:t>
            </a:r>
            <a:r>
              <a:rPr lang="en-GB" baseline="0" dirty="0"/>
              <a:t> play scenario is used for the three fundamentals of transfusion</a:t>
            </a:r>
            <a:r>
              <a:rPr lang="en-GB" dirty="0"/>
              <a:t> for year 2, specifically</a:t>
            </a:r>
            <a:r>
              <a:rPr lang="en-GB" baseline="0" dirty="0"/>
              <a:t> </a:t>
            </a:r>
            <a:r>
              <a:rPr lang="en-GB" dirty="0"/>
              <a:t>covering positive</a:t>
            </a:r>
            <a:r>
              <a:rPr lang="en-GB" baseline="0" dirty="0"/>
              <a:t> patient identification (PPI). </a:t>
            </a:r>
          </a:p>
          <a:p>
            <a:endParaRPr lang="en-GB" baseline="0" dirty="0"/>
          </a:p>
        </p:txBody>
      </p:sp>
      <p:sp>
        <p:nvSpPr>
          <p:cNvPr id="4" name="Slide Number Placeholder 3"/>
          <p:cNvSpPr>
            <a:spLocks noGrp="1"/>
          </p:cNvSpPr>
          <p:nvPr>
            <p:ph type="sldNum" sz="quarter" idx="10"/>
          </p:nvPr>
        </p:nvSpPr>
        <p:spPr/>
        <p:txBody>
          <a:bodyPr/>
          <a:lstStyle/>
          <a:p>
            <a:fld id="{F5E3D35B-9C41-42B9-A5DF-8F396DA20F10}" type="slidenum">
              <a:rPr lang="en-GB" smtClean="0"/>
              <a:t>1</a:t>
            </a:fld>
            <a:endParaRPr lang="en-GB"/>
          </a:p>
        </p:txBody>
      </p:sp>
    </p:spTree>
    <p:extLst>
      <p:ext uri="{BB962C8B-B14F-4D97-AF65-F5344CB8AC3E}">
        <p14:creationId xmlns:p14="http://schemas.microsoft.com/office/powerpoint/2010/main" val="417193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924227" cy="3600450"/>
          </a:xfrm>
        </p:spPr>
        <p:txBody>
          <a:bodyPr/>
          <a:lstStyle/>
          <a:p>
            <a:r>
              <a:rPr lang="en-GB" sz="1000" b="0" i="0" kern="1200" dirty="0">
                <a:solidFill>
                  <a:schemeClr val="tx1"/>
                </a:solidFill>
                <a:effectLst/>
              </a:rPr>
              <a:t>The British Committee for Standards in Haematology (2009) has produced national guidance for hospitals on the administration of blood components. This states that every stage of the transfusion process should be underpinned by three principles:</a:t>
            </a:r>
          </a:p>
          <a:p>
            <a:pPr marL="228600" indent="-228600">
              <a:buFont typeface="+mj-lt"/>
              <a:buAutoNum type="arabicPeriod"/>
            </a:pPr>
            <a:r>
              <a:rPr lang="en-GB" sz="1000" b="0" i="0" kern="1200" dirty="0">
                <a:solidFill>
                  <a:schemeClr val="tx1"/>
                </a:solidFill>
                <a:effectLst/>
              </a:rPr>
              <a:t>Positive patient identification; (discussed on next slide)</a:t>
            </a:r>
          </a:p>
          <a:p>
            <a:pPr marL="228600" indent="-228600">
              <a:buFont typeface="+mj-lt"/>
              <a:buAutoNum type="arabicPeriod"/>
            </a:pPr>
            <a:r>
              <a:rPr lang="en-GB" sz="1000" b="0" i="0" kern="1200" dirty="0">
                <a:solidFill>
                  <a:schemeClr val="tx1"/>
                </a:solidFill>
                <a:effectLst/>
              </a:rPr>
              <a:t>Documentation;</a:t>
            </a:r>
          </a:p>
          <a:p>
            <a:pPr marL="228600" indent="-228600">
              <a:buFont typeface="+mj-lt"/>
              <a:buAutoNum type="arabicPeriod"/>
            </a:pPr>
            <a:r>
              <a:rPr lang="en-GB" sz="1000" b="0" i="0" kern="1200" dirty="0">
                <a:solidFill>
                  <a:schemeClr val="tx1"/>
                </a:solidFill>
                <a:effectLst/>
              </a:rPr>
              <a:t>Communication</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“Confirmation of identity at every stage of the transfusion process and good communication are essential to prevent errors.” (Bolton-Maggs and Cohen, 2012) Most administration errors are known to have been caused by issues</a:t>
            </a:r>
            <a:r>
              <a:rPr lang="en-GB" sz="1000" baseline="0" dirty="0"/>
              <a:t> with </a:t>
            </a:r>
            <a:r>
              <a:rPr lang="en-GB" sz="1000" dirty="0"/>
              <a:t>Positive patient identification. </a:t>
            </a:r>
          </a:p>
          <a:p>
            <a:endParaRPr lang="en-GB" sz="1000" b="1" dirty="0"/>
          </a:p>
          <a:p>
            <a:r>
              <a:rPr lang="en-GB" sz="1000" b="1" dirty="0"/>
              <a:t>2. Documentation</a:t>
            </a:r>
          </a:p>
          <a:p>
            <a:r>
              <a:rPr lang="en-GB" sz="1000" dirty="0"/>
              <a:t>In line with the </a:t>
            </a:r>
            <a:r>
              <a:rPr lang="en-GB" sz="1000" dirty="0">
                <a:hlinkClick r:id="rId3"/>
              </a:rPr>
              <a:t>Blood Safety and Quality Regulations 2005</a:t>
            </a:r>
            <a:r>
              <a:rPr lang="en-GB" sz="1000" dirty="0"/>
              <a:t>, for traceability purposes, hospitals, blood management practitioners and nurses are required by law to have unambiguous evidence of the final fate of every blood component issued.</a:t>
            </a:r>
          </a:p>
          <a:p>
            <a:r>
              <a:rPr lang="en-GB" sz="1000" dirty="0"/>
              <a:t>Nurses play a vital role in ensuring full documentation of the administration or other final fate of every unit, which provides an audit trail.</a:t>
            </a:r>
          </a:p>
          <a:p>
            <a:r>
              <a:rPr lang="en-GB" sz="1000" dirty="0"/>
              <a:t>Individual trusts and health boards have local policies detailing how to achieve and demonstrate traceability of each unit.</a:t>
            </a:r>
          </a:p>
          <a:p>
            <a:endParaRPr lang="en-GB" sz="1000" dirty="0"/>
          </a:p>
          <a:p>
            <a:r>
              <a:rPr lang="en-GB" sz="1000" dirty="0"/>
              <a:t>3. </a:t>
            </a:r>
            <a:r>
              <a:rPr lang="en-GB" sz="1000" b="1" dirty="0"/>
              <a:t>Communication</a:t>
            </a:r>
          </a:p>
          <a:p>
            <a:r>
              <a:rPr lang="en-GB" sz="1000" dirty="0"/>
              <a:t>As the transfusion process includes several steps involving various personnel in different departments, there is the potential for confusion and errors to occur.</a:t>
            </a:r>
          </a:p>
          <a:p>
            <a:r>
              <a:rPr lang="en-GB" sz="1000" dirty="0"/>
              <a:t>Written or electronic communication should be used whenever possible; copying details from one document to another should be avoided where possible because of the potential for transcription errors leading to misunderstandings and errors.</a:t>
            </a:r>
          </a:p>
          <a:p>
            <a:r>
              <a:rPr lang="en-GB" sz="1000" dirty="0"/>
              <a:t>Urgent written requests should be supplemented by telephone discussion between clinician and laboratory staff to clarify exactly what is required.</a:t>
            </a:r>
          </a:p>
          <a:p>
            <a:endParaRPr lang="en-GB" dirty="0"/>
          </a:p>
          <a:p>
            <a:endParaRPr lang="en-GB" dirty="0"/>
          </a:p>
          <a:p>
            <a:endParaRPr lang="en-GB" dirty="0"/>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10</a:t>
            </a:fld>
            <a:endParaRPr lang="en-GB"/>
          </a:p>
        </p:txBody>
      </p:sp>
    </p:spTree>
    <p:extLst>
      <p:ext uri="{BB962C8B-B14F-4D97-AF65-F5344CB8AC3E}">
        <p14:creationId xmlns:p14="http://schemas.microsoft.com/office/powerpoint/2010/main" val="368517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486400" cy="3086100"/>
          </a:xfrm>
        </p:spPr>
      </p:sp>
      <p:sp>
        <p:nvSpPr>
          <p:cNvPr id="3" name="Notes Placeholder 2"/>
          <p:cNvSpPr>
            <a:spLocks noGrp="1"/>
          </p:cNvSpPr>
          <p:nvPr>
            <p:ph type="body" idx="1"/>
          </p:nvPr>
        </p:nvSpPr>
        <p:spPr>
          <a:xfrm>
            <a:off x="685800" y="4400550"/>
            <a:ext cx="5660756" cy="3600450"/>
          </a:xfrm>
        </p:spPr>
        <p:txBody>
          <a:bodyPr/>
          <a:lstStyle/>
          <a:p>
            <a:pPr marL="171450" indent="-171450">
              <a:buBlip>
                <a:blip r:embed="rId3"/>
              </a:buBlip>
            </a:pPr>
            <a:r>
              <a:rPr lang="en-GB" altLang="en-US" sz="1000" dirty="0"/>
              <a:t>In 2022 there were 55 cases reported to SHOT of a wrong blood component transfused (WCT) a potentially fatal event. 19 of these were due to lack</a:t>
            </a:r>
            <a:r>
              <a:rPr lang="en-GB" altLang="en-US" sz="1000" baseline="0" dirty="0"/>
              <a:t> of proper</a:t>
            </a:r>
            <a:r>
              <a:rPr lang="en-GB" altLang="en-US" sz="1000" dirty="0"/>
              <a:t> Positive Patient Identification (PPID)</a:t>
            </a:r>
          </a:p>
          <a:p>
            <a:pPr marL="171450" indent="-171450">
              <a:buBlip>
                <a:blip r:embed="rId3"/>
              </a:buBlip>
            </a:pPr>
            <a:endParaRPr lang="en-GB" altLang="en-US" sz="1000" dirty="0"/>
          </a:p>
          <a:p>
            <a:pPr marL="171450" indent="-171450">
              <a:buBlip>
                <a:blip r:embed="rId3"/>
              </a:buBlip>
            </a:pPr>
            <a:r>
              <a:rPr lang="en-GB" sz="1000" dirty="0"/>
              <a:t>Positive patient identification (PPI) is the act of positively identifying the correct patient by checking with the patient – an essential component of good patient care. Before any component is administered, practitioners must be sure they are treating the right patient. </a:t>
            </a:r>
          </a:p>
          <a:p>
            <a:pPr marL="0" indent="0">
              <a:buNone/>
            </a:pPr>
            <a:endParaRPr lang="en-GB" sz="1000" dirty="0"/>
          </a:p>
          <a:p>
            <a:pPr marL="171450" indent="-171450">
              <a:buBlip>
                <a:blip r:embed="rId3"/>
              </a:buBlip>
            </a:pPr>
            <a:r>
              <a:rPr lang="en-GB" altLang="en-US" sz="1000" dirty="0"/>
              <a:t>Ask the patient to state their</a:t>
            </a:r>
            <a:r>
              <a:rPr lang="en-US" altLang="en-US" sz="1000" dirty="0"/>
              <a:t> first name, surname, 1</a:t>
            </a:r>
            <a:r>
              <a:rPr lang="en-US" altLang="en-US" sz="1000" baseline="30000" dirty="0"/>
              <a:t>st</a:t>
            </a:r>
            <a:r>
              <a:rPr lang="en-US" altLang="en-US" sz="1000" dirty="0"/>
              <a:t> line of address &amp; DOB. Then check these and the hospital number on the compatibility/traceability label attached to the blood bag against the patient’s ID wristband to ensure they match.</a:t>
            </a:r>
            <a:endParaRPr lang="en-GB" altLang="en-US" sz="1000" dirty="0"/>
          </a:p>
          <a:p>
            <a:endParaRPr lang="en-GB" sz="1000" dirty="0"/>
          </a:p>
          <a:p>
            <a:pPr marL="171450" indent="-171450" eaLnBrk="1" hangingPunct="1">
              <a:buBlip>
                <a:blip r:embed="rId3"/>
              </a:buBlip>
            </a:pPr>
            <a:r>
              <a:rPr lang="en-GB" sz="1000" dirty="0"/>
              <a:t>PPI must be done at each step of the transfusion process when at the patient’s bedside. This should be done using the ID band attached to the patient and wherever possible the patient should be included in the process. </a:t>
            </a:r>
          </a:p>
          <a:p>
            <a:pPr marL="171450" indent="-171450" eaLnBrk="1" hangingPunct="1">
              <a:buBlip>
                <a:blip r:embed="rId3"/>
              </a:buBlip>
            </a:pPr>
            <a:r>
              <a:rPr lang="en-GB" sz="1000" dirty="0"/>
              <a:t>If the patient is unable to identify themselves to you, the ID band containing the core identifiers must be used to confirm PPI prior to administering the transfusion.</a:t>
            </a:r>
          </a:p>
          <a:p>
            <a:pPr algn="ctr" eaLnBrk="1" hangingPunct="1"/>
            <a:endParaRPr lang="en-GB" altLang="en-US" sz="1000" b="1" dirty="0"/>
          </a:p>
          <a:p>
            <a:pPr algn="ctr" eaLnBrk="1" hangingPunct="1"/>
            <a:r>
              <a:rPr lang="en-GB" altLang="en-US" sz="1000" b="1" dirty="0"/>
              <a:t>Watch the video and identify the key points of the patient identification process</a:t>
            </a:r>
          </a:p>
          <a:p>
            <a:pPr algn="ctr" eaLnBrk="1" hangingPunct="1"/>
            <a:endParaRPr lang="en-GB" altLang="en-US" sz="1000" b="1" dirty="0"/>
          </a:p>
          <a:p>
            <a:pPr algn="ctr" eaLnBrk="1" hangingPunct="1"/>
            <a:endParaRPr lang="en-GB" altLang="en-US" sz="1000" dirty="0">
              <a:latin typeface="Arial" panose="020B0604020202020204" pitchFamily="34" charset="0"/>
            </a:endParaRPr>
          </a:p>
          <a:p>
            <a:pPr eaLnBrk="1" hangingPunct="1"/>
            <a:r>
              <a:rPr lang="en-GB" sz="1000" dirty="0"/>
              <a:t>Not performing these checks at critical points such as administration increases the risk of error and of an </a:t>
            </a:r>
            <a:r>
              <a:rPr lang="en-GB" sz="1000" dirty="0" err="1"/>
              <a:t>ABOi</a:t>
            </a:r>
            <a:r>
              <a:rPr lang="en-GB" sz="1000" dirty="0"/>
              <a:t> transfusion which could result in the death of the patient</a:t>
            </a:r>
          </a:p>
          <a:p>
            <a:pPr algn="ctr" eaLnBrk="1" hangingPunct="1"/>
            <a:endParaRPr lang="en-GB" altLang="en-US" sz="1000" dirty="0">
              <a:latin typeface="Arial" panose="020B0604020202020204" pitchFamily="34" charset="0"/>
            </a:endParaRPr>
          </a:p>
          <a:p>
            <a:pPr algn="ctr" eaLnBrk="1" hangingPunct="1"/>
            <a:r>
              <a:rPr lang="en-GB" altLang="en-US" sz="1000" b="1" dirty="0">
                <a:latin typeface="Arial" panose="020B0604020202020204" pitchFamily="34" charset="0"/>
              </a:rPr>
              <a:t>If you are interrupted – </a:t>
            </a:r>
            <a:r>
              <a:rPr lang="en-GB" altLang="en-US" sz="1000" b="1" u="sng" dirty="0">
                <a:solidFill>
                  <a:srgbClr val="FF0000"/>
                </a:solidFill>
                <a:latin typeface="Arial" panose="020B0604020202020204" pitchFamily="34" charset="0"/>
              </a:rPr>
              <a:t>STOP</a:t>
            </a:r>
            <a:r>
              <a:rPr lang="en-GB" altLang="en-US" sz="1000" b="1" dirty="0">
                <a:latin typeface="Arial" panose="020B0604020202020204" pitchFamily="34" charset="0"/>
              </a:rPr>
              <a:t> and start the checking procedure again</a:t>
            </a:r>
            <a:r>
              <a:rPr lang="en-GB" altLang="en-US" sz="1000" b="1" i="1" dirty="0">
                <a:latin typeface="Arial" panose="020B0604020202020204" pitchFamily="34" charset="0"/>
              </a:rPr>
              <a:t> </a:t>
            </a:r>
          </a:p>
          <a:p>
            <a:pPr algn="just" eaLnBrk="1" hangingPunct="1"/>
            <a:endParaRPr lang="en-GB" altLang="en-US" b="1" dirty="0">
              <a:latin typeface="Arial" panose="020B0604020202020204" pitchFamily="34" charset="0"/>
            </a:endParaRPr>
          </a:p>
          <a:p>
            <a:pPr eaLnBrk="1" hangingPunct="1"/>
            <a:endParaRPr lang="en-GB" altLang="en-US" dirty="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11</a:t>
            </a:fld>
            <a:endParaRPr lang="en-GB"/>
          </a:p>
        </p:txBody>
      </p:sp>
    </p:spTree>
    <p:extLst>
      <p:ext uri="{BB962C8B-B14F-4D97-AF65-F5344CB8AC3E}">
        <p14:creationId xmlns:p14="http://schemas.microsoft.com/office/powerpoint/2010/main" val="297196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924227" cy="3600450"/>
          </a:xfrm>
        </p:spPr>
        <p:txBody>
          <a:bodyPr/>
          <a:lstStyle/>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12</a:t>
            </a:fld>
            <a:endParaRPr lang="en-GB"/>
          </a:p>
        </p:txBody>
      </p:sp>
    </p:spTree>
    <p:extLst>
      <p:ext uri="{BB962C8B-B14F-4D97-AF65-F5344CB8AC3E}">
        <p14:creationId xmlns:p14="http://schemas.microsoft.com/office/powerpoint/2010/main" val="148943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924227" cy="3600450"/>
          </a:xfrm>
        </p:spPr>
        <p:txBody>
          <a:bodyPr/>
          <a:lstStyle/>
          <a:p>
            <a:pPr marL="171450" indent="-171450" algn="just">
              <a:buFont typeface="Arial" panose="020B0604020202020204" pitchFamily="34" charset="0"/>
              <a:buChar char="•"/>
            </a:pPr>
            <a:r>
              <a:rPr lang="en-US" dirty="0"/>
              <a:t>Patients should be transfused in an area where they can be readily observed and they should have a ‘call button’ to obtain assistance. It is recommended that patients are observed by a registered nurse for the first 15 minutes of the transfusion process, during which time the first set of observations should be recorded</a:t>
            </a:r>
            <a:endParaRPr lang="en-US" dirty="0">
              <a:cs typeface="Calibri"/>
            </a:endParaRPr>
          </a:p>
          <a:p>
            <a:pPr marL="171450" indent="-171450" algn="just">
              <a:buFont typeface="Arial" panose="020B0604020202020204" pitchFamily="34" charset="0"/>
              <a:buChar char="•"/>
            </a:pPr>
            <a:r>
              <a:rPr lang="en-US" dirty="0"/>
              <a:t>You should advise your patient of the possible adverse effects of transfusion and tell them to inform someone if they experience any signs of a reaction</a:t>
            </a:r>
            <a:endParaRPr lang="en-US" dirty="0">
              <a:cs typeface="Calibri"/>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early check is the most important observation - the majority of major adverse reactions occur within first 15 minutes, thereafter observation should be conducted according to agreed local policy but you must continue to observe your patient throughout the transfusion.</a:t>
            </a:r>
            <a:r>
              <a:rPr lang="en-US" dirty="0">
                <a:cs typeface="Calibri"/>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Severe blood transfusion reactions are uncommon. Mild transfusion reactions are most likely to occur, please see algorithm above for guidance. The most important step to take in a suspected transfusion reaction is to immediately STOP the transfusion and call for URGENT medical advice. The clinical team should assess the patient accordingly using a ABCDE approach and treat as appropriate. Depending on the severity of the reaction, the transfusion may or may not continue as above. Further advice can be sought from Consultant Haematologist and Blood Bank if required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cs typeface="Calibri"/>
              </a:rPr>
              <a:t>HANDOUT</a:t>
            </a:r>
            <a:r>
              <a:rPr lang="en-US" baseline="0" dirty="0">
                <a:cs typeface="Calibri"/>
              </a:rPr>
              <a:t> TO BE PROVIDED TO STUDENTS (IN PACK)</a:t>
            </a: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13</a:t>
            </a:fld>
            <a:endParaRPr lang="en-GB"/>
          </a:p>
        </p:txBody>
      </p:sp>
    </p:spTree>
    <p:extLst>
      <p:ext uri="{BB962C8B-B14F-4D97-AF65-F5344CB8AC3E}">
        <p14:creationId xmlns:p14="http://schemas.microsoft.com/office/powerpoint/2010/main" val="3591080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924227" cy="3600450"/>
          </a:xfrm>
        </p:spPr>
        <p:txBody>
          <a:bodyPr/>
          <a:lstStyle/>
          <a:p>
            <a:pPr marL="171450" indent="-171450" algn="just">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14</a:t>
            </a:fld>
            <a:endParaRPr lang="en-GB"/>
          </a:p>
        </p:txBody>
      </p:sp>
    </p:spTree>
    <p:extLst>
      <p:ext uri="{BB962C8B-B14F-4D97-AF65-F5344CB8AC3E}">
        <p14:creationId xmlns:p14="http://schemas.microsoft.com/office/powerpoint/2010/main" val="892156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15</a:t>
            </a:fld>
            <a:endParaRPr lang="en-GB"/>
          </a:p>
        </p:txBody>
      </p:sp>
    </p:spTree>
    <p:extLst>
      <p:ext uri="{BB962C8B-B14F-4D97-AF65-F5344CB8AC3E}">
        <p14:creationId xmlns:p14="http://schemas.microsoft.com/office/powerpoint/2010/main" val="392591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2</a:t>
            </a:fld>
            <a:endParaRPr lang="en-GB"/>
          </a:p>
        </p:txBody>
      </p:sp>
    </p:spTree>
    <p:extLst>
      <p:ext uri="{BB962C8B-B14F-4D97-AF65-F5344CB8AC3E}">
        <p14:creationId xmlns:p14="http://schemas.microsoft.com/office/powerpoint/2010/main" val="25607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have worked to the </a:t>
            </a:r>
            <a:r>
              <a:rPr lang="en-GB" baseline="0"/>
              <a:t>Practice Learning </a:t>
            </a:r>
            <a:r>
              <a:rPr lang="en-GB" baseline="0" dirty="0"/>
              <a:t>F</a:t>
            </a:r>
            <a:r>
              <a:rPr lang="en-GB" baseline="0"/>
              <a:t>ramework </a:t>
            </a:r>
            <a:r>
              <a:rPr lang="en-GB" baseline="0" dirty="0"/>
              <a:t>for Wales covering the annex B as a guide for this presentation. Please can we make clear to students what they are allowed to undertake based on this framework and what is out of the scope of their practice as student. </a:t>
            </a:r>
          </a:p>
          <a:p>
            <a:endParaRPr lang="en-GB" baseline="0" dirty="0"/>
          </a:p>
          <a:p>
            <a:r>
              <a:rPr lang="en-GB" baseline="0" dirty="0"/>
              <a:t>Especially can we remind students that they MUST not be used as a second checker in any UHB that has this policy in place for transfusion. This must only be carried out by another RN who has been competency assessed to administer blood. </a:t>
            </a:r>
            <a:endParaRPr lang="en-GB" dirty="0"/>
          </a:p>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3</a:t>
            </a:fld>
            <a:endParaRPr lang="en-GB"/>
          </a:p>
        </p:txBody>
      </p:sp>
    </p:spTree>
    <p:extLst>
      <p:ext uri="{BB962C8B-B14F-4D97-AF65-F5344CB8AC3E}">
        <p14:creationId xmlns:p14="http://schemas.microsoft.com/office/powerpoint/2010/main" val="70216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4</a:t>
            </a:fld>
            <a:endParaRPr lang="en-GB"/>
          </a:p>
        </p:txBody>
      </p:sp>
    </p:spTree>
    <p:extLst>
      <p:ext uri="{BB962C8B-B14F-4D97-AF65-F5344CB8AC3E}">
        <p14:creationId xmlns:p14="http://schemas.microsoft.com/office/powerpoint/2010/main" val="351416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Blood products (transfusionguidelines.org)</a:t>
            </a:r>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5</a:t>
            </a:fld>
            <a:endParaRPr lang="en-GB"/>
          </a:p>
        </p:txBody>
      </p:sp>
    </p:spTree>
    <p:extLst>
      <p:ext uri="{BB962C8B-B14F-4D97-AF65-F5344CB8AC3E}">
        <p14:creationId xmlns:p14="http://schemas.microsoft.com/office/powerpoint/2010/main" val="94138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6</a:t>
            </a:fld>
            <a:endParaRPr lang="en-GB"/>
          </a:p>
        </p:txBody>
      </p:sp>
    </p:spTree>
    <p:extLst>
      <p:ext uri="{BB962C8B-B14F-4D97-AF65-F5344CB8AC3E}">
        <p14:creationId xmlns:p14="http://schemas.microsoft.com/office/powerpoint/2010/main" val="2649388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Those with an AB blood group are know as ‘universal recipients’</a:t>
            </a:r>
          </a:p>
          <a:p>
            <a:pPr marL="171450" indent="-171450">
              <a:buFont typeface="Arial" panose="020B0604020202020204" pitchFamily="34" charset="0"/>
              <a:buChar char="•"/>
            </a:pPr>
            <a:r>
              <a:rPr lang="en-GB" dirty="0"/>
              <a:t>Those with an O blood group are known as ‘universal donors’ because group O can be given to any blood group. This is because they have no antigens on the red cell &amp; so a transfusion of their red cells will not cause a reaction. However, for this reason they can only receive group O back if they need a transfusion otherwise they</a:t>
            </a:r>
            <a:r>
              <a:rPr lang="en-GB" baseline="0" dirty="0"/>
              <a:t> will have a reaction if transfused with any other blood group</a:t>
            </a:r>
            <a:r>
              <a:rPr lang="en-GB" dirty="0"/>
              <a:t>.</a:t>
            </a:r>
          </a:p>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7</a:t>
            </a:fld>
            <a:endParaRPr lang="en-GB"/>
          </a:p>
        </p:txBody>
      </p:sp>
    </p:spTree>
    <p:extLst>
      <p:ext uri="{BB962C8B-B14F-4D97-AF65-F5344CB8AC3E}">
        <p14:creationId xmlns:p14="http://schemas.microsoft.com/office/powerpoint/2010/main" val="3346408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E3D35B-9C41-42B9-A5DF-8F396DA20F10}" type="slidenum">
              <a:rPr lang="en-GB" smtClean="0"/>
              <a:t>8</a:t>
            </a:fld>
            <a:endParaRPr lang="en-GB"/>
          </a:p>
        </p:txBody>
      </p:sp>
    </p:spTree>
    <p:extLst>
      <p:ext uri="{BB962C8B-B14F-4D97-AF65-F5344CB8AC3E}">
        <p14:creationId xmlns:p14="http://schemas.microsoft.com/office/powerpoint/2010/main" val="357024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eaLnBrk="1" hangingPunct="1">
              <a:buFont typeface="Arial" panose="020B0604020202020204" pitchFamily="34" charset="0"/>
              <a:buChar char="•"/>
            </a:pPr>
            <a:r>
              <a:rPr lang="en-GB" altLang="en-US" dirty="0">
                <a:latin typeface="Arial" panose="020B0604020202020204" pitchFamily="34" charset="0"/>
              </a:rPr>
              <a:t>This slide shows the 10 steps in the transfusion process as identified by the Serious Hazards of Transfusion (SHOT). SHOT are the UKs independent professionally led hemovigilance scheme. </a:t>
            </a:r>
            <a:r>
              <a:rPr lang="en-GB" b="0" i="0" dirty="0">
                <a:solidFill>
                  <a:srgbClr val="58585A"/>
                </a:solidFill>
                <a:effectLst/>
                <a:latin typeface="Open Sans" panose="020B0606030504020204" pitchFamily="34" charset="0"/>
              </a:rPr>
              <a:t>Since 1996 SHOT has been collecting and analysing anonymised information on adverse events and reactions in blood transfusion from all healthcare organisations (including hospitals &amp; blood services)  that are involved in the transfusion of blood and blood components in the United Kingdom.  Where risks and problems are identified, SHOT produces recommendations to improve patient safety. </a:t>
            </a:r>
            <a:endParaRPr lang="en-GB" altLang="en-US" dirty="0">
              <a:latin typeface="Arial" panose="020B0604020202020204" pitchFamily="34" charset="0"/>
            </a:endParaRPr>
          </a:p>
          <a:p>
            <a:pPr marL="171450" indent="-171450" algn="just" eaLnBrk="1" hangingPunct="1">
              <a:buFont typeface="Arial" panose="020B0604020202020204" pitchFamily="34" charset="0"/>
              <a:buChar char="•"/>
            </a:pPr>
            <a:r>
              <a:rPr lang="en-GB" altLang="en-US" dirty="0">
                <a:latin typeface="Arial" panose="020B0604020202020204" pitchFamily="34" charset="0"/>
              </a:rPr>
              <a:t>The red arrows show the critical points in the process &amp; where if things go wrong could be detrimental to the patient causing harm and even death.</a:t>
            </a:r>
          </a:p>
          <a:p>
            <a:pPr marL="171450" indent="-171450" algn="just" eaLnBrk="1" hangingPunct="1">
              <a:buFont typeface="Arial" panose="020B0604020202020204" pitchFamily="34" charset="0"/>
              <a:buChar char="•"/>
            </a:pPr>
            <a:r>
              <a:rPr lang="en-GB" altLang="en-US" dirty="0">
                <a:latin typeface="Arial" panose="020B0604020202020204" pitchFamily="34" charset="0"/>
              </a:rPr>
              <a:t>Steps 4 to 7 are what happens in the laboratory</a:t>
            </a:r>
          </a:p>
          <a:p>
            <a:pPr marL="171450" indent="-171450" algn="just" eaLnBrk="1" hangingPunct="1">
              <a:buFont typeface="Arial" panose="020B0604020202020204" pitchFamily="34" charset="0"/>
              <a:buChar char="•"/>
            </a:pPr>
            <a:r>
              <a:rPr lang="en-GB" altLang="en-US" dirty="0">
                <a:latin typeface="Arial" panose="020B0604020202020204" pitchFamily="34" charset="0"/>
              </a:rPr>
              <a:t>Steps 1 &amp; 2 are completed by authorisers (usually the doctors or a nurse who has undergone specialist training programme) who make the decision a transfusion in required &amp; then requests the component from the laboratory </a:t>
            </a:r>
          </a:p>
          <a:p>
            <a:pPr marL="171450" indent="-171450" algn="just" eaLnBrk="1" hangingPunct="1">
              <a:buFont typeface="Arial" panose="020B0604020202020204" pitchFamily="34" charset="0"/>
              <a:buChar char="•"/>
            </a:pPr>
            <a:r>
              <a:rPr lang="en-GB" altLang="en-US" dirty="0">
                <a:latin typeface="Arial" panose="020B0604020202020204" pitchFamily="34" charset="0"/>
              </a:rPr>
              <a:t>Steps 8 to 10 are what happens at a ward level</a:t>
            </a:r>
          </a:p>
          <a:p>
            <a:pPr marL="171450" indent="-171450" algn="just" eaLnBrk="1" hangingPunct="1">
              <a:buFont typeface="Arial" panose="020B0604020202020204" pitchFamily="34" charset="0"/>
              <a:buChar char="•"/>
            </a:pPr>
            <a:r>
              <a:rPr lang="en-GB" altLang="en-US" dirty="0">
                <a:latin typeface="Arial" panose="020B0604020202020204" pitchFamily="34" charset="0"/>
              </a:rPr>
              <a:t>Step 10 is usually carried out by the Nurse who will administer the product or in emergency situations this can be a healthcare professional who has undergone a competency assessment</a:t>
            </a:r>
          </a:p>
          <a:p>
            <a:pPr marL="171450" indent="-171450" algn="just" eaLnBrk="1" hangingPunct="1">
              <a:buFont typeface="Arial" panose="020B0604020202020204" pitchFamily="34" charset="0"/>
              <a:buChar char="•"/>
            </a:pPr>
            <a:r>
              <a:rPr lang="en-GB" altLang="en-US" dirty="0">
                <a:latin typeface="Arial" panose="020B0604020202020204" pitchFamily="34" charset="0"/>
              </a:rPr>
              <a:t>Transfusion is therefore a risky procedure &amp; steps are taken to minimise risks wherever possible but they cannot fully protect the patient from harm</a:t>
            </a:r>
          </a:p>
          <a:p>
            <a:pPr marL="171450" indent="-171450" algn="just" eaLnBrk="1" hangingPunct="1">
              <a:buFont typeface="Arial" panose="020B0604020202020204" pitchFamily="34" charset="0"/>
              <a:buChar char="•"/>
            </a:pPr>
            <a:endParaRPr lang="en-GB" altLang="en-US" dirty="0">
              <a:latin typeface="Arial" panose="020B0604020202020204" pitchFamily="34" charset="0"/>
            </a:endParaRPr>
          </a:p>
          <a:p>
            <a:pPr marL="171450" indent="-171450" algn="just" eaLnBrk="1" hangingPunct="1">
              <a:buFont typeface="Arial" panose="020B0604020202020204" pitchFamily="34" charset="0"/>
              <a:buChar char="•"/>
            </a:pPr>
            <a:r>
              <a:rPr lang="en-GB" altLang="en-US" dirty="0">
                <a:latin typeface="Arial" panose="020B0604020202020204" pitchFamily="34" charset="0"/>
              </a:rPr>
              <a:t>HANDOUT</a:t>
            </a:r>
            <a:r>
              <a:rPr lang="en-GB" altLang="en-US" baseline="0" dirty="0">
                <a:latin typeface="Arial" panose="020B0604020202020204" pitchFamily="34" charset="0"/>
              </a:rPr>
              <a:t> TO BE PROVIDED TO STUDENT (IN PACK)</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9</a:t>
            </a:fld>
            <a:endParaRPr lang="en-GB"/>
          </a:p>
        </p:txBody>
      </p:sp>
    </p:spTree>
    <p:extLst>
      <p:ext uri="{BB962C8B-B14F-4D97-AF65-F5344CB8AC3E}">
        <p14:creationId xmlns:p14="http://schemas.microsoft.com/office/powerpoint/2010/main" val="335390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D35C-C431-453D-9046-39D49A2B72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4FCE40-A451-471B-82DA-8BB2D9C8A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240673-7CA8-4326-A58E-28F353DBA8E7}"/>
              </a:ext>
            </a:extLst>
          </p:cNvPr>
          <p:cNvSpPr>
            <a:spLocks noGrp="1"/>
          </p:cNvSpPr>
          <p:nvPr>
            <p:ph type="dt" sz="half" idx="10"/>
          </p:nvPr>
        </p:nvSpPr>
        <p:spPr/>
        <p:txBody>
          <a:bodyPr/>
          <a:lstStyle/>
          <a:p>
            <a:fld id="{1CC52CDC-1A4A-4766-B906-9C072E8C483A}" type="datetime1">
              <a:rPr lang="en-GB" smtClean="0"/>
              <a:t>16/10/2023</a:t>
            </a:fld>
            <a:endParaRPr lang="en-GB"/>
          </a:p>
        </p:txBody>
      </p:sp>
      <p:sp>
        <p:nvSpPr>
          <p:cNvPr id="5" name="Footer Placeholder 4">
            <a:extLst>
              <a:ext uri="{FF2B5EF4-FFF2-40B4-BE49-F238E27FC236}">
                <a16:creationId xmlns:a16="http://schemas.microsoft.com/office/drawing/2014/main" id="{76E5D7DF-8F8F-41F5-A6A7-E21D36D2837E}"/>
              </a:ext>
            </a:extLst>
          </p:cNvPr>
          <p:cNvSpPr>
            <a:spLocks noGrp="1"/>
          </p:cNvSpPr>
          <p:nvPr>
            <p:ph type="ftr" sz="quarter" idx="11"/>
          </p:nvPr>
        </p:nvSpPr>
        <p:spPr/>
        <p:txBody>
          <a:bodyPr/>
          <a:lstStyle/>
          <a:p>
            <a:r>
              <a:rPr lang="en-GB"/>
              <a:t>produced by the All Wales Transfusion Practitioner Group</a:t>
            </a:r>
          </a:p>
        </p:txBody>
      </p:sp>
      <p:sp>
        <p:nvSpPr>
          <p:cNvPr id="6" name="Slide Number Placeholder 5">
            <a:extLst>
              <a:ext uri="{FF2B5EF4-FFF2-40B4-BE49-F238E27FC236}">
                <a16:creationId xmlns:a16="http://schemas.microsoft.com/office/drawing/2014/main" id="{B87DBE7A-3213-492E-8674-934FC961DC67}"/>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207357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60456-8745-4ECE-874A-8E6410EA6D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2DA2F-3934-4BDA-B470-E758CDF838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CA922-E0C2-4A5C-86B6-8AF068F6A774}"/>
              </a:ext>
            </a:extLst>
          </p:cNvPr>
          <p:cNvSpPr>
            <a:spLocks noGrp="1"/>
          </p:cNvSpPr>
          <p:nvPr>
            <p:ph type="dt" sz="half" idx="10"/>
          </p:nvPr>
        </p:nvSpPr>
        <p:spPr/>
        <p:txBody>
          <a:bodyPr/>
          <a:lstStyle/>
          <a:p>
            <a:fld id="{01DCD074-D1BA-4035-8780-C9BAF46D2959}" type="datetime1">
              <a:rPr lang="en-GB" smtClean="0"/>
              <a:t>16/10/2023</a:t>
            </a:fld>
            <a:endParaRPr lang="en-GB"/>
          </a:p>
        </p:txBody>
      </p:sp>
      <p:sp>
        <p:nvSpPr>
          <p:cNvPr id="5" name="Footer Placeholder 4">
            <a:extLst>
              <a:ext uri="{FF2B5EF4-FFF2-40B4-BE49-F238E27FC236}">
                <a16:creationId xmlns:a16="http://schemas.microsoft.com/office/drawing/2014/main" id="{2E7CAB40-FBE1-48A3-B6A3-6CA6FAA18960}"/>
              </a:ext>
            </a:extLst>
          </p:cNvPr>
          <p:cNvSpPr>
            <a:spLocks noGrp="1"/>
          </p:cNvSpPr>
          <p:nvPr>
            <p:ph type="ftr" sz="quarter" idx="11"/>
          </p:nvPr>
        </p:nvSpPr>
        <p:spPr/>
        <p:txBody>
          <a:bodyPr/>
          <a:lstStyle/>
          <a:p>
            <a:r>
              <a:rPr lang="en-GB"/>
              <a:t>produced by the All Wales Transfusion Practitioner Group</a:t>
            </a:r>
          </a:p>
        </p:txBody>
      </p:sp>
      <p:sp>
        <p:nvSpPr>
          <p:cNvPr id="6" name="Slide Number Placeholder 5">
            <a:extLst>
              <a:ext uri="{FF2B5EF4-FFF2-40B4-BE49-F238E27FC236}">
                <a16:creationId xmlns:a16="http://schemas.microsoft.com/office/drawing/2014/main" id="{FD4E9E16-5C94-4DCA-97FE-2206D9869E79}"/>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340802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056A4-257D-4979-ACB6-BEB2DA7792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49A910-7586-46FD-A613-6BC5CDB497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CBD2EB-B9E1-41E7-B2CD-0301CFCF8AD6}"/>
              </a:ext>
            </a:extLst>
          </p:cNvPr>
          <p:cNvSpPr>
            <a:spLocks noGrp="1"/>
          </p:cNvSpPr>
          <p:nvPr>
            <p:ph type="dt" sz="half" idx="10"/>
          </p:nvPr>
        </p:nvSpPr>
        <p:spPr/>
        <p:txBody>
          <a:bodyPr/>
          <a:lstStyle/>
          <a:p>
            <a:fld id="{1188DBEF-C6A2-4350-97A5-448E5F57169E}" type="datetime1">
              <a:rPr lang="en-GB" smtClean="0"/>
              <a:t>16/10/2023</a:t>
            </a:fld>
            <a:endParaRPr lang="en-GB"/>
          </a:p>
        </p:txBody>
      </p:sp>
      <p:sp>
        <p:nvSpPr>
          <p:cNvPr id="5" name="Footer Placeholder 4">
            <a:extLst>
              <a:ext uri="{FF2B5EF4-FFF2-40B4-BE49-F238E27FC236}">
                <a16:creationId xmlns:a16="http://schemas.microsoft.com/office/drawing/2014/main" id="{D1BAD5CE-B24E-4FC3-B9D4-245CEB73B334}"/>
              </a:ext>
            </a:extLst>
          </p:cNvPr>
          <p:cNvSpPr>
            <a:spLocks noGrp="1"/>
          </p:cNvSpPr>
          <p:nvPr>
            <p:ph type="ftr" sz="quarter" idx="11"/>
          </p:nvPr>
        </p:nvSpPr>
        <p:spPr/>
        <p:txBody>
          <a:bodyPr/>
          <a:lstStyle/>
          <a:p>
            <a:r>
              <a:rPr lang="en-GB"/>
              <a:t>produced by the All Wales Transfusion Practitioner Group</a:t>
            </a:r>
          </a:p>
        </p:txBody>
      </p:sp>
      <p:sp>
        <p:nvSpPr>
          <p:cNvPr id="6" name="Slide Number Placeholder 5">
            <a:extLst>
              <a:ext uri="{FF2B5EF4-FFF2-40B4-BE49-F238E27FC236}">
                <a16:creationId xmlns:a16="http://schemas.microsoft.com/office/drawing/2014/main" id="{EC438335-8577-4802-B4D5-A3AFDB3DB5B7}"/>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33232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7AAE-989D-4E33-9229-73BAC42C72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33B97A-4C70-40DD-BEDC-499C225A6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02D9EA-6BEA-419C-A187-7FEAC55FC635}"/>
              </a:ext>
            </a:extLst>
          </p:cNvPr>
          <p:cNvSpPr>
            <a:spLocks noGrp="1"/>
          </p:cNvSpPr>
          <p:nvPr>
            <p:ph type="dt" sz="half" idx="10"/>
          </p:nvPr>
        </p:nvSpPr>
        <p:spPr/>
        <p:txBody>
          <a:bodyPr/>
          <a:lstStyle/>
          <a:p>
            <a:fld id="{8AAAD2CD-114F-44F0-80F9-8AD110DEDA15}" type="datetime1">
              <a:rPr lang="en-GB" smtClean="0"/>
              <a:t>16/10/2023</a:t>
            </a:fld>
            <a:endParaRPr lang="en-GB"/>
          </a:p>
        </p:txBody>
      </p:sp>
      <p:sp>
        <p:nvSpPr>
          <p:cNvPr id="5" name="Footer Placeholder 4">
            <a:extLst>
              <a:ext uri="{FF2B5EF4-FFF2-40B4-BE49-F238E27FC236}">
                <a16:creationId xmlns:a16="http://schemas.microsoft.com/office/drawing/2014/main" id="{34169441-F04B-4D77-80ED-FBB92E113E7F}"/>
              </a:ext>
            </a:extLst>
          </p:cNvPr>
          <p:cNvSpPr>
            <a:spLocks noGrp="1"/>
          </p:cNvSpPr>
          <p:nvPr>
            <p:ph type="ftr" sz="quarter" idx="11"/>
          </p:nvPr>
        </p:nvSpPr>
        <p:spPr/>
        <p:txBody>
          <a:bodyPr/>
          <a:lstStyle/>
          <a:p>
            <a:r>
              <a:rPr lang="en-GB"/>
              <a:t>produced by the All Wales Transfusion Practitioner Group</a:t>
            </a:r>
          </a:p>
        </p:txBody>
      </p:sp>
      <p:sp>
        <p:nvSpPr>
          <p:cNvPr id="6" name="Slide Number Placeholder 5">
            <a:extLst>
              <a:ext uri="{FF2B5EF4-FFF2-40B4-BE49-F238E27FC236}">
                <a16:creationId xmlns:a16="http://schemas.microsoft.com/office/drawing/2014/main" id="{8035EE40-BE88-409C-B5AE-5DAF01B7776E}"/>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32455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66D6-FA5C-49D1-8056-B18AF18066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654706-3390-4419-BC19-4AF3D1A19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240F29-E3F4-4BAC-8FB7-60DCFFEC837F}"/>
              </a:ext>
            </a:extLst>
          </p:cNvPr>
          <p:cNvSpPr>
            <a:spLocks noGrp="1"/>
          </p:cNvSpPr>
          <p:nvPr>
            <p:ph type="dt" sz="half" idx="10"/>
          </p:nvPr>
        </p:nvSpPr>
        <p:spPr/>
        <p:txBody>
          <a:bodyPr/>
          <a:lstStyle/>
          <a:p>
            <a:fld id="{8C487E16-A4F3-4850-91AA-AD0538127711}" type="datetime1">
              <a:rPr lang="en-GB" smtClean="0"/>
              <a:t>16/10/2023</a:t>
            </a:fld>
            <a:endParaRPr lang="en-GB"/>
          </a:p>
        </p:txBody>
      </p:sp>
      <p:sp>
        <p:nvSpPr>
          <p:cNvPr id="5" name="Footer Placeholder 4">
            <a:extLst>
              <a:ext uri="{FF2B5EF4-FFF2-40B4-BE49-F238E27FC236}">
                <a16:creationId xmlns:a16="http://schemas.microsoft.com/office/drawing/2014/main" id="{4E31D4C3-C40F-4C30-A908-1ED1D36D90CA}"/>
              </a:ext>
            </a:extLst>
          </p:cNvPr>
          <p:cNvSpPr>
            <a:spLocks noGrp="1"/>
          </p:cNvSpPr>
          <p:nvPr>
            <p:ph type="ftr" sz="quarter" idx="11"/>
          </p:nvPr>
        </p:nvSpPr>
        <p:spPr/>
        <p:txBody>
          <a:bodyPr/>
          <a:lstStyle/>
          <a:p>
            <a:r>
              <a:rPr lang="en-GB"/>
              <a:t>produced by the All Wales Transfusion Practitioner Group</a:t>
            </a:r>
          </a:p>
        </p:txBody>
      </p:sp>
      <p:sp>
        <p:nvSpPr>
          <p:cNvPr id="6" name="Slide Number Placeholder 5">
            <a:extLst>
              <a:ext uri="{FF2B5EF4-FFF2-40B4-BE49-F238E27FC236}">
                <a16:creationId xmlns:a16="http://schemas.microsoft.com/office/drawing/2014/main" id="{C755E601-3BF5-448E-8E78-9A42565AEA4B}"/>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79200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DEB3-403A-476F-8197-AE0DA1D0C8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076608-F26C-42AA-9F68-1B3E1F0EF8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1E018B-5F10-4FD7-AE70-6E1BA411C6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786C15-2723-4387-B755-DA734C3AC385}"/>
              </a:ext>
            </a:extLst>
          </p:cNvPr>
          <p:cNvSpPr>
            <a:spLocks noGrp="1"/>
          </p:cNvSpPr>
          <p:nvPr>
            <p:ph type="dt" sz="half" idx="10"/>
          </p:nvPr>
        </p:nvSpPr>
        <p:spPr/>
        <p:txBody>
          <a:bodyPr/>
          <a:lstStyle/>
          <a:p>
            <a:fld id="{FD708A8D-F844-4C3D-912B-F2C777CC140D}" type="datetime1">
              <a:rPr lang="en-GB" smtClean="0"/>
              <a:t>16/10/2023</a:t>
            </a:fld>
            <a:endParaRPr lang="en-GB"/>
          </a:p>
        </p:txBody>
      </p:sp>
      <p:sp>
        <p:nvSpPr>
          <p:cNvPr id="6" name="Footer Placeholder 5">
            <a:extLst>
              <a:ext uri="{FF2B5EF4-FFF2-40B4-BE49-F238E27FC236}">
                <a16:creationId xmlns:a16="http://schemas.microsoft.com/office/drawing/2014/main" id="{D4DC4459-472C-4915-9D72-DAD1FC16977E}"/>
              </a:ext>
            </a:extLst>
          </p:cNvPr>
          <p:cNvSpPr>
            <a:spLocks noGrp="1"/>
          </p:cNvSpPr>
          <p:nvPr>
            <p:ph type="ftr" sz="quarter" idx="11"/>
          </p:nvPr>
        </p:nvSpPr>
        <p:spPr/>
        <p:txBody>
          <a:bodyPr/>
          <a:lstStyle/>
          <a:p>
            <a:r>
              <a:rPr lang="en-GB"/>
              <a:t>produced by the All Wales Transfusion Practitioner Group</a:t>
            </a:r>
          </a:p>
        </p:txBody>
      </p:sp>
      <p:sp>
        <p:nvSpPr>
          <p:cNvPr id="7" name="Slide Number Placeholder 6">
            <a:extLst>
              <a:ext uri="{FF2B5EF4-FFF2-40B4-BE49-F238E27FC236}">
                <a16:creationId xmlns:a16="http://schemas.microsoft.com/office/drawing/2014/main" id="{62C70136-4BDB-4FDB-838C-F7EECEF5A8FF}"/>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70266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E859-1428-48CF-BEE2-63D76F70DC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FEA8BF-3538-4EC9-8668-9C6C5785E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5A5DDE-7DD6-4989-8BAC-53C819C09A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6F781A-0121-4B31-8AE2-D719C0CD7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4D67F7-DEF3-4321-AE4A-74B505655B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497943-BC10-4D1D-A547-3FAE4BA205E0}"/>
              </a:ext>
            </a:extLst>
          </p:cNvPr>
          <p:cNvSpPr>
            <a:spLocks noGrp="1"/>
          </p:cNvSpPr>
          <p:nvPr>
            <p:ph type="dt" sz="half" idx="10"/>
          </p:nvPr>
        </p:nvSpPr>
        <p:spPr/>
        <p:txBody>
          <a:bodyPr/>
          <a:lstStyle/>
          <a:p>
            <a:fld id="{E0300211-E47C-4209-BADC-FE4AFA17AA41}" type="datetime1">
              <a:rPr lang="en-GB" smtClean="0"/>
              <a:t>16/10/2023</a:t>
            </a:fld>
            <a:endParaRPr lang="en-GB"/>
          </a:p>
        </p:txBody>
      </p:sp>
      <p:sp>
        <p:nvSpPr>
          <p:cNvPr id="8" name="Footer Placeholder 7">
            <a:extLst>
              <a:ext uri="{FF2B5EF4-FFF2-40B4-BE49-F238E27FC236}">
                <a16:creationId xmlns:a16="http://schemas.microsoft.com/office/drawing/2014/main" id="{34C34495-6EA5-44AA-AC98-C5D2C02C62DB}"/>
              </a:ext>
            </a:extLst>
          </p:cNvPr>
          <p:cNvSpPr>
            <a:spLocks noGrp="1"/>
          </p:cNvSpPr>
          <p:nvPr>
            <p:ph type="ftr" sz="quarter" idx="11"/>
          </p:nvPr>
        </p:nvSpPr>
        <p:spPr/>
        <p:txBody>
          <a:bodyPr/>
          <a:lstStyle/>
          <a:p>
            <a:r>
              <a:rPr lang="en-GB"/>
              <a:t>produced by the All Wales Transfusion Practitioner Group</a:t>
            </a:r>
          </a:p>
        </p:txBody>
      </p:sp>
      <p:sp>
        <p:nvSpPr>
          <p:cNvPr id="9" name="Slide Number Placeholder 8">
            <a:extLst>
              <a:ext uri="{FF2B5EF4-FFF2-40B4-BE49-F238E27FC236}">
                <a16:creationId xmlns:a16="http://schemas.microsoft.com/office/drawing/2014/main" id="{CB8D9CE1-660D-4942-8386-8B1A09D2A3CA}"/>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56424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6D02-2F31-4EF3-BC89-483C6BBB3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566DAD-A866-467A-A61F-1D59A7FE6F08}"/>
              </a:ext>
            </a:extLst>
          </p:cNvPr>
          <p:cNvSpPr>
            <a:spLocks noGrp="1"/>
          </p:cNvSpPr>
          <p:nvPr>
            <p:ph type="dt" sz="half" idx="10"/>
          </p:nvPr>
        </p:nvSpPr>
        <p:spPr/>
        <p:txBody>
          <a:bodyPr/>
          <a:lstStyle/>
          <a:p>
            <a:fld id="{572F274E-8FE8-4522-955D-BD190FC7366F}" type="datetime1">
              <a:rPr lang="en-GB" smtClean="0"/>
              <a:t>16/10/2023</a:t>
            </a:fld>
            <a:endParaRPr lang="en-GB"/>
          </a:p>
        </p:txBody>
      </p:sp>
      <p:sp>
        <p:nvSpPr>
          <p:cNvPr id="4" name="Footer Placeholder 3">
            <a:extLst>
              <a:ext uri="{FF2B5EF4-FFF2-40B4-BE49-F238E27FC236}">
                <a16:creationId xmlns:a16="http://schemas.microsoft.com/office/drawing/2014/main" id="{B409DD96-CA9C-4B47-854B-26B5AB40C61A}"/>
              </a:ext>
            </a:extLst>
          </p:cNvPr>
          <p:cNvSpPr>
            <a:spLocks noGrp="1"/>
          </p:cNvSpPr>
          <p:nvPr>
            <p:ph type="ftr" sz="quarter" idx="11"/>
          </p:nvPr>
        </p:nvSpPr>
        <p:spPr/>
        <p:txBody>
          <a:bodyPr/>
          <a:lstStyle/>
          <a:p>
            <a:r>
              <a:rPr lang="en-GB"/>
              <a:t>produced by the All Wales Transfusion Practitioner Group</a:t>
            </a:r>
          </a:p>
        </p:txBody>
      </p:sp>
      <p:sp>
        <p:nvSpPr>
          <p:cNvPr id="5" name="Slide Number Placeholder 4">
            <a:extLst>
              <a:ext uri="{FF2B5EF4-FFF2-40B4-BE49-F238E27FC236}">
                <a16:creationId xmlns:a16="http://schemas.microsoft.com/office/drawing/2014/main" id="{A39D3C4E-8F0D-45CD-B36B-9E9D1A76DECD}"/>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86977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20FC0-2FF8-4B0F-9070-E1C431842EE5}"/>
              </a:ext>
            </a:extLst>
          </p:cNvPr>
          <p:cNvSpPr>
            <a:spLocks noGrp="1"/>
          </p:cNvSpPr>
          <p:nvPr>
            <p:ph type="dt" sz="half" idx="10"/>
          </p:nvPr>
        </p:nvSpPr>
        <p:spPr/>
        <p:txBody>
          <a:bodyPr/>
          <a:lstStyle/>
          <a:p>
            <a:fld id="{A2C4EAD9-DEEE-46B3-BEE0-28ACC54F1123}" type="datetime1">
              <a:rPr lang="en-GB" smtClean="0"/>
              <a:t>16/10/2023</a:t>
            </a:fld>
            <a:endParaRPr lang="en-GB"/>
          </a:p>
        </p:txBody>
      </p:sp>
      <p:sp>
        <p:nvSpPr>
          <p:cNvPr id="3" name="Footer Placeholder 2">
            <a:extLst>
              <a:ext uri="{FF2B5EF4-FFF2-40B4-BE49-F238E27FC236}">
                <a16:creationId xmlns:a16="http://schemas.microsoft.com/office/drawing/2014/main" id="{B6E41ED7-B567-4B0B-872E-0BBA318AC071}"/>
              </a:ext>
            </a:extLst>
          </p:cNvPr>
          <p:cNvSpPr>
            <a:spLocks noGrp="1"/>
          </p:cNvSpPr>
          <p:nvPr>
            <p:ph type="ftr" sz="quarter" idx="11"/>
          </p:nvPr>
        </p:nvSpPr>
        <p:spPr/>
        <p:txBody>
          <a:bodyPr/>
          <a:lstStyle/>
          <a:p>
            <a:r>
              <a:rPr lang="en-GB"/>
              <a:t>produced by the All Wales Transfusion Practitioner Group</a:t>
            </a:r>
          </a:p>
        </p:txBody>
      </p:sp>
      <p:sp>
        <p:nvSpPr>
          <p:cNvPr id="4" name="Slide Number Placeholder 3">
            <a:extLst>
              <a:ext uri="{FF2B5EF4-FFF2-40B4-BE49-F238E27FC236}">
                <a16:creationId xmlns:a16="http://schemas.microsoft.com/office/drawing/2014/main" id="{CBBC8FEB-F2D1-467C-B59F-9775C0A589AF}"/>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32850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7EAB-7171-4796-9C6F-F9AC0C248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E9B066-8C29-4ADF-90C9-9451A0F6C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D9D24F-53A2-4BE2-B8D8-37F83A8BD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90F0DE-343A-4A3F-8D80-24ACB676B4FA}"/>
              </a:ext>
            </a:extLst>
          </p:cNvPr>
          <p:cNvSpPr>
            <a:spLocks noGrp="1"/>
          </p:cNvSpPr>
          <p:nvPr>
            <p:ph type="dt" sz="half" idx="10"/>
          </p:nvPr>
        </p:nvSpPr>
        <p:spPr/>
        <p:txBody>
          <a:bodyPr/>
          <a:lstStyle/>
          <a:p>
            <a:fld id="{B0AFC52A-31CE-4E5B-83FC-BCA876ECD8AC}" type="datetime1">
              <a:rPr lang="en-GB" smtClean="0"/>
              <a:t>16/10/2023</a:t>
            </a:fld>
            <a:endParaRPr lang="en-GB"/>
          </a:p>
        </p:txBody>
      </p:sp>
      <p:sp>
        <p:nvSpPr>
          <p:cNvPr id="6" name="Footer Placeholder 5">
            <a:extLst>
              <a:ext uri="{FF2B5EF4-FFF2-40B4-BE49-F238E27FC236}">
                <a16:creationId xmlns:a16="http://schemas.microsoft.com/office/drawing/2014/main" id="{7F653E88-E207-4DB2-9DD7-7B15C776C20E}"/>
              </a:ext>
            </a:extLst>
          </p:cNvPr>
          <p:cNvSpPr>
            <a:spLocks noGrp="1"/>
          </p:cNvSpPr>
          <p:nvPr>
            <p:ph type="ftr" sz="quarter" idx="11"/>
          </p:nvPr>
        </p:nvSpPr>
        <p:spPr/>
        <p:txBody>
          <a:bodyPr/>
          <a:lstStyle/>
          <a:p>
            <a:r>
              <a:rPr lang="en-GB"/>
              <a:t>produced by the All Wales Transfusion Practitioner Group</a:t>
            </a:r>
          </a:p>
        </p:txBody>
      </p:sp>
      <p:sp>
        <p:nvSpPr>
          <p:cNvPr id="7" name="Slide Number Placeholder 6">
            <a:extLst>
              <a:ext uri="{FF2B5EF4-FFF2-40B4-BE49-F238E27FC236}">
                <a16:creationId xmlns:a16="http://schemas.microsoft.com/office/drawing/2014/main" id="{9191D4DC-1B84-4449-8C1C-A94606222313}"/>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314707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CBAF-7F8F-4850-B884-60774DE55F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E617C5-88BD-4FB5-997B-8B23EA6E2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4D50CF76-07DA-4860-BC00-55A75060A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DDA53C-7119-45C8-881E-363C1343EA0F}"/>
              </a:ext>
            </a:extLst>
          </p:cNvPr>
          <p:cNvSpPr>
            <a:spLocks noGrp="1"/>
          </p:cNvSpPr>
          <p:nvPr>
            <p:ph type="dt" sz="half" idx="10"/>
          </p:nvPr>
        </p:nvSpPr>
        <p:spPr/>
        <p:txBody>
          <a:bodyPr/>
          <a:lstStyle/>
          <a:p>
            <a:fld id="{E51531EA-A307-41F9-8418-A80A0997478F}" type="datetime1">
              <a:rPr lang="en-GB" smtClean="0"/>
              <a:t>16/10/2023</a:t>
            </a:fld>
            <a:endParaRPr lang="en-GB"/>
          </a:p>
        </p:txBody>
      </p:sp>
      <p:sp>
        <p:nvSpPr>
          <p:cNvPr id="6" name="Footer Placeholder 5">
            <a:extLst>
              <a:ext uri="{FF2B5EF4-FFF2-40B4-BE49-F238E27FC236}">
                <a16:creationId xmlns:a16="http://schemas.microsoft.com/office/drawing/2014/main" id="{F2397D00-23F2-4703-8B27-C2CE9947CBB8}"/>
              </a:ext>
            </a:extLst>
          </p:cNvPr>
          <p:cNvSpPr>
            <a:spLocks noGrp="1"/>
          </p:cNvSpPr>
          <p:nvPr>
            <p:ph type="ftr" sz="quarter" idx="11"/>
          </p:nvPr>
        </p:nvSpPr>
        <p:spPr/>
        <p:txBody>
          <a:bodyPr/>
          <a:lstStyle/>
          <a:p>
            <a:r>
              <a:rPr lang="en-GB"/>
              <a:t>produced by the All Wales Transfusion Practitioner Group</a:t>
            </a:r>
          </a:p>
        </p:txBody>
      </p:sp>
      <p:sp>
        <p:nvSpPr>
          <p:cNvPr id="7" name="Slide Number Placeholder 6">
            <a:extLst>
              <a:ext uri="{FF2B5EF4-FFF2-40B4-BE49-F238E27FC236}">
                <a16:creationId xmlns:a16="http://schemas.microsoft.com/office/drawing/2014/main" id="{F724D362-19D5-4A4A-A66D-5365E317317B}"/>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238102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B8357-2E56-417F-AA58-11E9C8A75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40E181-D3CF-4F1D-BD72-06FB3FBEF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5A645-9C03-405E-8E15-490813BB0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5C1C-C699-478D-A5B6-B19277B1EBDD}" type="datetime1">
              <a:rPr lang="en-GB" smtClean="0"/>
              <a:t>16/10/2023</a:t>
            </a:fld>
            <a:endParaRPr lang="en-GB"/>
          </a:p>
        </p:txBody>
      </p:sp>
      <p:sp>
        <p:nvSpPr>
          <p:cNvPr id="5" name="Footer Placeholder 4">
            <a:extLst>
              <a:ext uri="{FF2B5EF4-FFF2-40B4-BE49-F238E27FC236}">
                <a16:creationId xmlns:a16="http://schemas.microsoft.com/office/drawing/2014/main" id="{35E77659-3F5B-480A-A54E-A785A294D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produced by the All Wales Transfusion Practitioner Group</a:t>
            </a:r>
          </a:p>
        </p:txBody>
      </p:sp>
      <p:sp>
        <p:nvSpPr>
          <p:cNvPr id="6" name="Slide Number Placeholder 5">
            <a:extLst>
              <a:ext uri="{FF2B5EF4-FFF2-40B4-BE49-F238E27FC236}">
                <a16:creationId xmlns:a16="http://schemas.microsoft.com/office/drawing/2014/main" id="{8D9FFC02-A3FF-4F5F-BB2C-FD3B7EE50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FB261-0227-4D05-8958-27ABB410F98E}" type="slidenum">
              <a:rPr lang="en-GB" smtClean="0"/>
              <a:t>‹#›</a:t>
            </a:fld>
            <a:endParaRPr lang="en-GB"/>
          </a:p>
        </p:txBody>
      </p:sp>
    </p:spTree>
    <p:extLst>
      <p:ext uri="{BB962C8B-B14F-4D97-AF65-F5344CB8AC3E}">
        <p14:creationId xmlns:p14="http://schemas.microsoft.com/office/powerpoint/2010/main" val="429364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app.animaker.com/animo/yrtRE8n0EN5NSx7l?shareid=view%7CyrtRE8n0EN5NSx7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hyperlink" Target="http://www.shotuk.org/" TargetMode="External"/><Relationship Id="rId3" Type="http://schemas.openxmlformats.org/officeDocument/2006/relationships/image" Target="../media/image1.png"/><Relationship Id="rId7" Type="http://schemas.openxmlformats.org/officeDocument/2006/relationships/hyperlink" Target="https://www.nice.org.uk/guidance/ng2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bshguidelines.com/" TargetMode="External"/><Relationship Id="rId5" Type="http://schemas.openxmlformats.org/officeDocument/2006/relationships/hyperlink" Target="https://www.bloodassist.co.uk/"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9950-7C30-40D5-95D3-4A7EC46AC173}"/>
              </a:ext>
            </a:extLst>
          </p:cNvPr>
          <p:cNvSpPr>
            <a:spLocks noGrp="1"/>
          </p:cNvSpPr>
          <p:nvPr>
            <p:ph type="ctrTitle"/>
          </p:nvPr>
        </p:nvSpPr>
        <p:spPr>
          <a:xfrm>
            <a:off x="2269435" y="1841500"/>
            <a:ext cx="7653130" cy="3542011"/>
          </a:xfrm>
          <a:solidFill>
            <a:schemeClr val="bg1"/>
          </a:solidFill>
          <a:effectLst>
            <a:softEdge rad="76200"/>
          </a:effectLst>
        </p:spPr>
        <p:txBody>
          <a:bodyPr>
            <a:normAutofit fontScale="90000"/>
          </a:bodyPr>
          <a:lstStyle/>
          <a:p>
            <a:br>
              <a:rPr lang="en-GB" dirty="0"/>
            </a:br>
            <a:br>
              <a:rPr lang="en-GB" dirty="0"/>
            </a:br>
            <a:br>
              <a:rPr lang="en-GB" dirty="0"/>
            </a:br>
            <a:br>
              <a:rPr lang="en-GB" dirty="0"/>
            </a:br>
            <a:br>
              <a:rPr lang="en-GB" dirty="0"/>
            </a:br>
            <a:br>
              <a:rPr lang="en-GB" dirty="0">
                <a:solidFill>
                  <a:srgbClr val="FF0000"/>
                </a:solidFill>
              </a:rPr>
            </a:br>
            <a:br>
              <a:rPr lang="en-GB" dirty="0">
                <a:solidFill>
                  <a:srgbClr val="FF0000"/>
                </a:solidFill>
              </a:rPr>
            </a:br>
            <a:r>
              <a:rPr lang="en-GB" dirty="0"/>
              <a:t>Blood Transfusion Training for Pre-Registration Nurses</a:t>
            </a:r>
            <a:br>
              <a:rPr lang="en-GB" dirty="0"/>
            </a:br>
            <a:r>
              <a:rPr lang="en-GB" dirty="0"/>
              <a:t>2</a:t>
            </a:r>
            <a:r>
              <a:rPr lang="en-GB" baseline="30000" dirty="0"/>
              <a:t>nd</a:t>
            </a:r>
            <a:r>
              <a:rPr lang="en-GB" dirty="0"/>
              <a:t> Year </a:t>
            </a:r>
            <a:br>
              <a:rPr lang="en-GB" dirty="0"/>
            </a:br>
            <a:r>
              <a:rPr lang="en-GB" dirty="0"/>
              <a:t>BSc (Hons) Nursing</a:t>
            </a:r>
            <a:br>
              <a:rPr lang="en-GB" dirty="0"/>
            </a:br>
            <a:r>
              <a:rPr lang="en-GB" sz="2200" dirty="0"/>
              <a:t>Version 2 (2023)</a:t>
            </a:r>
          </a:p>
        </p:txBody>
      </p:sp>
      <p:pic>
        <p:nvPicPr>
          <p:cNvPr id="8" name="Picture 7"/>
          <p:cNvPicPr>
            <a:picLocks noChangeAspect="1"/>
          </p:cNvPicPr>
          <p:nvPr/>
        </p:nvPicPr>
        <p:blipFill>
          <a:blip r:embed="rId4"/>
          <a:stretch>
            <a:fillRect/>
          </a:stretch>
        </p:blipFill>
        <p:spPr>
          <a:xfrm>
            <a:off x="9868930" y="161029"/>
            <a:ext cx="2100134" cy="1210571"/>
          </a:xfrm>
          <a:prstGeom prst="rect">
            <a:avLst/>
          </a:prstGeom>
          <a:effectLst>
            <a:softEdge rad="31750"/>
          </a:effectLst>
        </p:spPr>
      </p:pic>
      <p:sp>
        <p:nvSpPr>
          <p:cNvPr id="4" name="Footer Placeholder 3"/>
          <p:cNvSpPr>
            <a:spLocks noGrp="1"/>
          </p:cNvSpPr>
          <p:nvPr>
            <p:ph type="ftr" sz="quarter" idx="11"/>
          </p:nvPr>
        </p:nvSpPr>
        <p:spPr>
          <a:xfrm>
            <a:off x="4038599" y="6154615"/>
            <a:ext cx="4613031" cy="355844"/>
          </a:xfrm>
        </p:spPr>
        <p:txBody>
          <a:bodyPr/>
          <a:lstStyle/>
          <a:p>
            <a:r>
              <a:rPr lang="en-GB" sz="1400" b="1" dirty="0">
                <a:solidFill>
                  <a:schemeClr val="bg1"/>
                </a:solidFill>
              </a:rPr>
              <a:t>produced by the All Wales Transfusion Practitioner Group</a:t>
            </a:r>
          </a:p>
          <a:p>
            <a:r>
              <a:rPr lang="en-GB" sz="1400" b="1" dirty="0">
                <a:solidFill>
                  <a:schemeClr val="bg1"/>
                </a:solidFill>
              </a:rPr>
              <a:t>Last Review: August 2023</a:t>
            </a:r>
          </a:p>
          <a:p>
            <a:r>
              <a:rPr lang="en-GB" sz="1400" b="1" dirty="0">
                <a:solidFill>
                  <a:schemeClr val="bg1"/>
                </a:solidFill>
              </a:rPr>
              <a:t>Next planned review date: June 2026</a:t>
            </a:r>
          </a:p>
        </p:txBody>
      </p:sp>
      <p:pic>
        <p:nvPicPr>
          <p:cNvPr id="5" name="Picture 4"/>
          <p:cNvPicPr>
            <a:picLocks noChangeAspect="1"/>
          </p:cNvPicPr>
          <p:nvPr/>
        </p:nvPicPr>
        <p:blipFill>
          <a:blip r:embed="rId5"/>
          <a:stretch>
            <a:fillRect/>
          </a:stretch>
        </p:blipFill>
        <p:spPr>
          <a:xfrm>
            <a:off x="221464" y="283494"/>
            <a:ext cx="2899424" cy="1088106"/>
          </a:xfrm>
          <a:prstGeom prst="rect">
            <a:avLst/>
          </a:prstGeom>
          <a:effectLst>
            <a:softEdge rad="31750"/>
          </a:effectLst>
        </p:spPr>
      </p:pic>
    </p:spTree>
    <p:extLst>
      <p:ext uri="{BB962C8B-B14F-4D97-AF65-F5344CB8AC3E}">
        <p14:creationId xmlns:p14="http://schemas.microsoft.com/office/powerpoint/2010/main" val="175512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361661" y="924340"/>
            <a:ext cx="9468678" cy="4919869"/>
          </a:xfrm>
          <a:solidFill>
            <a:schemeClr val="bg1"/>
          </a:solidFill>
          <a:effectLst/>
        </p:spPr>
        <p:txBody>
          <a:bodyPr>
            <a:normAutofit/>
          </a:bodyPr>
          <a:lstStyle/>
          <a:p>
            <a:pPr marL="0" indent="0" algn="ctr">
              <a:buNone/>
              <a:defRPr/>
            </a:pPr>
            <a:r>
              <a:rPr lang="en-GB" sz="3000" dirty="0"/>
              <a:t>The Three Fundamentals of Safe Transfusion Practice</a:t>
            </a:r>
          </a:p>
        </p:txBody>
      </p:sp>
      <p:pic>
        <p:nvPicPr>
          <p:cNvPr id="2" name="Picture 1"/>
          <p:cNvPicPr>
            <a:picLocks noChangeAspect="1"/>
          </p:cNvPicPr>
          <p:nvPr/>
        </p:nvPicPr>
        <p:blipFill>
          <a:blip r:embed="rId4"/>
          <a:stretch>
            <a:fillRect/>
          </a:stretch>
        </p:blipFill>
        <p:spPr>
          <a:xfrm>
            <a:off x="3638550" y="1445350"/>
            <a:ext cx="4438650" cy="4193298"/>
          </a:xfrm>
          <a:prstGeom prst="rect">
            <a:avLst/>
          </a:prstGeom>
        </p:spPr>
      </p:pic>
    </p:spTree>
    <p:extLst>
      <p:ext uri="{BB962C8B-B14F-4D97-AF65-F5344CB8AC3E}">
        <p14:creationId xmlns:p14="http://schemas.microsoft.com/office/powerpoint/2010/main" val="107778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361661" y="924340"/>
            <a:ext cx="9468678" cy="4919869"/>
          </a:xfrm>
          <a:solidFill>
            <a:schemeClr val="bg1"/>
          </a:solidFill>
          <a:effectLst/>
        </p:spPr>
        <p:txBody>
          <a:bodyPr>
            <a:normAutofit/>
          </a:bodyPr>
          <a:lstStyle/>
          <a:p>
            <a:pPr marL="0" indent="0" algn="ctr">
              <a:buNone/>
              <a:defRPr/>
            </a:pPr>
            <a:r>
              <a:rPr lang="en-GB" sz="3000" dirty="0"/>
              <a:t>The Three Fundamentals of Safe Transfusion Practice </a:t>
            </a:r>
          </a:p>
          <a:p>
            <a:pPr marL="0" indent="0" algn="ctr">
              <a:buNone/>
              <a:defRPr/>
            </a:pPr>
            <a:r>
              <a:rPr lang="en-GB" sz="3000" dirty="0"/>
              <a:t>(Positive Identification)</a:t>
            </a:r>
          </a:p>
        </p:txBody>
      </p:sp>
      <p:pic>
        <p:nvPicPr>
          <p:cNvPr id="7" name="Picture 6">
            <a:hlinkClick r:id="rId4"/>
          </p:cNvPr>
          <p:cNvPicPr>
            <a:picLocks noChangeAspect="1"/>
          </p:cNvPicPr>
          <p:nvPr/>
        </p:nvPicPr>
        <p:blipFill>
          <a:blip r:embed="rId5"/>
          <a:stretch>
            <a:fillRect/>
          </a:stretch>
        </p:blipFill>
        <p:spPr>
          <a:xfrm>
            <a:off x="3315638" y="1986456"/>
            <a:ext cx="5244792" cy="2931404"/>
          </a:xfrm>
          <a:prstGeom prst="rect">
            <a:avLst/>
          </a:prstGeom>
        </p:spPr>
      </p:pic>
    </p:spTree>
    <p:extLst>
      <p:ext uri="{BB962C8B-B14F-4D97-AF65-F5344CB8AC3E}">
        <p14:creationId xmlns:p14="http://schemas.microsoft.com/office/powerpoint/2010/main" val="196878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319618" y="420414"/>
            <a:ext cx="9726754" cy="5843752"/>
          </a:xfrm>
          <a:solidFill>
            <a:schemeClr val="bg1"/>
          </a:solidFill>
          <a:effectLst/>
        </p:spPr>
        <p:txBody>
          <a:bodyPr>
            <a:normAutofit fontScale="85000" lnSpcReduction="10000"/>
          </a:bodyPr>
          <a:lstStyle/>
          <a:p>
            <a:pPr marL="0" indent="0" algn="ctr">
              <a:lnSpc>
                <a:spcPct val="100000"/>
              </a:lnSpc>
              <a:buNone/>
              <a:defRPr/>
            </a:pPr>
            <a:r>
              <a:rPr lang="en-GB" sz="3500" dirty="0"/>
              <a:t>Transfusion Observations</a:t>
            </a:r>
          </a:p>
          <a:p>
            <a:pPr marL="0" indent="0">
              <a:lnSpc>
                <a:spcPct val="120000"/>
              </a:lnSpc>
              <a:buNone/>
            </a:pPr>
            <a:r>
              <a:rPr lang="en-GB" sz="2200" dirty="0"/>
              <a:t>These are recorded on the All Wales Transfusion Record &amp; other appropriate observations charts </a:t>
            </a:r>
            <a:endParaRPr lang="en-GB" dirty="0"/>
          </a:p>
          <a:p>
            <a:pPr marL="0" indent="0">
              <a:buNone/>
            </a:pPr>
            <a:r>
              <a:rPr lang="en-GB" dirty="0"/>
              <a:t> Minimum monitoring of each unit transfused should include:</a:t>
            </a:r>
          </a:p>
          <a:p>
            <a:pPr lvl="1">
              <a:lnSpc>
                <a:spcPct val="120000"/>
              </a:lnSpc>
              <a:buBlip>
                <a:blip r:embed="rId4"/>
              </a:buBlip>
            </a:pPr>
            <a:r>
              <a:rPr lang="en-GB" sz="2000" dirty="0"/>
              <a:t>Regular visual observation of the patient during the transfusion and encouragement of patient to report new symptoms</a:t>
            </a:r>
          </a:p>
          <a:p>
            <a:pPr lvl="1">
              <a:lnSpc>
                <a:spcPct val="120000"/>
              </a:lnSpc>
              <a:buBlip>
                <a:blip r:embed="rId4"/>
              </a:buBlip>
            </a:pPr>
            <a:r>
              <a:rPr lang="en-GB" sz="2000" dirty="0"/>
              <a:t>Baseline pulse rate, blood pressure (BP), temperature and respiratory rate (RR) must be recorded no more than 60 minutes pre-transfusion</a:t>
            </a:r>
          </a:p>
          <a:p>
            <a:pPr lvl="1">
              <a:lnSpc>
                <a:spcPct val="120000"/>
              </a:lnSpc>
              <a:buBlip>
                <a:blip r:embed="rId4"/>
              </a:buBlip>
            </a:pPr>
            <a:r>
              <a:rPr lang="en-GB" sz="2000" dirty="0"/>
              <a:t>A further check is undertaken around 15 minutes after the start of transfusion (many serious reactions, such as ABO incompatibility or bacterial transmission present early in the transfusion episode). </a:t>
            </a:r>
          </a:p>
          <a:p>
            <a:pPr lvl="1">
              <a:lnSpc>
                <a:spcPct val="120000"/>
              </a:lnSpc>
              <a:buBlip>
                <a:blip r:embed="rId4"/>
              </a:buBlip>
            </a:pPr>
            <a:r>
              <a:rPr lang="en-GB" sz="2000" dirty="0"/>
              <a:t>Also if the patient reports new symptoms, the observations must be repeated.</a:t>
            </a:r>
          </a:p>
          <a:p>
            <a:pPr lvl="1">
              <a:lnSpc>
                <a:spcPct val="120000"/>
              </a:lnSpc>
              <a:buBlip>
                <a:blip r:embed="rId4"/>
              </a:buBlip>
            </a:pPr>
            <a:r>
              <a:rPr lang="en-GB" sz="2000" dirty="0"/>
              <a:t>Another set of observations are recorded no more than 60 minutes after the end of the transfusion </a:t>
            </a:r>
          </a:p>
          <a:p>
            <a:pPr marL="457200" lvl="1" indent="0">
              <a:buNone/>
            </a:pPr>
            <a:endParaRPr lang="en-GB" sz="800" dirty="0"/>
          </a:p>
          <a:p>
            <a:pPr marL="0" indent="0">
              <a:lnSpc>
                <a:spcPct val="130000"/>
              </a:lnSpc>
              <a:buNone/>
              <a:defRPr/>
            </a:pPr>
            <a:r>
              <a:rPr lang="en-GB" sz="1800" dirty="0">
                <a:solidFill>
                  <a:srgbClr val="FF0000"/>
                </a:solidFill>
              </a:rPr>
              <a:t> **</a:t>
            </a:r>
            <a:r>
              <a:rPr lang="en-GB" sz="1800" dirty="0"/>
              <a:t>as a student you are only permitted to assist with transfusion observations/monitoring and at all times will be under direct supervision from the accountable RN, if at any point a transfusion reaction is suspected immediate assistance is required. The accountable RN must STOP (but not disconnect) the transfusion until further investigation by a medical professional</a:t>
            </a:r>
          </a:p>
        </p:txBody>
      </p:sp>
    </p:spTree>
    <p:extLst>
      <p:ext uri="{BB962C8B-B14F-4D97-AF65-F5344CB8AC3E}">
        <p14:creationId xmlns:p14="http://schemas.microsoft.com/office/powerpoint/2010/main" val="331066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361660" y="420414"/>
            <a:ext cx="9726754" cy="5935936"/>
          </a:xfrm>
          <a:solidFill>
            <a:schemeClr val="bg1"/>
          </a:solidFill>
          <a:effectLst/>
        </p:spPr>
        <p:txBody>
          <a:bodyPr>
            <a:normAutofit/>
          </a:bodyPr>
          <a:lstStyle/>
          <a:p>
            <a:pPr marL="0" indent="0" algn="ctr">
              <a:buNone/>
              <a:defRPr/>
            </a:pPr>
            <a:r>
              <a:rPr lang="en-GB" sz="3000" dirty="0"/>
              <a:t>Transfusion Reactions Guidance</a:t>
            </a:r>
          </a:p>
        </p:txBody>
      </p:sp>
      <p:pic>
        <p:nvPicPr>
          <p:cNvPr id="5" name="Picture 4">
            <a:extLst>
              <a:ext uri="{FF2B5EF4-FFF2-40B4-BE49-F238E27FC236}">
                <a16:creationId xmlns:a16="http://schemas.microsoft.com/office/drawing/2014/main" id="{36F72A4E-60A8-FCD5-E505-DE89547ED215}"/>
              </a:ext>
            </a:extLst>
          </p:cNvPr>
          <p:cNvPicPr>
            <a:picLocks noChangeAspect="1"/>
          </p:cNvPicPr>
          <p:nvPr/>
        </p:nvPicPr>
        <p:blipFill rotWithShape="1">
          <a:blip r:embed="rId4"/>
          <a:srcRect b="8563"/>
          <a:stretch/>
        </p:blipFill>
        <p:spPr>
          <a:xfrm>
            <a:off x="4192431" y="881569"/>
            <a:ext cx="4213337" cy="5265363"/>
          </a:xfrm>
          <a:prstGeom prst="rect">
            <a:avLst/>
          </a:prstGeom>
        </p:spPr>
      </p:pic>
    </p:spTree>
    <p:extLst>
      <p:ext uri="{BB962C8B-B14F-4D97-AF65-F5344CB8AC3E}">
        <p14:creationId xmlns:p14="http://schemas.microsoft.com/office/powerpoint/2010/main" val="1966604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2233246" y="420414"/>
            <a:ext cx="8229600" cy="5935936"/>
          </a:xfrm>
          <a:solidFill>
            <a:schemeClr val="bg1"/>
          </a:solidFill>
          <a:effectLst/>
        </p:spPr>
        <p:txBody>
          <a:bodyPr>
            <a:normAutofit/>
          </a:bodyPr>
          <a:lstStyle/>
          <a:p>
            <a:pPr marL="0" indent="0">
              <a:buNone/>
              <a:defRPr/>
            </a:pPr>
            <a:r>
              <a:rPr lang="en-GB" sz="3000" dirty="0"/>
              <a:t>	Please complete the following evaluation </a:t>
            </a:r>
          </a:p>
        </p:txBody>
      </p:sp>
      <p:pic>
        <p:nvPicPr>
          <p:cNvPr id="5" name="Picture 4">
            <a:extLst>
              <a:ext uri="{FF2B5EF4-FFF2-40B4-BE49-F238E27FC236}">
                <a16:creationId xmlns:a16="http://schemas.microsoft.com/office/drawing/2014/main" id="{AD7F1D5C-D73C-B787-18EA-84132EC4171D}"/>
              </a:ext>
            </a:extLst>
          </p:cNvPr>
          <p:cNvPicPr>
            <a:picLocks noChangeAspect="1"/>
          </p:cNvPicPr>
          <p:nvPr/>
        </p:nvPicPr>
        <p:blipFill>
          <a:blip r:embed="rId4"/>
          <a:stretch>
            <a:fillRect/>
          </a:stretch>
        </p:blipFill>
        <p:spPr>
          <a:xfrm>
            <a:off x="3710354" y="1043354"/>
            <a:ext cx="4853354" cy="4853354"/>
          </a:xfrm>
          <a:prstGeom prst="rect">
            <a:avLst/>
          </a:prstGeom>
        </p:spPr>
      </p:pic>
    </p:spTree>
    <p:extLst>
      <p:ext uri="{BB962C8B-B14F-4D97-AF65-F5344CB8AC3E}">
        <p14:creationId xmlns:p14="http://schemas.microsoft.com/office/powerpoint/2010/main" val="410093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8" name="Content Placeholder 5"/>
          <p:cNvSpPr>
            <a:spLocks noGrp="1"/>
          </p:cNvSpPr>
          <p:nvPr>
            <p:ph idx="1"/>
          </p:nvPr>
        </p:nvSpPr>
        <p:spPr>
          <a:xfrm>
            <a:off x="1271016" y="1062304"/>
            <a:ext cx="9418320" cy="4919869"/>
          </a:xfrm>
          <a:solidFill>
            <a:schemeClr val="bg1"/>
          </a:solidFill>
          <a:effectLst/>
        </p:spPr>
        <p:txBody>
          <a:bodyPr>
            <a:normAutofit fontScale="77500" lnSpcReduction="20000"/>
          </a:bodyPr>
          <a:lstStyle/>
          <a:p>
            <a:pPr marL="0" indent="0" algn="ctr">
              <a:lnSpc>
                <a:spcPct val="110000"/>
              </a:lnSpc>
              <a:buNone/>
              <a:defRPr/>
            </a:pPr>
            <a:r>
              <a:rPr lang="en-US" sz="3900" dirty="0"/>
              <a:t>Further Information</a:t>
            </a:r>
          </a:p>
          <a:p>
            <a:pPr>
              <a:buBlip>
                <a:blip r:embed="rId4"/>
              </a:buBlip>
              <a:defRPr/>
            </a:pPr>
            <a:r>
              <a:rPr lang="en-US" altLang="en-US" dirty="0"/>
              <a:t>Please check your local Hospital Blood Transfusion Policy &amp; Procedures</a:t>
            </a:r>
          </a:p>
          <a:p>
            <a:pPr marL="0" indent="0">
              <a:buNone/>
              <a:defRPr/>
            </a:pPr>
            <a:endParaRPr lang="en-US" altLang="en-US" sz="1000" dirty="0"/>
          </a:p>
          <a:p>
            <a:pPr>
              <a:lnSpc>
                <a:spcPct val="115000"/>
              </a:lnSpc>
              <a:spcBef>
                <a:spcPct val="0"/>
              </a:spcBef>
              <a:buBlip>
                <a:blip r:embed="rId4"/>
              </a:buBlip>
              <a:defRPr/>
            </a:pPr>
            <a:r>
              <a:rPr lang="en-US" altLang="en-US" dirty="0"/>
              <a:t>Please use your local Transfusion Practitioners (TP’s) &amp; </a:t>
            </a:r>
            <a:r>
              <a:rPr lang="en-GB" altLang="en-US" dirty="0"/>
              <a:t>Hospital Transfusion Laboratory in the event of </a:t>
            </a:r>
            <a:r>
              <a:rPr lang="en-GB" altLang="en-US" b="1" dirty="0"/>
              <a:t>ANY</a:t>
            </a:r>
            <a:r>
              <a:rPr lang="en-GB" altLang="en-US" dirty="0"/>
              <a:t> queries regarding blood transfusion </a:t>
            </a:r>
            <a:endParaRPr lang="en-US" dirty="0">
              <a:cs typeface="Calibri Light"/>
            </a:endParaRPr>
          </a:p>
          <a:p>
            <a:pPr marL="0" indent="0">
              <a:buNone/>
              <a:defRPr/>
            </a:pPr>
            <a:endParaRPr lang="en-US" dirty="0">
              <a:ea typeface="+mj-lt"/>
              <a:cs typeface="Calibri Light"/>
            </a:endParaRPr>
          </a:p>
          <a:p>
            <a:pPr marL="0" indent="0" algn="ctr">
              <a:buNone/>
              <a:defRPr/>
            </a:pPr>
            <a:r>
              <a:rPr lang="en-US" sz="3900" dirty="0"/>
              <a:t>Useful Links</a:t>
            </a:r>
            <a:br>
              <a:rPr lang="en-US" dirty="0">
                <a:ea typeface="+mj-lt"/>
                <a:cs typeface="+mj-lt"/>
              </a:rPr>
            </a:br>
            <a:endParaRPr lang="en-GB" altLang="en-US" sz="800" dirty="0"/>
          </a:p>
          <a:p>
            <a:pPr lvl="0">
              <a:lnSpc>
                <a:spcPct val="100000"/>
              </a:lnSpc>
              <a:spcBef>
                <a:spcPts val="0"/>
              </a:spcBef>
              <a:buBlip>
                <a:blip r:embed="rId4"/>
              </a:buBlip>
              <a:defRPr/>
            </a:pPr>
            <a:r>
              <a:rPr lang="en-GB" dirty="0"/>
              <a:t>Blood Assist App: </a:t>
            </a:r>
            <a:r>
              <a:rPr lang="en-GB" dirty="0">
                <a:hlinkClick r:id="rId5"/>
              </a:rPr>
              <a:t>https://www.bloodassist.co.uk/</a:t>
            </a:r>
            <a:endParaRPr lang="en-GB" dirty="0"/>
          </a:p>
          <a:p>
            <a:pPr lvl="0">
              <a:lnSpc>
                <a:spcPct val="100000"/>
              </a:lnSpc>
              <a:spcBef>
                <a:spcPts val="0"/>
              </a:spcBef>
              <a:buBlip>
                <a:blip r:embed="rId4"/>
              </a:buBlip>
              <a:defRPr/>
            </a:pPr>
            <a:endParaRPr lang="en-GB" dirty="0"/>
          </a:p>
          <a:p>
            <a:pPr lvl="0">
              <a:lnSpc>
                <a:spcPct val="100000"/>
              </a:lnSpc>
              <a:spcBef>
                <a:spcPts val="0"/>
              </a:spcBef>
              <a:buBlip>
                <a:blip r:embed="rId4"/>
              </a:buBlip>
              <a:defRPr/>
            </a:pPr>
            <a:r>
              <a:rPr lang="en-US" altLang="en-US" dirty="0"/>
              <a:t>British Society for Haematology Guidelines: </a:t>
            </a:r>
            <a:r>
              <a:rPr lang="en-GB" altLang="en-US" dirty="0">
                <a:hlinkClick r:id="rId6"/>
              </a:rPr>
              <a:t>www.bshguidelines.com</a:t>
            </a:r>
            <a:r>
              <a:rPr lang="en-GB" altLang="en-US" dirty="0"/>
              <a:t> </a:t>
            </a:r>
          </a:p>
          <a:p>
            <a:pPr marL="0" lvl="0" indent="0">
              <a:lnSpc>
                <a:spcPct val="100000"/>
              </a:lnSpc>
              <a:spcBef>
                <a:spcPts val="0"/>
              </a:spcBef>
              <a:buNone/>
              <a:defRPr/>
            </a:pPr>
            <a:endParaRPr lang="en-GB" altLang="en-US" sz="900" dirty="0"/>
          </a:p>
          <a:p>
            <a:pPr>
              <a:buBlip>
                <a:blip r:embed="rId4"/>
              </a:buBlip>
              <a:defRPr/>
            </a:pPr>
            <a:r>
              <a:rPr lang="en-GB" dirty="0"/>
              <a:t>National Institute for Health and Care Excellence (NICE). NICE guidelines [NG24] Blood transfusion. </a:t>
            </a:r>
            <a:r>
              <a:rPr lang="en-GB" dirty="0">
                <a:hlinkClick r:id="rId7"/>
              </a:rPr>
              <a:t>https://www.nice.org.uk/guidance/ng24</a:t>
            </a:r>
            <a:r>
              <a:rPr lang="en-GB" dirty="0"/>
              <a:t>, Oakland K, Chadwick G, East JE, et al.</a:t>
            </a:r>
          </a:p>
          <a:p>
            <a:pPr marL="0" indent="0">
              <a:buNone/>
              <a:defRPr/>
            </a:pPr>
            <a:endParaRPr lang="en-GB" altLang="en-US" sz="900" dirty="0"/>
          </a:p>
          <a:p>
            <a:pPr>
              <a:buBlip>
                <a:blip r:embed="rId4"/>
              </a:buBlip>
              <a:defRPr/>
            </a:pPr>
            <a:r>
              <a:rPr lang="en-US" altLang="en-US" dirty="0"/>
              <a:t>Serious Hazards of Transfusion (SHOT) </a:t>
            </a:r>
            <a:r>
              <a:rPr lang="en-GB" altLang="en-US" dirty="0">
                <a:hlinkClick r:id="rId8"/>
              </a:rPr>
              <a:t>www.shotuk.org</a:t>
            </a:r>
            <a:r>
              <a:rPr lang="en-GB" altLang="en-US" dirty="0"/>
              <a:t> </a:t>
            </a:r>
          </a:p>
          <a:p>
            <a:pPr marL="0" indent="0">
              <a:buNone/>
              <a:defRPr/>
            </a:pPr>
            <a:endParaRPr lang="en-US"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p:txBody>
      </p:sp>
    </p:spTree>
    <p:extLst>
      <p:ext uri="{BB962C8B-B14F-4D97-AF65-F5344CB8AC3E}">
        <p14:creationId xmlns:p14="http://schemas.microsoft.com/office/powerpoint/2010/main" val="385502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361661" y="924340"/>
            <a:ext cx="9468678" cy="5432010"/>
          </a:xfrm>
          <a:solidFill>
            <a:schemeClr val="bg1"/>
          </a:solidFill>
          <a:effectLst/>
        </p:spPr>
        <p:txBody>
          <a:bodyPr>
            <a:normAutofit fontScale="92500" lnSpcReduction="20000"/>
          </a:bodyPr>
          <a:lstStyle/>
          <a:p>
            <a:pPr marL="0" indent="0">
              <a:buNone/>
            </a:pPr>
            <a:r>
              <a:rPr lang="en-GB" sz="3700" dirty="0"/>
              <a:t>Learning Outcomes</a:t>
            </a:r>
          </a:p>
          <a:p>
            <a:pPr marL="0" indent="0">
              <a:buNone/>
            </a:pPr>
            <a:r>
              <a:rPr lang="en-GB" dirty="0"/>
              <a:t>At the end of this session the learner should be able to:</a:t>
            </a:r>
          </a:p>
          <a:p>
            <a:pPr marL="0" indent="0">
              <a:buNone/>
            </a:pPr>
            <a:endParaRPr lang="en-GB" sz="900" dirty="0"/>
          </a:p>
          <a:p>
            <a:pPr lvl="1">
              <a:lnSpc>
                <a:spcPct val="120000"/>
              </a:lnSpc>
            </a:pPr>
            <a:r>
              <a:rPr lang="en-GB" dirty="0">
                <a:ea typeface="+mn-lt"/>
                <a:cs typeface="+mn-lt"/>
              </a:rPr>
              <a:t>Demonstrate an understanding of the role &amp; responsibilities of pre-registration nurses in relation to blood transfusion as outlined in the Practice Learning Framework</a:t>
            </a:r>
          </a:p>
          <a:p>
            <a:pPr lvl="1"/>
            <a:r>
              <a:rPr lang="en-GB" dirty="0">
                <a:ea typeface="+mn-lt"/>
                <a:cs typeface="+mn-lt"/>
              </a:rPr>
              <a:t>List the different blood components </a:t>
            </a:r>
            <a:endParaRPr lang="en-GB" dirty="0">
              <a:cs typeface="Calibri"/>
            </a:endParaRPr>
          </a:p>
          <a:p>
            <a:pPr lvl="1"/>
            <a:r>
              <a:rPr lang="en-GB" dirty="0">
                <a:ea typeface="+mn-lt"/>
                <a:cs typeface="+mn-lt"/>
              </a:rPr>
              <a:t>Explain why different components are used </a:t>
            </a:r>
            <a:endParaRPr lang="en-GB" dirty="0"/>
          </a:p>
          <a:p>
            <a:pPr lvl="1"/>
            <a:r>
              <a:rPr lang="en-GB" dirty="0">
                <a:ea typeface="+mn-lt"/>
                <a:cs typeface="+mn-lt"/>
              </a:rPr>
              <a:t>Explain basics of blood groups and antibodies</a:t>
            </a:r>
          </a:p>
          <a:p>
            <a:pPr lvl="1"/>
            <a:r>
              <a:rPr lang="en-GB" dirty="0">
                <a:ea typeface="+mn-lt"/>
                <a:cs typeface="+mn-lt"/>
              </a:rPr>
              <a:t>Describe the ‘cold chain’ and its importance to transfusion </a:t>
            </a:r>
            <a:endParaRPr lang="en-GB" dirty="0"/>
          </a:p>
          <a:p>
            <a:pPr lvl="1"/>
            <a:r>
              <a:rPr lang="en-GB" dirty="0">
                <a:ea typeface="+mn-lt"/>
                <a:cs typeface="+mn-lt"/>
              </a:rPr>
              <a:t>Describe the 3 fundamentals of safe blood transfusion practice: </a:t>
            </a:r>
            <a:endParaRPr lang="en-GB" dirty="0"/>
          </a:p>
          <a:p>
            <a:pPr lvl="3"/>
            <a:r>
              <a:rPr lang="en-GB" dirty="0">
                <a:ea typeface="+mn-lt"/>
                <a:cs typeface="+mn-lt"/>
              </a:rPr>
              <a:t>Patient identification</a:t>
            </a:r>
            <a:endParaRPr lang="en-GB" dirty="0"/>
          </a:p>
          <a:p>
            <a:pPr lvl="3"/>
            <a:r>
              <a:rPr lang="en-GB" dirty="0">
                <a:ea typeface="+mn-lt"/>
                <a:cs typeface="+mn-lt"/>
              </a:rPr>
              <a:t>Documentation (Intro to All Wales Transfusion Record)</a:t>
            </a:r>
            <a:endParaRPr lang="en-GB" dirty="0"/>
          </a:p>
          <a:p>
            <a:pPr lvl="3"/>
            <a:r>
              <a:rPr lang="en-GB" dirty="0">
                <a:ea typeface="+mn-lt"/>
                <a:cs typeface="+mn-lt"/>
              </a:rPr>
              <a:t>Communication</a:t>
            </a:r>
          </a:p>
          <a:p>
            <a:pPr lvl="1"/>
            <a:r>
              <a:rPr lang="en-GB" dirty="0">
                <a:ea typeface="+mn-lt"/>
                <a:cs typeface="+mn-lt"/>
              </a:rPr>
              <a:t>Describe the process for taking transfusion observations</a:t>
            </a:r>
          </a:p>
          <a:p>
            <a:pPr lvl="1"/>
            <a:r>
              <a:rPr lang="en-GB" dirty="0">
                <a:ea typeface="+mn-lt"/>
                <a:cs typeface="+mn-lt"/>
              </a:rPr>
              <a:t>Identify different types of common transfusion reactions</a:t>
            </a:r>
          </a:p>
          <a:p>
            <a:pPr marL="0" indent="0">
              <a:buNone/>
            </a:pPr>
            <a:endParaRPr lang="en-GB" sz="2400" dirty="0">
              <a:ea typeface="+mn-lt"/>
              <a:cs typeface="+mn-lt"/>
            </a:endParaRPr>
          </a:p>
        </p:txBody>
      </p:sp>
    </p:spTree>
    <p:extLst>
      <p:ext uri="{BB962C8B-B14F-4D97-AF65-F5344CB8AC3E}">
        <p14:creationId xmlns:p14="http://schemas.microsoft.com/office/powerpoint/2010/main" val="360348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pic>
        <p:nvPicPr>
          <p:cNvPr id="7" name="Picture 6">
            <a:extLst>
              <a:ext uri="{FF2B5EF4-FFF2-40B4-BE49-F238E27FC236}">
                <a16:creationId xmlns:a16="http://schemas.microsoft.com/office/drawing/2014/main" id="{DB6FA15A-44E2-A37F-2D4B-860C9B467839}"/>
              </a:ext>
            </a:extLst>
          </p:cNvPr>
          <p:cNvPicPr>
            <a:picLocks noChangeAspect="1"/>
          </p:cNvPicPr>
          <p:nvPr/>
        </p:nvPicPr>
        <p:blipFill>
          <a:blip r:embed="rId4"/>
          <a:stretch>
            <a:fillRect/>
          </a:stretch>
        </p:blipFill>
        <p:spPr>
          <a:xfrm>
            <a:off x="959095" y="500673"/>
            <a:ext cx="4147771" cy="5855677"/>
          </a:xfrm>
          <a:prstGeom prst="rect">
            <a:avLst/>
          </a:prstGeom>
          <a:ln>
            <a:solidFill>
              <a:schemeClr val="tx1"/>
            </a:solidFill>
          </a:ln>
        </p:spPr>
      </p:pic>
      <p:pic>
        <p:nvPicPr>
          <p:cNvPr id="9" name="Picture 8">
            <a:extLst>
              <a:ext uri="{FF2B5EF4-FFF2-40B4-BE49-F238E27FC236}">
                <a16:creationId xmlns:a16="http://schemas.microsoft.com/office/drawing/2014/main" id="{A9948A78-877B-E41B-EEAC-F94915FE59C5}"/>
              </a:ext>
            </a:extLst>
          </p:cNvPr>
          <p:cNvPicPr>
            <a:picLocks noChangeAspect="1"/>
          </p:cNvPicPr>
          <p:nvPr/>
        </p:nvPicPr>
        <p:blipFill>
          <a:blip r:embed="rId5"/>
          <a:stretch>
            <a:fillRect/>
          </a:stretch>
        </p:blipFill>
        <p:spPr>
          <a:xfrm>
            <a:off x="4849558" y="1085132"/>
            <a:ext cx="7135221" cy="5039428"/>
          </a:xfrm>
          <a:prstGeom prst="rect">
            <a:avLst/>
          </a:prstGeom>
          <a:ln>
            <a:solidFill>
              <a:schemeClr val="tx1"/>
            </a:solidFill>
          </a:ln>
        </p:spPr>
      </p:pic>
    </p:spTree>
    <p:extLst>
      <p:ext uri="{BB962C8B-B14F-4D97-AF65-F5344CB8AC3E}">
        <p14:creationId xmlns:p14="http://schemas.microsoft.com/office/powerpoint/2010/main" val="21513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361661" y="1000540"/>
            <a:ext cx="9468678" cy="4919869"/>
          </a:xfrm>
          <a:solidFill>
            <a:schemeClr val="bg1"/>
          </a:solidFill>
          <a:effectLst/>
        </p:spPr>
        <p:txBody>
          <a:bodyPr>
            <a:normAutofit/>
          </a:bodyPr>
          <a:lstStyle/>
          <a:p>
            <a:pPr marL="0" indent="0" algn="ctr">
              <a:buNone/>
            </a:pPr>
            <a:r>
              <a:rPr lang="en-GB" sz="3000" dirty="0"/>
              <a:t>What is blood made up of?</a:t>
            </a:r>
          </a:p>
          <a:p>
            <a:pPr marL="0" indent="0">
              <a:buNone/>
            </a:pPr>
            <a:endParaRPr lang="en-GB" dirty="0"/>
          </a:p>
        </p:txBody>
      </p:sp>
      <p:pic>
        <p:nvPicPr>
          <p:cNvPr id="2" name="Picture 1"/>
          <p:cNvPicPr>
            <a:picLocks noChangeAspect="1"/>
          </p:cNvPicPr>
          <p:nvPr/>
        </p:nvPicPr>
        <p:blipFill>
          <a:blip r:embed="rId4"/>
          <a:stretch>
            <a:fillRect/>
          </a:stretch>
        </p:blipFill>
        <p:spPr>
          <a:xfrm>
            <a:off x="7715250" y="2534883"/>
            <a:ext cx="2810267" cy="1800476"/>
          </a:xfrm>
          <a:prstGeom prst="rect">
            <a:avLst/>
          </a:prstGeom>
        </p:spPr>
      </p:pic>
      <p:sp>
        <p:nvSpPr>
          <p:cNvPr id="3" name="TextBox 2"/>
          <p:cNvSpPr txBox="1"/>
          <p:nvPr/>
        </p:nvSpPr>
        <p:spPr>
          <a:xfrm>
            <a:off x="1640474" y="1616591"/>
            <a:ext cx="6008101" cy="4185761"/>
          </a:xfrm>
          <a:prstGeom prst="rect">
            <a:avLst/>
          </a:prstGeom>
          <a:noFill/>
        </p:spPr>
        <p:txBody>
          <a:bodyPr wrap="square" rtlCol="0">
            <a:spAutoFit/>
          </a:bodyPr>
          <a:lstStyle/>
          <a:p>
            <a:r>
              <a:rPr lang="en-GB" dirty="0"/>
              <a:t>Blood is a complex connective tissue in which living blood cells, the formed elements, are suspended</a:t>
            </a:r>
          </a:p>
          <a:p>
            <a:endParaRPr lang="en-GB" dirty="0"/>
          </a:p>
          <a:p>
            <a:r>
              <a:rPr lang="en-GB" dirty="0"/>
              <a:t>Blood has 4 main components:</a:t>
            </a:r>
          </a:p>
          <a:p>
            <a:endParaRPr lang="en-GB" sz="800" dirty="0"/>
          </a:p>
          <a:p>
            <a:pPr marL="285750" indent="-285750">
              <a:buBlip>
                <a:blip r:embed="rId5"/>
              </a:buBlip>
            </a:pPr>
            <a:r>
              <a:rPr lang="en-GB" dirty="0"/>
              <a:t>Plasma  - Carries blood cells, platelets and other components and supports the immune system (made up of mostly water)</a:t>
            </a:r>
          </a:p>
          <a:p>
            <a:endParaRPr lang="en-GB" sz="800" dirty="0"/>
          </a:p>
          <a:p>
            <a:pPr marL="285750" indent="-285750">
              <a:buBlip>
                <a:blip r:embed="rId5"/>
              </a:buBlip>
            </a:pPr>
            <a:r>
              <a:rPr lang="en-GB" dirty="0"/>
              <a:t>White Blood Cells – help defend the body against disease and infection</a:t>
            </a:r>
          </a:p>
          <a:p>
            <a:endParaRPr lang="en-GB" sz="800" dirty="0"/>
          </a:p>
          <a:p>
            <a:pPr marL="285750" indent="-285750">
              <a:buBlip>
                <a:blip r:embed="rId5"/>
              </a:buBlip>
            </a:pPr>
            <a:r>
              <a:rPr lang="en-GB" dirty="0"/>
              <a:t>Platelets – help stops bleeding</a:t>
            </a:r>
          </a:p>
          <a:p>
            <a:endParaRPr lang="en-GB" sz="800" dirty="0"/>
          </a:p>
          <a:p>
            <a:pPr marL="285750" indent="-285750">
              <a:buBlip>
                <a:blip r:embed="rId5"/>
              </a:buBlip>
            </a:pPr>
            <a:r>
              <a:rPr lang="en-GB" dirty="0"/>
              <a:t>Red Blood Cells – contain a protein called haemoglobin, carries oxygen around the body from the lungs &amp; carbon dioxide back to the lungs </a:t>
            </a:r>
          </a:p>
        </p:txBody>
      </p:sp>
    </p:spTree>
    <p:extLst>
      <p:ext uri="{BB962C8B-B14F-4D97-AF65-F5344CB8AC3E}">
        <p14:creationId xmlns:p14="http://schemas.microsoft.com/office/powerpoint/2010/main" val="175844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graphicFrame>
        <p:nvGraphicFramePr>
          <p:cNvPr id="2" name="Table 1"/>
          <p:cNvGraphicFramePr>
            <a:graphicFrameLocks noGrp="1"/>
          </p:cNvGraphicFramePr>
          <p:nvPr>
            <p:extLst>
              <p:ext uri="{D42A27DB-BD31-4B8C-83A1-F6EECF244321}">
                <p14:modId xmlns:p14="http://schemas.microsoft.com/office/powerpoint/2010/main" val="808050363"/>
              </p:ext>
            </p:extLst>
          </p:nvPr>
        </p:nvGraphicFramePr>
        <p:xfrm>
          <a:off x="532227" y="85355"/>
          <a:ext cx="11127545" cy="6687289"/>
        </p:xfrm>
        <a:graphic>
          <a:graphicData uri="http://schemas.openxmlformats.org/drawingml/2006/table">
            <a:tbl>
              <a:tblPr firstRow="1" bandRow="1">
                <a:tableStyleId>{5C22544A-7EE6-4342-B048-85BDC9FD1C3A}</a:tableStyleId>
              </a:tblPr>
              <a:tblGrid>
                <a:gridCol w="1995926">
                  <a:extLst>
                    <a:ext uri="{9D8B030D-6E8A-4147-A177-3AD203B41FA5}">
                      <a16:colId xmlns:a16="http://schemas.microsoft.com/office/drawing/2014/main" val="1995933071"/>
                    </a:ext>
                  </a:extLst>
                </a:gridCol>
                <a:gridCol w="3240565">
                  <a:extLst>
                    <a:ext uri="{9D8B030D-6E8A-4147-A177-3AD203B41FA5}">
                      <a16:colId xmlns:a16="http://schemas.microsoft.com/office/drawing/2014/main" val="251185509"/>
                    </a:ext>
                  </a:extLst>
                </a:gridCol>
                <a:gridCol w="3136743">
                  <a:extLst>
                    <a:ext uri="{9D8B030D-6E8A-4147-A177-3AD203B41FA5}">
                      <a16:colId xmlns:a16="http://schemas.microsoft.com/office/drawing/2014/main" val="2039192730"/>
                    </a:ext>
                  </a:extLst>
                </a:gridCol>
                <a:gridCol w="2754311">
                  <a:extLst>
                    <a:ext uri="{9D8B030D-6E8A-4147-A177-3AD203B41FA5}">
                      <a16:colId xmlns:a16="http://schemas.microsoft.com/office/drawing/2014/main" val="3879884505"/>
                    </a:ext>
                  </a:extLst>
                </a:gridCol>
              </a:tblGrid>
              <a:tr h="499849">
                <a:tc>
                  <a:txBody>
                    <a:bodyPr/>
                    <a:lstStyle/>
                    <a:p>
                      <a:r>
                        <a:rPr lang="en-GB" dirty="0"/>
                        <a:t>Blood</a:t>
                      </a:r>
                      <a:r>
                        <a:rPr lang="en-GB" baseline="0" dirty="0"/>
                        <a:t> Component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Clinical</a:t>
                      </a:r>
                      <a:r>
                        <a:rPr lang="en-GB" baseline="0" dirty="0"/>
                        <a:t> use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Storage Conditions &amp; shelf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Transfusion</a:t>
                      </a:r>
                      <a:r>
                        <a:rPr lang="en-GB" baseline="0" dirty="0"/>
                        <a:t> Time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718743"/>
                  </a:ext>
                </a:extLst>
              </a:tr>
              <a:tr h="1628286">
                <a:tc>
                  <a:txBody>
                    <a:bodyPr/>
                    <a:lstStyle/>
                    <a:p>
                      <a:r>
                        <a:rPr lang="en-GB" sz="1600" dirty="0"/>
                        <a:t>Red Blood Cell (RBC)</a:t>
                      </a:r>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buFontTx/>
                        <a:buBlip>
                          <a:blip r:embed="rId4"/>
                        </a:buBlip>
                      </a:pPr>
                      <a:r>
                        <a:rPr lang="en-GB" sz="1600" dirty="0"/>
                        <a:t>Anaemia</a:t>
                      </a:r>
                    </a:p>
                    <a:p>
                      <a:pPr marL="285750" indent="-285750">
                        <a:buFontTx/>
                        <a:buBlip>
                          <a:blip r:embed="rId4"/>
                        </a:buBlip>
                      </a:pPr>
                      <a:r>
                        <a:rPr lang="en-GB" sz="1600" dirty="0"/>
                        <a:t>Blood</a:t>
                      </a:r>
                      <a:r>
                        <a:rPr lang="en-GB" sz="1600" baseline="0" dirty="0"/>
                        <a:t> loss</a:t>
                      </a:r>
                    </a:p>
                    <a:p>
                      <a:pPr marL="285750" indent="-285750">
                        <a:buFontTx/>
                        <a:buBlip>
                          <a:blip r:embed="rId4"/>
                        </a:buBlip>
                      </a:pPr>
                      <a:r>
                        <a:rPr lang="en-GB" sz="1600" baseline="0" dirty="0"/>
                        <a:t>Chronic Transfusion Dependent Patients</a:t>
                      </a:r>
                    </a:p>
                    <a:p>
                      <a:pPr marL="0" indent="0">
                        <a:buFontTx/>
                        <a:buNone/>
                      </a:pP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buFontTx/>
                        <a:buBlip>
                          <a:blip r:embed="rId4"/>
                        </a:buBlip>
                      </a:pPr>
                      <a:r>
                        <a:rPr lang="en-GB" sz="1800" b="0" i="0" kern="1200" dirty="0">
                          <a:solidFill>
                            <a:schemeClr val="dk1"/>
                          </a:solidFill>
                          <a:effectLst/>
                          <a:latin typeface="+mn-lt"/>
                          <a:ea typeface="+mn-ea"/>
                          <a:cs typeface="+mn-cs"/>
                        </a:rPr>
                        <a:t>2–6°C in controlled temperature storage</a:t>
                      </a:r>
                    </a:p>
                    <a:p>
                      <a:pPr marL="285750" indent="-285750">
                        <a:buFontTx/>
                        <a:buBlip>
                          <a:blip r:embed="rId4"/>
                        </a:buBlip>
                      </a:pPr>
                      <a:r>
                        <a:rPr lang="en-GB" sz="1800" b="0" i="0" kern="1200" dirty="0">
                          <a:solidFill>
                            <a:schemeClr val="dk1"/>
                          </a:solidFill>
                          <a:effectLst/>
                          <a:latin typeface="+mn-lt"/>
                          <a:ea typeface="+mn-ea"/>
                          <a:cs typeface="+mn-cs"/>
                        </a:rPr>
                        <a:t>35</a:t>
                      </a:r>
                      <a:r>
                        <a:rPr lang="en-GB" sz="1800" b="0" i="0" kern="1200" baseline="0" dirty="0">
                          <a:solidFill>
                            <a:schemeClr val="dk1"/>
                          </a:solidFill>
                          <a:effectLst/>
                          <a:latin typeface="+mn-lt"/>
                          <a:ea typeface="+mn-ea"/>
                          <a:cs typeface="+mn-cs"/>
                        </a:rPr>
                        <a:t> day shelf life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b="1" baseline="0" dirty="0"/>
                        <a:t>4 hours </a:t>
                      </a:r>
                      <a:r>
                        <a:rPr lang="en-GB" sz="1600" baseline="0" dirty="0"/>
                        <a:t>to transfuse the unit from the time it leaves temperature controlled storage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83877662"/>
                  </a:ext>
                </a:extLst>
              </a:tr>
              <a:tr h="2645966">
                <a:tc>
                  <a:txBody>
                    <a:bodyPr/>
                    <a:lstStyle/>
                    <a:p>
                      <a:r>
                        <a:rPr lang="en-GB" sz="1600" dirty="0"/>
                        <a:t>Fresh Frozen Plasma (FFP)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buFontTx/>
                        <a:buBlip>
                          <a:blip r:embed="rId4"/>
                        </a:buBlip>
                      </a:pPr>
                      <a:r>
                        <a:rPr lang="en-GB" sz="1600" dirty="0"/>
                        <a:t>Treatment of patients with bleeding due to multiple clotting deficiencies</a:t>
                      </a:r>
                    </a:p>
                    <a:p>
                      <a:pPr marL="285750" indent="-285750">
                        <a:buFontTx/>
                        <a:buBlip>
                          <a:blip r:embed="rId4"/>
                        </a:buBlip>
                      </a:pPr>
                      <a:r>
                        <a:rPr lang="en-GB" sz="1600" dirty="0"/>
                        <a:t>Congenital</a:t>
                      </a:r>
                      <a:r>
                        <a:rPr lang="en-GB" sz="1600" baseline="0" dirty="0"/>
                        <a:t> conditions</a:t>
                      </a:r>
                    </a:p>
                    <a:p>
                      <a:pPr marL="285750" indent="-285750">
                        <a:buFontTx/>
                        <a:buBlip>
                          <a:blip r:embed="rId4"/>
                        </a:buBlip>
                      </a:pPr>
                      <a:r>
                        <a:rPr lang="en-GB" sz="1600" baseline="0" dirty="0"/>
                        <a:t>Major Haemorrhage</a:t>
                      </a:r>
                    </a:p>
                    <a:p>
                      <a:pPr marL="285750" indent="-285750">
                        <a:buFontTx/>
                        <a:buBlip>
                          <a:blip r:embed="rId4"/>
                        </a:buBlip>
                      </a:pPr>
                      <a:r>
                        <a:rPr lang="en-GB" sz="1600" baseline="0" dirty="0"/>
                        <a:t>Treatment for coagulopathy (bleeding disorder) in patient who is actively bleeding or prior to patient undergoing a procedure</a:t>
                      </a:r>
                    </a:p>
                    <a:p>
                      <a:pPr marL="285750" indent="-285750">
                        <a:buFontTx/>
                        <a:buBlip>
                          <a:blip r:embed="rId4"/>
                        </a:buBlip>
                      </a:pPr>
                      <a:r>
                        <a:rPr lang="en-GB" sz="1600" baseline="0" dirty="0"/>
                        <a:t>Plasma exchange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defTabSz="914400" rtl="0" eaLnBrk="1" latinLnBrk="0" hangingPunct="1">
                        <a:buFontTx/>
                        <a:buBlip>
                          <a:blip r:embed="rId4"/>
                        </a:buBlip>
                      </a:pPr>
                      <a:r>
                        <a:rPr lang="en-GB" sz="1800" b="0" i="0" kern="1200" dirty="0">
                          <a:solidFill>
                            <a:schemeClr val="dk1"/>
                          </a:solidFill>
                          <a:effectLst/>
                          <a:latin typeface="+mn-lt"/>
                          <a:ea typeface="+mn-ea"/>
                          <a:cs typeface="+mn-cs"/>
                        </a:rPr>
                        <a:t>Stored at &lt;–25°C (thawed when required, this can take &gt;20 minutes)</a:t>
                      </a:r>
                    </a:p>
                    <a:p>
                      <a:pPr marL="285750" indent="-285750" algn="l" defTabSz="914400" rtl="0" eaLnBrk="1" latinLnBrk="0" hangingPunct="1">
                        <a:buFontTx/>
                        <a:buBlip>
                          <a:blip r:embed="rId4"/>
                        </a:buBlip>
                      </a:pPr>
                      <a:r>
                        <a:rPr lang="en-GB" sz="1800" b="0" i="0" kern="1200" dirty="0">
                          <a:solidFill>
                            <a:schemeClr val="dk1"/>
                          </a:solidFill>
                          <a:effectLst/>
                          <a:latin typeface="+mn-lt"/>
                          <a:ea typeface="+mn-ea"/>
                          <a:cs typeface="+mn-cs"/>
                        </a:rPr>
                        <a:t>Once thawed it can be kept in a controlled temperature fridge for 24 hours</a:t>
                      </a:r>
                    </a:p>
                    <a:p>
                      <a:pPr marL="285750" indent="-285750" algn="l" defTabSz="914400" rtl="0" eaLnBrk="1" latinLnBrk="0" hangingPunct="1">
                        <a:buFontTx/>
                        <a:buBlip>
                          <a:blip r:embed="rId4"/>
                        </a:buBlip>
                      </a:pPr>
                      <a:r>
                        <a:rPr lang="en-GB" sz="1800" b="0" i="0" kern="1200" dirty="0">
                          <a:solidFill>
                            <a:schemeClr val="dk1"/>
                          </a:solidFill>
                          <a:effectLst/>
                          <a:latin typeface="+mn-lt"/>
                          <a:ea typeface="+mn-ea"/>
                          <a:cs typeface="+mn-cs"/>
                        </a:rPr>
                        <a:t>3</a:t>
                      </a:r>
                      <a:r>
                        <a:rPr lang="en-GB" sz="1800" b="0" i="0" kern="1200" baseline="0" dirty="0">
                          <a:solidFill>
                            <a:schemeClr val="dk1"/>
                          </a:solidFill>
                          <a:effectLst/>
                          <a:latin typeface="+mn-lt"/>
                          <a:ea typeface="+mn-ea"/>
                          <a:cs typeface="+mn-cs"/>
                        </a:rPr>
                        <a:t> year shelf life</a:t>
                      </a:r>
                      <a:endParaRPr lang="en-GB" sz="1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t>30 minutes (max 4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7326080"/>
                  </a:ext>
                </a:extLst>
              </a:tr>
              <a:tr h="1628286">
                <a:tc>
                  <a:txBody>
                    <a:bodyPr/>
                    <a:lstStyle/>
                    <a:p>
                      <a:r>
                        <a:rPr lang="en-GB" sz="1600" dirty="0"/>
                        <a:t>Platelets</a:t>
                      </a:r>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defTabSz="914400" rtl="0" eaLnBrk="1" latinLnBrk="0" hangingPunct="1">
                        <a:buFontTx/>
                        <a:buBlip>
                          <a:blip r:embed="rId4"/>
                        </a:buBlip>
                      </a:pPr>
                      <a:r>
                        <a:rPr lang="en-GB" sz="1600" kern="1200" baseline="0" dirty="0">
                          <a:solidFill>
                            <a:schemeClr val="dk1"/>
                          </a:solidFill>
                          <a:latin typeface="+mn-lt"/>
                          <a:ea typeface="+mn-ea"/>
                          <a:cs typeface="+mn-cs"/>
                        </a:rPr>
                        <a:t>To treat or prevent bleeding in patients with a low platelet count (thrombocytopaenia) or platelet dysfunction</a:t>
                      </a:r>
                    </a:p>
                    <a:p>
                      <a:pPr marL="285750" indent="-285750" algn="l" defTabSz="914400" rtl="0" eaLnBrk="1" latinLnBrk="0" hangingPunct="1">
                        <a:buFontTx/>
                        <a:buBlip>
                          <a:blip r:embed="rId4"/>
                        </a:buBlip>
                      </a:pPr>
                      <a:endParaRPr lang="en-GB" sz="1600" kern="1200" baseline="0" dirty="0">
                        <a:solidFill>
                          <a:schemeClr val="dk1"/>
                        </a:solidFill>
                        <a:latin typeface="+mn-lt"/>
                        <a:ea typeface="+mn-ea"/>
                        <a:cs typeface="+mn-cs"/>
                      </a:endParaRP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defTabSz="914400" rtl="0" eaLnBrk="1" latinLnBrk="0" hangingPunct="1">
                        <a:buFontTx/>
                        <a:buBlip>
                          <a:blip r:embed="rId4"/>
                        </a:buBlip>
                      </a:pPr>
                      <a:r>
                        <a:rPr lang="en-GB" sz="1800" b="0" i="0" kern="1200" dirty="0">
                          <a:solidFill>
                            <a:schemeClr val="dk1"/>
                          </a:solidFill>
                          <a:effectLst/>
                          <a:latin typeface="+mn-lt"/>
                          <a:ea typeface="+mn-ea"/>
                          <a:cs typeface="+mn-cs"/>
                        </a:rPr>
                        <a:t>20–24°C with agitation</a:t>
                      </a:r>
                    </a:p>
                    <a:p>
                      <a:pPr marL="285750" indent="-285750" algn="l" defTabSz="914400" rtl="0" eaLnBrk="1" latinLnBrk="0" hangingPunct="1">
                        <a:buFontTx/>
                        <a:buBlip>
                          <a:blip r:embed="rId4"/>
                        </a:buBlip>
                      </a:pPr>
                      <a:r>
                        <a:rPr lang="en-GB" sz="1800" b="0" i="0" kern="1200" dirty="0">
                          <a:solidFill>
                            <a:schemeClr val="dk1"/>
                          </a:solidFill>
                          <a:effectLst/>
                          <a:latin typeface="+mn-lt"/>
                          <a:ea typeface="+mn-ea"/>
                          <a:cs typeface="+mn-cs"/>
                        </a:rPr>
                        <a:t>7 day</a:t>
                      </a:r>
                      <a:r>
                        <a:rPr lang="en-GB" sz="1800" b="0" i="0" kern="1200" baseline="0" dirty="0">
                          <a:solidFill>
                            <a:schemeClr val="dk1"/>
                          </a:solidFill>
                          <a:effectLst/>
                          <a:latin typeface="+mn-lt"/>
                          <a:ea typeface="+mn-ea"/>
                          <a:cs typeface="+mn-cs"/>
                        </a:rPr>
                        <a:t> shelf life</a:t>
                      </a:r>
                      <a:endParaRPr lang="en-GB" sz="1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t>30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7257800"/>
                  </a:ext>
                </a:extLst>
              </a:tr>
            </a:tbl>
          </a:graphicData>
        </a:graphic>
      </p:graphicFrame>
      <p:pic>
        <p:nvPicPr>
          <p:cNvPr id="10" name="Picture 2" descr="A picture containing calendar&#10;&#10;Description automatically generated">
            <a:extLst>
              <a:ext uri="{FF2B5EF4-FFF2-40B4-BE49-F238E27FC236}">
                <a16:creationId xmlns:a16="http://schemas.microsoft.com/office/drawing/2014/main" id="{04728081-1977-A299-BEB8-BEDDEA10AE66}"/>
              </a:ext>
            </a:extLst>
          </p:cNvPr>
          <p:cNvPicPr>
            <a:picLocks noChangeAspect="1"/>
          </p:cNvPicPr>
          <p:nvPr/>
        </p:nvPicPr>
        <p:blipFill rotWithShape="1">
          <a:blip r:embed="rId5"/>
          <a:srcRect l="21656" r="23382"/>
          <a:stretch/>
        </p:blipFill>
        <p:spPr>
          <a:xfrm>
            <a:off x="1227979" y="2735252"/>
            <a:ext cx="1079098" cy="1387494"/>
          </a:xfrm>
          <a:prstGeom prst="rect">
            <a:avLst/>
          </a:prstGeom>
        </p:spPr>
      </p:pic>
      <p:pic>
        <p:nvPicPr>
          <p:cNvPr id="3" name="Picture 2"/>
          <p:cNvPicPr>
            <a:picLocks noChangeAspect="1"/>
          </p:cNvPicPr>
          <p:nvPr/>
        </p:nvPicPr>
        <p:blipFill>
          <a:blip r:embed="rId6"/>
          <a:stretch>
            <a:fillRect/>
          </a:stretch>
        </p:blipFill>
        <p:spPr>
          <a:xfrm>
            <a:off x="1123324" y="928190"/>
            <a:ext cx="865732" cy="1233668"/>
          </a:xfrm>
          <a:prstGeom prst="rect">
            <a:avLst/>
          </a:prstGeom>
        </p:spPr>
      </p:pic>
      <p:pic>
        <p:nvPicPr>
          <p:cNvPr id="11" name="Picture 10"/>
          <p:cNvPicPr>
            <a:picLocks noChangeAspect="1"/>
          </p:cNvPicPr>
          <p:nvPr/>
        </p:nvPicPr>
        <p:blipFill>
          <a:blip r:embed="rId7"/>
          <a:stretch>
            <a:fillRect/>
          </a:stretch>
        </p:blipFill>
        <p:spPr>
          <a:xfrm>
            <a:off x="1556190" y="5269535"/>
            <a:ext cx="729223" cy="1205801"/>
          </a:xfrm>
          <a:prstGeom prst="rect">
            <a:avLst/>
          </a:prstGeom>
        </p:spPr>
      </p:pic>
    </p:spTree>
    <p:extLst>
      <p:ext uri="{BB962C8B-B14F-4D97-AF65-F5344CB8AC3E}">
        <p14:creationId xmlns:p14="http://schemas.microsoft.com/office/powerpoint/2010/main" val="272146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983974" y="655984"/>
            <a:ext cx="10306878" cy="5575852"/>
          </a:xfrm>
          <a:solidFill>
            <a:schemeClr val="bg1"/>
          </a:solidFill>
          <a:effectLst/>
        </p:spPr>
        <p:txBody>
          <a:bodyPr>
            <a:normAutofit fontScale="85000" lnSpcReduction="20000"/>
          </a:bodyPr>
          <a:lstStyle/>
          <a:p>
            <a:pPr marL="0" indent="0" algn="ctr">
              <a:lnSpc>
                <a:spcPct val="110000"/>
              </a:lnSpc>
              <a:buNone/>
            </a:pPr>
            <a:r>
              <a:rPr lang="en-GB" sz="3500" dirty="0"/>
              <a:t>ABO Blood Group System </a:t>
            </a:r>
          </a:p>
          <a:p>
            <a:pPr>
              <a:buBlip>
                <a:blip r:embed="rId4"/>
              </a:buBlip>
            </a:pPr>
            <a:r>
              <a:rPr lang="en-GB" dirty="0">
                <a:cs typeface="Calibri"/>
              </a:rPr>
              <a:t>ABO blood group is the most clinically significant of all the blood group systems </a:t>
            </a:r>
          </a:p>
          <a:p>
            <a:pPr>
              <a:buBlip>
                <a:blip r:embed="rId4"/>
              </a:buBlip>
            </a:pPr>
            <a:r>
              <a:rPr lang="en-GB" dirty="0">
                <a:cs typeface="Calibri"/>
              </a:rPr>
              <a:t>We are born with ABO antigens on the red cell surface.</a:t>
            </a:r>
          </a:p>
          <a:p>
            <a:pPr>
              <a:buBlip>
                <a:blip r:embed="rId4"/>
              </a:buBlip>
            </a:pPr>
            <a:r>
              <a:rPr lang="en-GB" dirty="0">
                <a:cs typeface="Calibri"/>
              </a:rPr>
              <a:t>ABO antibodies are naturally occurring.</a:t>
            </a:r>
          </a:p>
          <a:p>
            <a:pPr>
              <a:buBlip>
                <a:blip r:embed="rId4"/>
              </a:buBlip>
            </a:pPr>
            <a:r>
              <a:rPr lang="en-GB" dirty="0">
                <a:cs typeface="Calibri"/>
              </a:rPr>
              <a:t>Approximate group frequencies in the UK are: </a:t>
            </a:r>
          </a:p>
          <a:p>
            <a:endParaRPr lang="en-GB" dirty="0">
              <a:cs typeface="Calibri"/>
            </a:endParaRPr>
          </a:p>
          <a:p>
            <a:pPr lvl="1"/>
            <a:r>
              <a:rPr lang="en-GB" dirty="0">
                <a:cs typeface="Calibri"/>
              </a:rPr>
              <a:t>O = 44%</a:t>
            </a:r>
          </a:p>
          <a:p>
            <a:pPr lvl="1"/>
            <a:r>
              <a:rPr lang="en-GB" dirty="0">
                <a:cs typeface="Calibri"/>
              </a:rPr>
              <a:t>A = 42%</a:t>
            </a:r>
          </a:p>
          <a:p>
            <a:pPr lvl="1"/>
            <a:r>
              <a:rPr lang="en-GB" dirty="0">
                <a:cs typeface="Calibri"/>
              </a:rPr>
              <a:t>B = 10%</a:t>
            </a:r>
          </a:p>
          <a:p>
            <a:pPr lvl="1"/>
            <a:r>
              <a:rPr lang="en-GB" dirty="0">
                <a:cs typeface="Calibri"/>
              </a:rPr>
              <a:t>AB = 4%</a:t>
            </a:r>
          </a:p>
          <a:p>
            <a:endParaRPr lang="en-GB" dirty="0">
              <a:cs typeface="Calibri"/>
            </a:endParaRPr>
          </a:p>
          <a:p>
            <a:pPr>
              <a:buBlip>
                <a:blip r:embed="rId4"/>
              </a:buBlip>
            </a:pPr>
            <a:r>
              <a:rPr lang="en-GB" dirty="0">
                <a:cs typeface="Calibri"/>
              </a:rPr>
              <a:t>ABO Grouping is the most important serological test performed on a pre-transfusion sample.</a:t>
            </a:r>
          </a:p>
          <a:p>
            <a:pPr>
              <a:buBlip>
                <a:blip r:embed="rId4"/>
              </a:buBlip>
            </a:pPr>
            <a:r>
              <a:rPr lang="en-GB" dirty="0">
                <a:cs typeface="Calibri"/>
              </a:rPr>
              <a:t>Transfusion of an incompatible ABO transfusion can cause </a:t>
            </a:r>
            <a:r>
              <a:rPr lang="en-GB" dirty="0">
                <a:solidFill>
                  <a:srgbClr val="FF0000"/>
                </a:solidFill>
                <a:cs typeface="Calibri"/>
              </a:rPr>
              <a:t>death </a:t>
            </a:r>
            <a:r>
              <a:rPr lang="en-GB" dirty="0">
                <a:cs typeface="Calibri"/>
              </a:rPr>
              <a:t>and is a Department of Health ‘Never Event’.</a:t>
            </a:r>
          </a:p>
          <a:p>
            <a:endParaRPr lang="en-GB" dirty="0">
              <a:cs typeface="Calibri"/>
            </a:endParaRPr>
          </a:p>
          <a:p>
            <a:pPr marL="0" indent="0">
              <a:buNone/>
            </a:pPr>
            <a:endParaRPr lang="en-GB" dirty="0"/>
          </a:p>
        </p:txBody>
      </p:sp>
      <p:pic>
        <p:nvPicPr>
          <p:cNvPr id="2" name="Picture 1"/>
          <p:cNvPicPr>
            <a:picLocks noChangeAspect="1"/>
          </p:cNvPicPr>
          <p:nvPr/>
        </p:nvPicPr>
        <p:blipFill>
          <a:blip r:embed="rId5"/>
          <a:stretch>
            <a:fillRect/>
          </a:stretch>
        </p:blipFill>
        <p:spPr>
          <a:xfrm>
            <a:off x="2980882" y="2906009"/>
            <a:ext cx="4480948" cy="1383912"/>
          </a:xfrm>
          <a:prstGeom prst="rect">
            <a:avLst/>
          </a:prstGeom>
        </p:spPr>
      </p:pic>
    </p:spTree>
    <p:extLst>
      <p:ext uri="{BB962C8B-B14F-4D97-AF65-F5344CB8AC3E}">
        <p14:creationId xmlns:p14="http://schemas.microsoft.com/office/powerpoint/2010/main" val="128648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361661" y="924340"/>
            <a:ext cx="9468678" cy="4919869"/>
          </a:xfrm>
          <a:solidFill>
            <a:schemeClr val="bg1"/>
          </a:solidFill>
          <a:effectLst/>
        </p:spPr>
        <p:txBody>
          <a:bodyPr>
            <a:normAutofit/>
          </a:bodyPr>
          <a:lstStyle/>
          <a:p>
            <a:pPr marL="0" indent="0" algn="ctr">
              <a:buNone/>
              <a:defRPr/>
            </a:pPr>
            <a:r>
              <a:rPr lang="en-GB" sz="3000" dirty="0"/>
              <a:t>Red cells: ABO compatibility</a:t>
            </a:r>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p:txBody>
      </p:sp>
      <p:pic>
        <p:nvPicPr>
          <p:cNvPr id="3" name="Picture 2"/>
          <p:cNvPicPr>
            <a:picLocks noChangeAspect="1"/>
          </p:cNvPicPr>
          <p:nvPr/>
        </p:nvPicPr>
        <p:blipFill>
          <a:blip r:embed="rId4"/>
          <a:stretch>
            <a:fillRect/>
          </a:stretch>
        </p:blipFill>
        <p:spPr>
          <a:xfrm>
            <a:off x="2035001" y="1523508"/>
            <a:ext cx="3809208" cy="4054801"/>
          </a:xfrm>
          <a:prstGeom prst="rect">
            <a:avLst/>
          </a:prstGeom>
        </p:spPr>
      </p:pic>
      <p:sp>
        <p:nvSpPr>
          <p:cNvPr id="5" name="TextBox 4"/>
          <p:cNvSpPr txBox="1"/>
          <p:nvPr/>
        </p:nvSpPr>
        <p:spPr>
          <a:xfrm>
            <a:off x="6204465" y="1791866"/>
            <a:ext cx="4181926" cy="2739211"/>
          </a:xfrm>
          <a:prstGeom prst="rect">
            <a:avLst/>
          </a:prstGeom>
          <a:noFill/>
        </p:spPr>
        <p:txBody>
          <a:bodyPr wrap="square" rtlCol="0">
            <a:spAutoFit/>
          </a:bodyPr>
          <a:lstStyle/>
          <a:p>
            <a:pPr lvl="1">
              <a:buBlip>
                <a:blip r:embed="rId5"/>
              </a:buBlip>
              <a:defRPr/>
            </a:pPr>
            <a:r>
              <a:rPr lang="en-GB" altLang="en-US" dirty="0"/>
              <a:t>Group AB recipients can be given </a:t>
            </a:r>
            <a:r>
              <a:rPr lang="en-GB" altLang="en-US" u="sng" dirty="0"/>
              <a:t>any</a:t>
            </a:r>
            <a:r>
              <a:rPr lang="en-GB" altLang="en-US" dirty="0"/>
              <a:t> ABO group red cells </a:t>
            </a:r>
          </a:p>
          <a:p>
            <a:pPr lvl="1">
              <a:defRPr/>
            </a:pPr>
            <a:r>
              <a:rPr lang="en-GB" altLang="en-US" sz="1400" dirty="0"/>
              <a:t>       (4% of UK population</a:t>
            </a:r>
            <a:r>
              <a:rPr lang="en-GB" altLang="en-US" sz="1400" baseline="30000" dirty="0"/>
              <a:t>1</a:t>
            </a:r>
            <a:r>
              <a:rPr lang="en-GB" altLang="en-US" sz="1400" dirty="0"/>
              <a:t>)</a:t>
            </a:r>
          </a:p>
          <a:p>
            <a:pPr lvl="1">
              <a:defRPr/>
            </a:pPr>
            <a:endParaRPr lang="en-GB" altLang="en-US" dirty="0"/>
          </a:p>
          <a:p>
            <a:pPr lvl="1">
              <a:buBlip>
                <a:blip r:embed="rId5"/>
              </a:buBlip>
              <a:defRPr/>
            </a:pPr>
            <a:r>
              <a:rPr lang="en-GB" altLang="en-US" dirty="0"/>
              <a:t>Group O recipients can only be given group O red cells</a:t>
            </a:r>
          </a:p>
          <a:p>
            <a:pPr lvl="1">
              <a:defRPr/>
            </a:pPr>
            <a:r>
              <a:rPr lang="en-GB" altLang="en-US" sz="1400" dirty="0"/>
              <a:t>       (44% of UK population</a:t>
            </a:r>
            <a:r>
              <a:rPr lang="en-GB" altLang="en-US" sz="1400" baseline="30000" dirty="0"/>
              <a:t>1</a:t>
            </a:r>
            <a:r>
              <a:rPr lang="en-GB" altLang="en-US" sz="1400" dirty="0"/>
              <a:t>)</a:t>
            </a:r>
          </a:p>
          <a:p>
            <a:pPr lvl="1">
              <a:defRPr/>
            </a:pPr>
            <a:endParaRPr lang="en-GB" altLang="en-US" b="1" dirty="0"/>
          </a:p>
          <a:p>
            <a:pPr lvl="1">
              <a:buBlip>
                <a:blip r:embed="rId5"/>
              </a:buBlip>
              <a:defRPr/>
            </a:pPr>
            <a:r>
              <a:rPr lang="en-GB" altLang="en-US" dirty="0"/>
              <a:t>Group O red cells can be given to any ABO group patient</a:t>
            </a:r>
          </a:p>
        </p:txBody>
      </p:sp>
    </p:spTree>
    <p:extLst>
      <p:ext uri="{BB962C8B-B14F-4D97-AF65-F5344CB8AC3E}">
        <p14:creationId xmlns:p14="http://schemas.microsoft.com/office/powerpoint/2010/main" val="53714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361661" y="924340"/>
            <a:ext cx="9468678" cy="4919869"/>
          </a:xfrm>
          <a:solidFill>
            <a:schemeClr val="bg1"/>
          </a:solidFill>
          <a:effectLst>
            <a:softEdge rad="63500"/>
          </a:effectLst>
        </p:spPr>
        <p:txBody>
          <a:bodyPr>
            <a:normAutofit/>
          </a:bodyPr>
          <a:lstStyle/>
          <a:p>
            <a:pPr marL="0" indent="0" algn="ctr">
              <a:buNone/>
            </a:pPr>
            <a:r>
              <a:rPr lang="en-GB" sz="3000" dirty="0"/>
              <a:t>The Cold Chain </a:t>
            </a:r>
          </a:p>
          <a:p>
            <a:pPr marL="0" indent="0">
              <a:buNone/>
            </a:pPr>
            <a:endParaRPr lang="en-GB" sz="800" dirty="0"/>
          </a:p>
          <a:p>
            <a:pPr marL="0" indent="0">
              <a:buNone/>
            </a:pPr>
            <a:endParaRPr lang="en-GB" sz="1800" dirty="0"/>
          </a:p>
        </p:txBody>
      </p:sp>
      <p:pic>
        <p:nvPicPr>
          <p:cNvPr id="2" name="Picture 1"/>
          <p:cNvPicPr>
            <a:picLocks noChangeAspect="1"/>
          </p:cNvPicPr>
          <p:nvPr/>
        </p:nvPicPr>
        <p:blipFill rotWithShape="1">
          <a:blip r:embed="rId4"/>
          <a:srcRect l="3898" t="3039" r="5512" b="5249"/>
          <a:stretch/>
        </p:blipFill>
        <p:spPr>
          <a:xfrm>
            <a:off x="8271013" y="1662001"/>
            <a:ext cx="2196548" cy="3299791"/>
          </a:xfrm>
          <a:prstGeom prst="rect">
            <a:avLst/>
          </a:prstGeom>
        </p:spPr>
      </p:pic>
      <p:sp>
        <p:nvSpPr>
          <p:cNvPr id="5" name="TextBox 4"/>
          <p:cNvSpPr txBox="1"/>
          <p:nvPr/>
        </p:nvSpPr>
        <p:spPr>
          <a:xfrm>
            <a:off x="1441173" y="1483096"/>
            <a:ext cx="6947454" cy="4503797"/>
          </a:xfrm>
          <a:prstGeom prst="rect">
            <a:avLst/>
          </a:prstGeom>
          <a:noFill/>
        </p:spPr>
        <p:txBody>
          <a:bodyPr wrap="square" rtlCol="0">
            <a:spAutoFit/>
          </a:bodyPr>
          <a:lstStyle/>
          <a:p>
            <a:pPr lvl="1" indent="-285750">
              <a:buBlip>
                <a:blip r:embed="rId5"/>
              </a:buBlip>
              <a:defRPr/>
            </a:pPr>
            <a:r>
              <a:rPr lang="en-GB" sz="1600" dirty="0"/>
              <a:t>The World Health Organisation (WHO) describes the blood cold chain as "a systematic process for the safe storage and transportation of blood from its collection from the donor to its administration to a patient who requires transfusion”</a:t>
            </a:r>
            <a:r>
              <a:rPr lang="en-GB" sz="1600" baseline="30000" dirty="0"/>
              <a:t>1</a:t>
            </a:r>
          </a:p>
          <a:p>
            <a:pPr marL="171450" lvl="1">
              <a:defRPr/>
            </a:pPr>
            <a:endParaRPr lang="en-GB" sz="1600" baseline="30000" dirty="0"/>
          </a:p>
          <a:p>
            <a:pPr lvl="1" indent="-285750">
              <a:buBlip>
                <a:blip r:embed="rId5"/>
              </a:buBlip>
              <a:defRPr/>
            </a:pPr>
            <a:r>
              <a:rPr lang="en-GB" sz="1600" dirty="0"/>
              <a:t>This is referred to as the cold chain because blood  must be kept cold in order to reduce the risk of bacterial contamination to the product and to prolong its life </a:t>
            </a:r>
          </a:p>
          <a:p>
            <a:pPr marL="171450" lvl="1">
              <a:defRPr/>
            </a:pPr>
            <a:endParaRPr lang="en-GB" sz="1600" b="1" dirty="0"/>
          </a:p>
          <a:p>
            <a:pPr lvl="1" indent="-285750">
              <a:buBlip>
                <a:blip r:embed="rId5"/>
              </a:buBlip>
              <a:defRPr/>
            </a:pPr>
            <a:r>
              <a:rPr lang="en-GB" sz="1600" dirty="0"/>
              <a:t>In the UK this process is governed by the Blood Safety and Quality Regulations (BSQR) 2005 to which the UK blood centres and hospitals must comply</a:t>
            </a:r>
          </a:p>
          <a:p>
            <a:pPr marL="171450" lvl="1">
              <a:defRPr/>
            </a:pPr>
            <a:endParaRPr lang="en-GB" sz="1600" dirty="0"/>
          </a:p>
          <a:p>
            <a:pPr lvl="1" indent="-285750">
              <a:buBlip>
                <a:blip r:embed="rId5"/>
              </a:buBlip>
              <a:defRPr/>
            </a:pPr>
            <a:r>
              <a:rPr lang="en-GB" sz="1600" dirty="0"/>
              <a:t>The cold chain for the hospital starts from the receipt of the blood from the blood centre into the blood bank to the time the unit is transfused at all times including during transportation</a:t>
            </a:r>
          </a:p>
          <a:p>
            <a:pPr marL="171450" lvl="1">
              <a:defRPr/>
            </a:pPr>
            <a:endParaRPr lang="en-GB" dirty="0"/>
          </a:p>
          <a:p>
            <a:pPr marL="171450" lvl="1">
              <a:defRPr/>
            </a:pPr>
            <a:r>
              <a:rPr lang="en-GB" sz="900" baseline="30000" dirty="0"/>
              <a:t>1</a:t>
            </a:r>
            <a:r>
              <a:rPr lang="en-GB" sz="900" dirty="0"/>
              <a:t>WHO BloodTransfusionSafety </a:t>
            </a:r>
            <a:r>
              <a:rPr lang="en-GB" sz="900" u="sng" dirty="0"/>
              <a:t>https://www.who.int/publications/i/item/9241545798</a:t>
            </a:r>
            <a:br>
              <a:rPr lang="en-GB" sz="900" dirty="0"/>
            </a:br>
            <a:r>
              <a:rPr lang="en-GB" sz="900" dirty="0"/>
              <a:t> </a:t>
            </a:r>
          </a:p>
        </p:txBody>
      </p:sp>
    </p:spTree>
    <p:extLst>
      <p:ext uri="{BB962C8B-B14F-4D97-AF65-F5344CB8AC3E}">
        <p14:creationId xmlns:p14="http://schemas.microsoft.com/office/powerpoint/2010/main" val="372922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361661" y="924340"/>
            <a:ext cx="9468678" cy="4919869"/>
          </a:xfrm>
          <a:solidFill>
            <a:schemeClr val="bg1"/>
          </a:solidFill>
          <a:effectLst/>
        </p:spPr>
        <p:txBody>
          <a:bodyPr>
            <a:normAutofit/>
          </a:bodyPr>
          <a:lstStyle/>
          <a:p>
            <a:pPr marL="0" indent="0" algn="ctr">
              <a:buNone/>
              <a:defRPr/>
            </a:pPr>
            <a:r>
              <a:rPr lang="en-GB" sz="3000" dirty="0"/>
              <a:t>10 steps in the Transfusion process</a:t>
            </a:r>
          </a:p>
        </p:txBody>
      </p:sp>
      <p:pic>
        <p:nvPicPr>
          <p:cNvPr id="3" name="Picture 2"/>
          <p:cNvPicPr>
            <a:picLocks noChangeAspect="1"/>
          </p:cNvPicPr>
          <p:nvPr/>
        </p:nvPicPr>
        <p:blipFill>
          <a:blip r:embed="rId4"/>
          <a:stretch>
            <a:fillRect/>
          </a:stretch>
        </p:blipFill>
        <p:spPr>
          <a:xfrm>
            <a:off x="2973588" y="1560424"/>
            <a:ext cx="4836911" cy="3873940"/>
          </a:xfrm>
          <a:prstGeom prst="rect">
            <a:avLst/>
          </a:prstGeom>
        </p:spPr>
      </p:pic>
      <p:pic>
        <p:nvPicPr>
          <p:cNvPr id="5" name="Picture 4">
            <a:extLst>
              <a:ext uri="{FF2B5EF4-FFF2-40B4-BE49-F238E27FC236}">
                <a16:creationId xmlns:a16="http://schemas.microsoft.com/office/drawing/2014/main" id="{6B02C951-760D-4F5A-FE1B-DB0AC3681431}"/>
              </a:ext>
            </a:extLst>
          </p:cNvPr>
          <p:cNvPicPr>
            <a:picLocks noChangeAspect="1"/>
          </p:cNvPicPr>
          <p:nvPr/>
        </p:nvPicPr>
        <p:blipFill>
          <a:blip r:embed="rId5"/>
          <a:stretch>
            <a:fillRect/>
          </a:stretch>
        </p:blipFill>
        <p:spPr>
          <a:xfrm>
            <a:off x="8284029" y="1013791"/>
            <a:ext cx="2276793" cy="1114581"/>
          </a:xfrm>
          <a:prstGeom prst="rect">
            <a:avLst/>
          </a:prstGeom>
        </p:spPr>
      </p:pic>
    </p:spTree>
    <p:extLst>
      <p:ext uri="{BB962C8B-B14F-4D97-AF65-F5344CB8AC3E}">
        <p14:creationId xmlns:p14="http://schemas.microsoft.com/office/powerpoint/2010/main" val="71680620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7406D"/>
      </a:dk2>
      <a:lt2>
        <a:srgbClr val="DBEFF9"/>
      </a:lt2>
      <a:accent1>
        <a:srgbClr val="10253F"/>
      </a:accent1>
      <a:accent2>
        <a:srgbClr val="009DD9"/>
      </a:accent2>
      <a:accent3>
        <a:srgbClr val="0BD0D9"/>
      </a:accent3>
      <a:accent4>
        <a:srgbClr val="10CF9B"/>
      </a:accent4>
      <a:accent5>
        <a:srgbClr val="7CCA62"/>
      </a:accent5>
      <a:accent6>
        <a:srgbClr val="A5C249"/>
      </a:accent6>
      <a:hlink>
        <a:srgbClr val="538CD3"/>
      </a:hlink>
      <a:folHlink>
        <a:srgbClr val="82B1E4"/>
      </a:folHlink>
    </a:clrScheme>
    <a:fontScheme name="Custom 2">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man factors toolkit Template.potx" id="{4C309587-0993-47B0-896F-7E62690DEFBD}" vid="{6A07B3E1-07E4-4A29-ABD5-9C11E3762F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4279092ED8DE40A25D086EC7D596EE" ma:contentTypeVersion="14" ma:contentTypeDescription="Create a new document." ma:contentTypeScope="" ma:versionID="864c2e9135b567fe1eb5cddfb14943ca">
  <xsd:schema xmlns:xsd="http://www.w3.org/2001/XMLSchema" xmlns:xs="http://www.w3.org/2001/XMLSchema" xmlns:p="http://schemas.microsoft.com/office/2006/metadata/properties" xmlns:ns3="2cd9f081-6221-4d08-b98d-81bf94ab963a" xmlns:ns4="bfe4326c-13bb-4620-899e-058bf6586b12" targetNamespace="http://schemas.microsoft.com/office/2006/metadata/properties" ma:root="true" ma:fieldsID="99043132a849870d5a98e39899b6c341" ns3:_="" ns4:_="">
    <xsd:import namespace="2cd9f081-6221-4d08-b98d-81bf94ab963a"/>
    <xsd:import namespace="bfe4326c-13bb-4620-899e-058bf6586b1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d9f081-6221-4d08-b98d-81bf94ab96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e4326c-13bb-4620-899e-058bf6586b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38E96C-E6F6-42AD-BFDE-9A6046568474}">
  <ds:schemaRefs>
    <ds:schemaRef ds:uri="http://schemas.openxmlformats.org/package/2006/metadata/core-properties"/>
    <ds:schemaRef ds:uri="http://purl.org/dc/dcmitype/"/>
    <ds:schemaRef ds:uri="http://schemas.microsoft.com/office/2006/metadata/properties"/>
    <ds:schemaRef ds:uri="http://purl.org/dc/elements/1.1/"/>
    <ds:schemaRef ds:uri="bfe4326c-13bb-4620-899e-058bf6586b12"/>
    <ds:schemaRef ds:uri="2cd9f081-6221-4d08-b98d-81bf94ab963a"/>
    <ds:schemaRef ds:uri="http://schemas.microsoft.com/office/2006/documentManagement/types"/>
    <ds:schemaRef ds:uri="http://schemas.microsoft.com/office/infopath/2007/PartnerControls"/>
    <ds:schemaRef ds:uri="http://purl.org/dc/terms/"/>
    <ds:schemaRef ds:uri="http://www.w3.org/XML/1998/namespace"/>
  </ds:schemaRefs>
</ds:datastoreItem>
</file>

<file path=customXml/itemProps2.xml><?xml version="1.0" encoding="utf-8"?>
<ds:datastoreItem xmlns:ds="http://schemas.openxmlformats.org/officeDocument/2006/customXml" ds:itemID="{75FD5D13-06B9-4605-9707-4A830A9C2400}">
  <ds:schemaRefs>
    <ds:schemaRef ds:uri="2cd9f081-6221-4d08-b98d-81bf94ab963a"/>
    <ds:schemaRef ds:uri="bfe4326c-13bb-4620-899e-058bf6586b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95DDBC1-F177-42E0-B9CD-0E11A87940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Human factors toolkit Template</Template>
  <TotalTime>8141</TotalTime>
  <Words>2424</Words>
  <Application>Microsoft Office PowerPoint</Application>
  <PresentationFormat>Widescreen</PresentationFormat>
  <Paragraphs>215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Open Sans</vt:lpstr>
      <vt:lpstr>Office Theme</vt:lpstr>
      <vt:lpstr>       Blood Transfusion Training for Pre-Registration Nurses 2nd Year  BSc (Hons) Nursing Version 2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Welsh Blood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Transfusion safety</dc:title>
  <dc:creator>Joanne Gregory (Welsh Blood Service, Blood Health Team)</dc:creator>
  <cp:lastModifiedBy>Joanne Gregory (Welsh Blood Service, Blood Health Team)</cp:lastModifiedBy>
  <cp:revision>232</cp:revision>
  <dcterms:created xsi:type="dcterms:W3CDTF">2022-03-17T10:36:00Z</dcterms:created>
  <dcterms:modified xsi:type="dcterms:W3CDTF">2023-10-16T14:43:17Z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0x0101002C4279092ED8DE40A25D086EC7D596EE</vt:lpwstr>
  </property>
</Properties>
</file>