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5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5D9"/>
    <a:srgbClr val="FFF8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2" autoAdjust="0"/>
    <p:restoredTop sz="96395" autoAdjust="0"/>
  </p:normalViewPr>
  <p:slideViewPr>
    <p:cSldViewPr snapToGrid="0">
      <p:cViewPr varScale="1">
        <p:scale>
          <a:sx n="82" d="100"/>
          <a:sy n="82" d="100"/>
        </p:scale>
        <p:origin x="165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FDF37-A3E8-4EF7-962A-3B8CE75612F8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B8351-490A-40B5-AEEB-7F3EFFA956E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779838" y="444500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225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FDF37-A3E8-4EF7-962A-3B8CE75612F8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B8351-490A-40B5-AEEB-7F3EFFA956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10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bs.bloodhealthteam@wales.nhs.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11E06E3-225E-9A4D-5B46-9831583F43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6" t="1502" r="1807" b="4804"/>
          <a:stretch/>
        </p:blipFill>
        <p:spPr>
          <a:xfrm rot="5400000">
            <a:off x="4636062" y="1803127"/>
            <a:ext cx="5501640" cy="3762259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2" name="TextBox 1"/>
          <p:cNvSpPr txBox="1"/>
          <p:nvPr/>
        </p:nvSpPr>
        <p:spPr>
          <a:xfrm>
            <a:off x="0" y="355400"/>
            <a:ext cx="990599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300" b="1" dirty="0"/>
              <a:t>All Wales Intraoperative Cell Salvage (ICS) Data Collection Form</a:t>
            </a:r>
            <a:endParaRPr lang="en-GB" sz="2300" b="1" i="1" dirty="0"/>
          </a:p>
        </p:txBody>
      </p:sp>
      <p:sp>
        <p:nvSpPr>
          <p:cNvPr id="31" name="Double Bracket 30">
            <a:extLst>
              <a:ext uri="{FF2B5EF4-FFF2-40B4-BE49-F238E27FC236}">
                <a16:creationId xmlns:a16="http://schemas.microsoft.com/office/drawing/2014/main" id="{B4D7010E-4DB5-0BE8-595F-F9374DB1BE52}"/>
              </a:ext>
            </a:extLst>
          </p:cNvPr>
          <p:cNvSpPr/>
          <p:nvPr/>
        </p:nvSpPr>
        <p:spPr>
          <a:xfrm>
            <a:off x="5629647" y="5362873"/>
            <a:ext cx="3576346" cy="325607"/>
          </a:xfrm>
          <a:prstGeom prst="bracketPair">
            <a:avLst>
              <a:gd name="adj" fmla="val 9432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209619"/>
              </p:ext>
            </p:extLst>
          </p:nvPr>
        </p:nvGraphicFramePr>
        <p:xfrm>
          <a:off x="643044" y="933436"/>
          <a:ext cx="4610100" cy="5463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10100">
                  <a:extLst>
                    <a:ext uri="{9D8B030D-6E8A-4147-A177-3AD203B41FA5}">
                      <a16:colId xmlns:a16="http://schemas.microsoft.com/office/drawing/2014/main" val="689965054"/>
                    </a:ext>
                  </a:extLst>
                </a:gridCol>
              </a:tblGrid>
              <a:tr h="1299185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1500" b="1" i="1" dirty="0"/>
                        <a:t>Recovery</a:t>
                      </a: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1300" dirty="0"/>
                        <a:t>When the patient is ready to be discharged from first stage recovery, back to the ward (or HDU), please ensure that sections 5. and 6. have been completed [see comment below also] and then separate the </a:t>
                      </a:r>
                      <a:r>
                        <a:rPr lang="en-GB" sz="1300" u="sng" dirty="0"/>
                        <a:t>top (white) copy to stay with the patient’s notes</a:t>
                      </a:r>
                      <a:r>
                        <a:rPr lang="en-GB" sz="1300" dirty="0"/>
                        <a:t> and </a:t>
                      </a:r>
                      <a:r>
                        <a:rPr lang="en-GB" sz="1300" u="sng" dirty="0"/>
                        <a:t>leave the pink copy for collection</a:t>
                      </a:r>
                      <a:r>
                        <a:rPr lang="en-GB" sz="13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119173"/>
                  </a:ext>
                </a:extLst>
              </a:tr>
              <a:tr h="24956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259184"/>
                  </a:ext>
                </a:extLst>
              </a:tr>
              <a:tr h="191574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i="1" dirty="0"/>
                        <a:t>PINK COPY - </a:t>
                      </a:r>
                      <a:r>
                        <a:rPr lang="en-GB" sz="1600" dirty="0"/>
                        <a:t>put this copy of the form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u="sng" dirty="0"/>
                        <a:t>HERE</a:t>
                      </a:r>
                      <a:endParaRPr lang="en-GB" sz="1600" dirty="0"/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1600" dirty="0">
                          <a:highlight>
                            <a:srgbClr val="FFFF00"/>
                          </a:highlight>
                        </a:rPr>
                        <a:t>These will be collected **monthly** by **ICS lead/Transfusion Practitioner/Other**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/>
                        <a:t>Any queries? Please contact your ICS lead,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/>
                        <a:t>or your Transfusion Practitioner,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/>
                        <a:t>or </a:t>
                      </a:r>
                      <a:r>
                        <a:rPr lang="en-GB" sz="1600" dirty="0">
                          <a:hlinkClick r:id="rId3"/>
                        </a:rPr>
                        <a:t>wbs.bloodhealthteam@wales.nhs.uk</a:t>
                      </a:r>
                      <a:r>
                        <a:rPr lang="en-GB" sz="16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602519"/>
                  </a:ext>
                </a:extLst>
              </a:tr>
              <a:tr h="249561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endParaRPr lang="en-GB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06677362"/>
                  </a:ext>
                </a:extLst>
              </a:tr>
              <a:tr h="155608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i="1" dirty="0"/>
                        <a:t>Ensure this section has been completed on the top (white) copy before separating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i="0" dirty="0"/>
                        <a:t>Allogeneic Red Cells Given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/>
                        <a:t>The number of units (or mL) given in theatre and first stage recovery (include any started even if not finished).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i="0" dirty="0"/>
                        <a:t>Discharge Hb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/>
                        <a:t>Taken in recovery prior to discharge to the ward or HDU.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986929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862886" y="6571976"/>
            <a:ext cx="20055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b="1" dirty="0"/>
              <a:t>WBS Blood Health Team, 2023 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3A95336B-BA11-2D8A-7FE6-4090291363B0}"/>
              </a:ext>
            </a:extLst>
          </p:cNvPr>
          <p:cNvSpPr/>
          <p:nvPr/>
        </p:nvSpPr>
        <p:spPr>
          <a:xfrm>
            <a:off x="4668039" y="2615837"/>
            <a:ext cx="873579" cy="2051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5C929EF-9DC6-1A2E-57F4-03C07A6717B1}"/>
              </a:ext>
            </a:extLst>
          </p:cNvPr>
          <p:cNvCxnSpPr>
            <a:cxnSpLocks/>
            <a:stCxn id="31" idx="1"/>
          </p:cNvCxnSpPr>
          <p:nvPr/>
        </p:nvCxnSpPr>
        <p:spPr>
          <a:xfrm flipH="1" flipV="1">
            <a:off x="3616036" y="5120640"/>
            <a:ext cx="2013611" cy="405037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6187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1794</TotalTime>
  <Words>188</Words>
  <Application>Microsoft Office PowerPoint</Application>
  <PresentationFormat>A4 Paper (210x297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Welsh Blood 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Alister Jones (Welsh Blood Service, Better Blood Transfusion)</dc:creator>
  <cp:lastModifiedBy>Alister Jones (Welsh Blood Service, Better Blood Transfusion)</cp:lastModifiedBy>
  <cp:revision>91</cp:revision>
  <dcterms:created xsi:type="dcterms:W3CDTF">2019-11-25T15:45:36Z</dcterms:created>
  <dcterms:modified xsi:type="dcterms:W3CDTF">2023-03-30T10:38:42Z</dcterms:modified>
</cp:coreProperties>
</file>