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40" r:id="rId5"/>
  </p:sldMasterIdLst>
  <p:notesMasterIdLst>
    <p:notesMasterId r:id="rId27"/>
  </p:notesMasterIdLst>
  <p:sldIdLst>
    <p:sldId id="256" r:id="rId6"/>
    <p:sldId id="300" r:id="rId7"/>
    <p:sldId id="273" r:id="rId8"/>
    <p:sldId id="275" r:id="rId9"/>
    <p:sldId id="287" r:id="rId10"/>
    <p:sldId id="288" r:id="rId11"/>
    <p:sldId id="291" r:id="rId12"/>
    <p:sldId id="292" r:id="rId13"/>
    <p:sldId id="295" r:id="rId14"/>
    <p:sldId id="280" r:id="rId15"/>
    <p:sldId id="294" r:id="rId16"/>
    <p:sldId id="293" r:id="rId17"/>
    <p:sldId id="303" r:id="rId18"/>
    <p:sldId id="296" r:id="rId19"/>
    <p:sldId id="305" r:id="rId20"/>
    <p:sldId id="302" r:id="rId21"/>
    <p:sldId id="286" r:id="rId22"/>
    <p:sldId id="306" r:id="rId23"/>
    <p:sldId id="301" r:id="rId24"/>
    <p:sldId id="297"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DDF717-461D-4849-B72F-1483F7F31818}">
          <p14:sldIdLst>
            <p14:sldId id="256"/>
          </p14:sldIdLst>
        </p14:section>
        <p14:section name="Introduction" id="{86C65702-157A-400E-8222-29029618C7EA}">
          <p14:sldIdLst>
            <p14:sldId id="300"/>
            <p14:sldId id="273"/>
            <p14:sldId id="275"/>
            <p14:sldId id="287"/>
            <p14:sldId id="288"/>
            <p14:sldId id="291"/>
            <p14:sldId id="292"/>
            <p14:sldId id="295"/>
            <p14:sldId id="280"/>
            <p14:sldId id="294"/>
            <p14:sldId id="293"/>
            <p14:sldId id="303"/>
            <p14:sldId id="296"/>
            <p14:sldId id="305"/>
            <p14:sldId id="302"/>
            <p14:sldId id="286"/>
            <p14:sldId id="306"/>
            <p14:sldId id="301"/>
            <p14:sldId id="297"/>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ABFADC-7FDC-1CC3-CA54-FDD41B8357C7}" name="Caroline Evans" initials="CE" userId="3af64d51e5190bd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9" autoAdjust="0"/>
    <p:restoredTop sz="68155" autoAdjust="0"/>
  </p:normalViewPr>
  <p:slideViewPr>
    <p:cSldViewPr snapToGrid="0">
      <p:cViewPr varScale="1">
        <p:scale>
          <a:sx n="74" d="100"/>
          <a:sy n="74" d="100"/>
        </p:scale>
        <p:origin x="1734"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328"/>
    </p:cViewPr>
  </p:sorterViewPr>
  <p:notesViewPr>
    <p:cSldViewPr snapToGrid="0">
      <p:cViewPr>
        <p:scale>
          <a:sx n="120" d="100"/>
          <a:sy n="120" d="100"/>
        </p:scale>
        <p:origin x="3042" y="-10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04086-5F68-4101-B962-E204B0AAA2BB}" type="doc">
      <dgm:prSet loTypeId="urn:microsoft.com/office/officeart/2005/8/layout/vList3" loCatId="list" qsTypeId="urn:microsoft.com/office/officeart/2005/8/quickstyle/simple1" qsCatId="simple" csTypeId="urn:microsoft.com/office/officeart/2005/8/colors/accent1_2" csCatId="accent1" phldr="1"/>
      <dgm:spPr/>
    </dgm:pt>
    <dgm:pt modelId="{57B1290B-0A8C-4C26-8C4C-FA75674748E8}">
      <dgm:prSet phldrT="[Text]"/>
      <dgm:spPr/>
      <dgm:t>
        <a:bodyPr/>
        <a:lstStyle/>
        <a:p>
          <a:r>
            <a:rPr lang="en-GB" dirty="0"/>
            <a:t>The AWTR is changing from 03/04/2023 the new form will be available for use in your HB. </a:t>
          </a:r>
        </a:p>
      </dgm:t>
    </dgm:pt>
    <dgm:pt modelId="{77D9C07C-077D-4399-97FB-1EDAFEBCC192}" type="parTrans" cxnId="{454C05C7-6056-4E65-8C9C-7E07CEF5A54A}">
      <dgm:prSet/>
      <dgm:spPr/>
      <dgm:t>
        <a:bodyPr/>
        <a:lstStyle/>
        <a:p>
          <a:endParaRPr lang="en-GB"/>
        </a:p>
      </dgm:t>
    </dgm:pt>
    <dgm:pt modelId="{E98F5FD5-5B3C-4963-8CE6-E9E86538F03D}" type="sibTrans" cxnId="{454C05C7-6056-4E65-8C9C-7E07CEF5A54A}">
      <dgm:prSet/>
      <dgm:spPr/>
      <dgm:t>
        <a:bodyPr/>
        <a:lstStyle/>
        <a:p>
          <a:endParaRPr lang="en-GB"/>
        </a:p>
      </dgm:t>
    </dgm:pt>
    <dgm:pt modelId="{FE2040B9-9996-4474-8F49-6BCB1A6EA4A9}">
      <dgm:prSet phldrT="[Text]"/>
      <dgm:spPr/>
      <dgm:t>
        <a:bodyPr/>
        <a:lstStyle/>
        <a:p>
          <a:r>
            <a:rPr lang="en-GB" dirty="0"/>
            <a:t>The changes have been made to make the form more interactive and provide both authorisers and patients with the most up to date information to help make an informed safe transfusion decision</a:t>
          </a:r>
        </a:p>
      </dgm:t>
    </dgm:pt>
    <dgm:pt modelId="{B3B09D98-EEB3-48CF-80E2-32FDF77D17F9}" type="parTrans" cxnId="{063CCBB3-EC66-48ED-B98F-E7D218B0DCC3}">
      <dgm:prSet/>
      <dgm:spPr/>
      <dgm:t>
        <a:bodyPr/>
        <a:lstStyle/>
        <a:p>
          <a:endParaRPr lang="en-GB"/>
        </a:p>
      </dgm:t>
    </dgm:pt>
    <dgm:pt modelId="{9B0A4C25-644F-4625-B3D6-A6F8E41703A3}" type="sibTrans" cxnId="{063CCBB3-EC66-48ED-B98F-E7D218B0DCC3}">
      <dgm:prSet/>
      <dgm:spPr/>
      <dgm:t>
        <a:bodyPr/>
        <a:lstStyle/>
        <a:p>
          <a:endParaRPr lang="en-GB"/>
        </a:p>
      </dgm:t>
    </dgm:pt>
    <dgm:pt modelId="{13475B17-B617-4142-9DA5-86D12FDD4485}">
      <dgm:prSet phldrT="[Text]"/>
      <dgm:spPr/>
      <dgm:t>
        <a:bodyPr/>
        <a:lstStyle/>
        <a:p>
          <a:r>
            <a:rPr lang="en-GB" dirty="0"/>
            <a:t>The form has also been expanded to become a 4 page form allowing up to nine components to be recorded on each form</a:t>
          </a:r>
        </a:p>
      </dgm:t>
    </dgm:pt>
    <dgm:pt modelId="{453C6FB5-56C4-4C1E-ADB7-9808078DA1E6}" type="parTrans" cxnId="{AC109665-327E-4339-B7E4-A450137AC3BE}">
      <dgm:prSet/>
      <dgm:spPr/>
      <dgm:t>
        <a:bodyPr/>
        <a:lstStyle/>
        <a:p>
          <a:endParaRPr lang="en-GB"/>
        </a:p>
      </dgm:t>
    </dgm:pt>
    <dgm:pt modelId="{6E409A06-A158-4CBB-A8A6-17F26AEEE5C0}" type="sibTrans" cxnId="{AC109665-327E-4339-B7E4-A450137AC3BE}">
      <dgm:prSet/>
      <dgm:spPr/>
      <dgm:t>
        <a:bodyPr/>
        <a:lstStyle/>
        <a:p>
          <a:endParaRPr lang="en-GB"/>
        </a:p>
      </dgm:t>
    </dgm:pt>
    <dgm:pt modelId="{342C2714-65E7-4369-9F96-D02D943501E1}" type="pres">
      <dgm:prSet presAssocID="{97204086-5F68-4101-B962-E204B0AAA2BB}" presName="linearFlow" presStyleCnt="0">
        <dgm:presLayoutVars>
          <dgm:dir/>
          <dgm:resizeHandles val="exact"/>
        </dgm:presLayoutVars>
      </dgm:prSet>
      <dgm:spPr/>
    </dgm:pt>
    <dgm:pt modelId="{3D906CA5-37C9-442A-A3B2-428D44BFD5D5}" type="pres">
      <dgm:prSet presAssocID="{57B1290B-0A8C-4C26-8C4C-FA75674748E8}" presName="composite" presStyleCnt="0"/>
      <dgm:spPr/>
    </dgm:pt>
    <dgm:pt modelId="{FA707BFD-A620-42EF-BB9F-5179BF7F28DE}" type="pres">
      <dgm:prSet presAssocID="{57B1290B-0A8C-4C26-8C4C-FA75674748E8}" presName="imgShp" presStyleLbl="fgImgPlace1" presStyleIdx="0" presStyleCnt="3"/>
      <dgm:spPr>
        <a:solidFill>
          <a:srgbClr val="C00000"/>
        </a:solidFill>
      </dgm:spPr>
      <dgm:extLst>
        <a:ext uri="{E40237B7-FDA0-4F09-8148-C483321AD2D9}">
          <dgm14:cNvPr xmlns:dgm14="http://schemas.microsoft.com/office/drawing/2010/diagram" id="0" name="" descr="IV with solid fill"/>
        </a:ext>
      </dgm:extLst>
    </dgm:pt>
    <dgm:pt modelId="{DE0A0931-09A0-4F33-AC14-EFD31C370FC4}" type="pres">
      <dgm:prSet presAssocID="{57B1290B-0A8C-4C26-8C4C-FA75674748E8}" presName="txShp" presStyleLbl="node1" presStyleIdx="0" presStyleCnt="3">
        <dgm:presLayoutVars>
          <dgm:bulletEnabled val="1"/>
        </dgm:presLayoutVars>
      </dgm:prSet>
      <dgm:spPr/>
    </dgm:pt>
    <dgm:pt modelId="{004E7568-C24E-4125-B1ED-428FE1B5989C}" type="pres">
      <dgm:prSet presAssocID="{E98F5FD5-5B3C-4963-8CE6-E9E86538F03D}" presName="spacing" presStyleCnt="0"/>
      <dgm:spPr/>
    </dgm:pt>
    <dgm:pt modelId="{0D5A7EC2-9C0F-48C2-BC59-3D0726583FFC}" type="pres">
      <dgm:prSet presAssocID="{FE2040B9-9996-4474-8F49-6BCB1A6EA4A9}" presName="composite" presStyleCnt="0"/>
      <dgm:spPr/>
    </dgm:pt>
    <dgm:pt modelId="{9847C31B-59A5-4D37-A788-C05D55921289}" type="pres">
      <dgm:prSet presAssocID="{FE2040B9-9996-4474-8F49-6BCB1A6EA4A9}"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939ECEAD-D540-428E-B9E0-2FD46A442D18}" type="pres">
      <dgm:prSet presAssocID="{FE2040B9-9996-4474-8F49-6BCB1A6EA4A9}" presName="txShp" presStyleLbl="node1" presStyleIdx="1" presStyleCnt="3">
        <dgm:presLayoutVars>
          <dgm:bulletEnabled val="1"/>
        </dgm:presLayoutVars>
      </dgm:prSet>
      <dgm:spPr/>
    </dgm:pt>
    <dgm:pt modelId="{32EE7545-8AE0-48DD-AC66-E1487BFC3F7D}" type="pres">
      <dgm:prSet presAssocID="{9B0A4C25-644F-4625-B3D6-A6F8E41703A3}" presName="spacing" presStyleCnt="0"/>
      <dgm:spPr/>
    </dgm:pt>
    <dgm:pt modelId="{E809627C-D852-492F-99C3-A37AC9CF0873}" type="pres">
      <dgm:prSet presAssocID="{13475B17-B617-4142-9DA5-86D12FDD4485}" presName="composite" presStyleCnt="0"/>
      <dgm:spPr/>
    </dgm:pt>
    <dgm:pt modelId="{1E125933-BC42-4496-AF5D-59D35895EEDB}" type="pres">
      <dgm:prSet presAssocID="{13475B17-B617-4142-9DA5-86D12FDD4485}" presName="imgShp" presStyleLbl="fgImgPlace1" presStyleIdx="2" presStyleCnt="3"/>
      <dgm:spPr>
        <a:blipFill rotWithShape="1">
          <a:blip xmlns:r="http://schemas.openxmlformats.org/officeDocument/2006/relationships" r:embed="rId2"/>
          <a:srcRect/>
          <a:stretch>
            <a:fillRect/>
          </a:stretch>
        </a:blipFill>
      </dgm:spPr>
    </dgm:pt>
    <dgm:pt modelId="{B5C1EB3E-F69F-4AF6-9A06-FBB029589152}" type="pres">
      <dgm:prSet presAssocID="{13475B17-B617-4142-9DA5-86D12FDD4485}" presName="txShp" presStyleLbl="node1" presStyleIdx="2" presStyleCnt="3">
        <dgm:presLayoutVars>
          <dgm:bulletEnabled val="1"/>
        </dgm:presLayoutVars>
      </dgm:prSet>
      <dgm:spPr/>
    </dgm:pt>
  </dgm:ptLst>
  <dgm:cxnLst>
    <dgm:cxn modelId="{AC109665-327E-4339-B7E4-A450137AC3BE}" srcId="{97204086-5F68-4101-B962-E204B0AAA2BB}" destId="{13475B17-B617-4142-9DA5-86D12FDD4485}" srcOrd="2" destOrd="0" parTransId="{453C6FB5-56C4-4C1E-ADB7-9808078DA1E6}" sibTransId="{6E409A06-A158-4CBB-A8A6-17F26AEEE5C0}"/>
    <dgm:cxn modelId="{3D0F229A-C730-4359-B913-D4246443A832}" type="presOf" srcId="{FE2040B9-9996-4474-8F49-6BCB1A6EA4A9}" destId="{939ECEAD-D540-428E-B9E0-2FD46A442D18}" srcOrd="0" destOrd="0" presId="urn:microsoft.com/office/officeart/2005/8/layout/vList3"/>
    <dgm:cxn modelId="{063CCBB3-EC66-48ED-B98F-E7D218B0DCC3}" srcId="{97204086-5F68-4101-B962-E204B0AAA2BB}" destId="{FE2040B9-9996-4474-8F49-6BCB1A6EA4A9}" srcOrd="1" destOrd="0" parTransId="{B3B09D98-EEB3-48CF-80E2-32FDF77D17F9}" sibTransId="{9B0A4C25-644F-4625-B3D6-A6F8E41703A3}"/>
    <dgm:cxn modelId="{454C05C7-6056-4E65-8C9C-7E07CEF5A54A}" srcId="{97204086-5F68-4101-B962-E204B0AAA2BB}" destId="{57B1290B-0A8C-4C26-8C4C-FA75674748E8}" srcOrd="0" destOrd="0" parTransId="{77D9C07C-077D-4399-97FB-1EDAFEBCC192}" sibTransId="{E98F5FD5-5B3C-4963-8CE6-E9E86538F03D}"/>
    <dgm:cxn modelId="{383C91CB-43DD-41E7-B0D1-A1578265A5ED}" type="presOf" srcId="{57B1290B-0A8C-4C26-8C4C-FA75674748E8}" destId="{DE0A0931-09A0-4F33-AC14-EFD31C370FC4}" srcOrd="0" destOrd="0" presId="urn:microsoft.com/office/officeart/2005/8/layout/vList3"/>
    <dgm:cxn modelId="{CE1E14D7-3039-42A6-BB49-AA0E5FDC183F}" type="presOf" srcId="{97204086-5F68-4101-B962-E204B0AAA2BB}" destId="{342C2714-65E7-4369-9F96-D02D943501E1}" srcOrd="0" destOrd="0" presId="urn:microsoft.com/office/officeart/2005/8/layout/vList3"/>
    <dgm:cxn modelId="{9A33D7F2-7B04-417E-8B70-09BF22A9366B}" type="presOf" srcId="{13475B17-B617-4142-9DA5-86D12FDD4485}" destId="{B5C1EB3E-F69F-4AF6-9A06-FBB029589152}" srcOrd="0" destOrd="0" presId="urn:microsoft.com/office/officeart/2005/8/layout/vList3"/>
    <dgm:cxn modelId="{5FB18BDA-2F0D-4ADC-AEC0-19DB1DED880C}" type="presParOf" srcId="{342C2714-65E7-4369-9F96-D02D943501E1}" destId="{3D906CA5-37C9-442A-A3B2-428D44BFD5D5}" srcOrd="0" destOrd="0" presId="urn:microsoft.com/office/officeart/2005/8/layout/vList3"/>
    <dgm:cxn modelId="{6CE86898-05FC-4828-9543-FB3E93FE4035}" type="presParOf" srcId="{3D906CA5-37C9-442A-A3B2-428D44BFD5D5}" destId="{FA707BFD-A620-42EF-BB9F-5179BF7F28DE}" srcOrd="0" destOrd="0" presId="urn:microsoft.com/office/officeart/2005/8/layout/vList3"/>
    <dgm:cxn modelId="{D7AD7E1D-8001-4E16-9F7B-A45A09777783}" type="presParOf" srcId="{3D906CA5-37C9-442A-A3B2-428D44BFD5D5}" destId="{DE0A0931-09A0-4F33-AC14-EFD31C370FC4}" srcOrd="1" destOrd="0" presId="urn:microsoft.com/office/officeart/2005/8/layout/vList3"/>
    <dgm:cxn modelId="{25DA2FF3-CC94-4173-AB1F-ACDC8A83FCC7}" type="presParOf" srcId="{342C2714-65E7-4369-9F96-D02D943501E1}" destId="{004E7568-C24E-4125-B1ED-428FE1B5989C}" srcOrd="1" destOrd="0" presId="urn:microsoft.com/office/officeart/2005/8/layout/vList3"/>
    <dgm:cxn modelId="{9B67F6A5-B1E1-4B00-9A73-FEFCE7030AC9}" type="presParOf" srcId="{342C2714-65E7-4369-9F96-D02D943501E1}" destId="{0D5A7EC2-9C0F-48C2-BC59-3D0726583FFC}" srcOrd="2" destOrd="0" presId="urn:microsoft.com/office/officeart/2005/8/layout/vList3"/>
    <dgm:cxn modelId="{6FA8551E-7496-4A2D-AF79-668773FF13FD}" type="presParOf" srcId="{0D5A7EC2-9C0F-48C2-BC59-3D0726583FFC}" destId="{9847C31B-59A5-4D37-A788-C05D55921289}" srcOrd="0" destOrd="0" presId="urn:microsoft.com/office/officeart/2005/8/layout/vList3"/>
    <dgm:cxn modelId="{B2519529-B998-4A65-8597-336B5D4BA1EC}" type="presParOf" srcId="{0D5A7EC2-9C0F-48C2-BC59-3D0726583FFC}" destId="{939ECEAD-D540-428E-B9E0-2FD46A442D18}" srcOrd="1" destOrd="0" presId="urn:microsoft.com/office/officeart/2005/8/layout/vList3"/>
    <dgm:cxn modelId="{A9B9DA9A-8D62-46F7-B65E-67D8F1107A07}" type="presParOf" srcId="{342C2714-65E7-4369-9F96-D02D943501E1}" destId="{32EE7545-8AE0-48DD-AC66-E1487BFC3F7D}" srcOrd="3" destOrd="0" presId="urn:microsoft.com/office/officeart/2005/8/layout/vList3"/>
    <dgm:cxn modelId="{2CD89A76-637E-492D-98DB-1701E4FAECD2}" type="presParOf" srcId="{342C2714-65E7-4369-9F96-D02D943501E1}" destId="{E809627C-D852-492F-99C3-A37AC9CF0873}" srcOrd="4" destOrd="0" presId="urn:microsoft.com/office/officeart/2005/8/layout/vList3"/>
    <dgm:cxn modelId="{229051EA-1D5D-4D5B-9390-B99A97E37375}" type="presParOf" srcId="{E809627C-D852-492F-99C3-A37AC9CF0873}" destId="{1E125933-BC42-4496-AF5D-59D35895EEDB}" srcOrd="0" destOrd="0" presId="urn:microsoft.com/office/officeart/2005/8/layout/vList3"/>
    <dgm:cxn modelId="{C27D5D7A-8ED6-463F-A16E-95E9A9694D40}" type="presParOf" srcId="{E809627C-D852-492F-99C3-A37AC9CF0873}" destId="{B5C1EB3E-F69F-4AF6-9A06-FBB02958915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A0931-09A0-4F33-AC14-EFD31C370FC4}">
      <dsp:nvSpPr>
        <dsp:cNvPr id="0" name=""/>
        <dsp:cNvSpPr/>
      </dsp:nvSpPr>
      <dsp:spPr>
        <a:xfrm rot="10800000">
          <a:off x="1840192" y="2154"/>
          <a:ext cx="5896494" cy="1419939"/>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154"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AWTR is changing from 03/04/2023 the new form will be available for use in your HB. </a:t>
          </a:r>
        </a:p>
      </dsp:txBody>
      <dsp:txXfrm rot="10800000">
        <a:off x="2195177" y="2154"/>
        <a:ext cx="5541509" cy="1419939"/>
      </dsp:txXfrm>
    </dsp:sp>
    <dsp:sp modelId="{FA707BFD-A620-42EF-BB9F-5179BF7F28DE}">
      <dsp:nvSpPr>
        <dsp:cNvPr id="0" name=""/>
        <dsp:cNvSpPr/>
      </dsp:nvSpPr>
      <dsp:spPr>
        <a:xfrm>
          <a:off x="1130222" y="2154"/>
          <a:ext cx="1419939" cy="1419939"/>
        </a:xfrm>
        <a:prstGeom prst="ellipse">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ECEAD-D540-428E-B9E0-2FD46A442D18}">
      <dsp:nvSpPr>
        <dsp:cNvPr id="0" name=""/>
        <dsp:cNvSpPr/>
      </dsp:nvSpPr>
      <dsp:spPr>
        <a:xfrm rot="10800000">
          <a:off x="1840192" y="1845956"/>
          <a:ext cx="5896494" cy="1419939"/>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154"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changes have been made to make the form more interactive and provide both authorisers and patients with the most up to date information to help make an informed safe transfusion decision</a:t>
          </a:r>
        </a:p>
      </dsp:txBody>
      <dsp:txXfrm rot="10800000">
        <a:off x="2195177" y="1845956"/>
        <a:ext cx="5541509" cy="1419939"/>
      </dsp:txXfrm>
    </dsp:sp>
    <dsp:sp modelId="{9847C31B-59A5-4D37-A788-C05D55921289}">
      <dsp:nvSpPr>
        <dsp:cNvPr id="0" name=""/>
        <dsp:cNvSpPr/>
      </dsp:nvSpPr>
      <dsp:spPr>
        <a:xfrm>
          <a:off x="1130222" y="1845956"/>
          <a:ext cx="1419939" cy="14199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C1EB3E-F69F-4AF6-9A06-FBB029589152}">
      <dsp:nvSpPr>
        <dsp:cNvPr id="0" name=""/>
        <dsp:cNvSpPr/>
      </dsp:nvSpPr>
      <dsp:spPr>
        <a:xfrm rot="10800000">
          <a:off x="1840192" y="3689758"/>
          <a:ext cx="5896494" cy="1419939"/>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154"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form has also been expanded to become a 4 page form allowing up to nine components to be recorded on each form</a:t>
          </a:r>
        </a:p>
      </dsp:txBody>
      <dsp:txXfrm rot="10800000">
        <a:off x="2195177" y="3689758"/>
        <a:ext cx="5541509" cy="1419939"/>
      </dsp:txXfrm>
    </dsp:sp>
    <dsp:sp modelId="{1E125933-BC42-4496-AF5D-59D35895EEDB}">
      <dsp:nvSpPr>
        <dsp:cNvPr id="0" name=""/>
        <dsp:cNvSpPr/>
      </dsp:nvSpPr>
      <dsp:spPr>
        <a:xfrm>
          <a:off x="1130222" y="3689758"/>
          <a:ext cx="1419939" cy="1419939"/>
        </a:xfrm>
        <a:prstGeom prst="ellipse">
          <a:avLst/>
        </a:prstGeom>
        <a:blipFill rotWithShape="1">
          <a:blip xmlns:r="http://schemas.openxmlformats.org/officeDocument/2006/relationships" r:embed="rId2"/>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EFC31-47E0-44C2-839E-533232DB10FB}" type="datetimeFigureOut">
              <a:rPr lang="en-GB" smtClean="0"/>
              <a:t>23/03/2023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939F1-27A3-4AE3-B8D4-C502F4FE6F75}" type="slidenum">
              <a:rPr lang="en-GB" smtClean="0"/>
              <a:t>‹#›</a:t>
            </a:fld>
            <a:endParaRPr lang="en-GB"/>
          </a:p>
        </p:txBody>
      </p:sp>
    </p:spTree>
    <p:extLst>
      <p:ext uri="{BB962C8B-B14F-4D97-AF65-F5344CB8AC3E}">
        <p14:creationId xmlns:p14="http://schemas.microsoft.com/office/powerpoint/2010/main" val="129175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loodcomponents.org.u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F939F1-27A3-4AE3-B8D4-C502F4FE6F75}" type="slidenum">
              <a:rPr lang="en-GB" smtClean="0"/>
              <a:t>1</a:t>
            </a:fld>
            <a:endParaRPr lang="en-GB"/>
          </a:p>
        </p:txBody>
      </p:sp>
    </p:spTree>
    <p:extLst>
      <p:ext uri="{BB962C8B-B14F-4D97-AF65-F5344CB8AC3E}">
        <p14:creationId xmlns:p14="http://schemas.microsoft.com/office/powerpoint/2010/main" val="39482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TACO is defined as……..</a:t>
            </a:r>
          </a:p>
          <a:p>
            <a:r>
              <a:rPr lang="en-GB" dirty="0"/>
              <a:t>The incidence of TACO in the UK has been monitored over the last 15 years by SHOT and as you can see the incidence is staying fairly high. We have also included the SHOT recommendation for risk assessment  prior to Tx thus potentially preventing TACO. </a:t>
            </a:r>
          </a:p>
          <a:p>
            <a:r>
              <a:rPr lang="en-GB" dirty="0"/>
              <a:t>So to help authorisers with this requirement ………</a:t>
            </a:r>
          </a:p>
        </p:txBody>
      </p:sp>
      <p:sp>
        <p:nvSpPr>
          <p:cNvPr id="4" name="Slide Number Placeholder 3"/>
          <p:cNvSpPr>
            <a:spLocks noGrp="1"/>
          </p:cNvSpPr>
          <p:nvPr>
            <p:ph type="sldNum" sz="quarter" idx="5"/>
          </p:nvPr>
        </p:nvSpPr>
        <p:spPr/>
        <p:txBody>
          <a:bodyPr/>
          <a:lstStyle/>
          <a:p>
            <a:fld id="{FEF939F1-27A3-4AE3-B8D4-C502F4FE6F75}" type="slidenum">
              <a:rPr lang="en-GB" smtClean="0"/>
              <a:t>10</a:t>
            </a:fld>
            <a:endParaRPr lang="en-GB"/>
          </a:p>
        </p:txBody>
      </p:sp>
    </p:spTree>
    <p:extLst>
      <p:ext uri="{BB962C8B-B14F-4D97-AF65-F5344CB8AC3E}">
        <p14:creationId xmlns:p14="http://schemas.microsoft.com/office/powerpoint/2010/main" val="180016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included the SHOT checklist on the form but also again provided another QR code for authorisers to view to assist decisions</a:t>
            </a:r>
          </a:p>
        </p:txBody>
      </p:sp>
      <p:sp>
        <p:nvSpPr>
          <p:cNvPr id="4" name="Slide Number Placeholder 3"/>
          <p:cNvSpPr>
            <a:spLocks noGrp="1"/>
          </p:cNvSpPr>
          <p:nvPr>
            <p:ph type="sldNum" sz="quarter" idx="10"/>
          </p:nvPr>
        </p:nvSpPr>
        <p:spPr/>
        <p:txBody>
          <a:bodyPr/>
          <a:lstStyle/>
          <a:p>
            <a:fld id="{F3A39BED-57A3-4EF3-B82F-023394386AF5}" type="slidenum">
              <a:rPr lang="en-GB" smtClean="0"/>
              <a:t>11</a:t>
            </a:fld>
            <a:endParaRPr lang="en-GB"/>
          </a:p>
        </p:txBody>
      </p:sp>
    </p:spTree>
    <p:extLst>
      <p:ext uri="{BB962C8B-B14F-4D97-AF65-F5344CB8AC3E}">
        <p14:creationId xmlns:p14="http://schemas.microsoft.com/office/powerpoint/2010/main" val="29311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expanded this checklist </a:t>
            </a:r>
          </a:p>
        </p:txBody>
      </p:sp>
      <p:sp>
        <p:nvSpPr>
          <p:cNvPr id="4" name="Slide Number Placeholder 3"/>
          <p:cNvSpPr>
            <a:spLocks noGrp="1"/>
          </p:cNvSpPr>
          <p:nvPr>
            <p:ph type="sldNum" sz="quarter" idx="10"/>
          </p:nvPr>
        </p:nvSpPr>
        <p:spPr/>
        <p:txBody>
          <a:bodyPr/>
          <a:lstStyle/>
          <a:p>
            <a:fld id="{F3A39BED-57A3-4EF3-B82F-023394386AF5}" type="slidenum">
              <a:rPr lang="en-GB" smtClean="0"/>
              <a:t>12</a:t>
            </a:fld>
            <a:endParaRPr lang="en-GB"/>
          </a:p>
        </p:txBody>
      </p:sp>
    </p:spTree>
    <p:extLst>
      <p:ext uri="{BB962C8B-B14F-4D97-AF65-F5344CB8AC3E}">
        <p14:creationId xmlns:p14="http://schemas.microsoft.com/office/powerpoint/2010/main" val="69664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we have updated the indication for transfusion code. We are aware that approx. 20% of transfusions were not appropriate and so in 2021 we included the indication codes on our transfusion request form to support authorisers in making an appropriate decision to transfuse in adult patients. </a:t>
            </a:r>
          </a:p>
        </p:txBody>
      </p:sp>
      <p:sp>
        <p:nvSpPr>
          <p:cNvPr id="4" name="Slide Number Placeholder 3"/>
          <p:cNvSpPr>
            <a:spLocks noGrp="1"/>
          </p:cNvSpPr>
          <p:nvPr>
            <p:ph type="sldNum" sz="quarter" idx="10"/>
          </p:nvPr>
        </p:nvSpPr>
        <p:spPr/>
        <p:txBody>
          <a:bodyPr/>
          <a:lstStyle/>
          <a:p>
            <a:fld id="{F3A39BED-57A3-4EF3-B82F-023394386AF5}" type="slidenum">
              <a:rPr lang="en-GB" smtClean="0"/>
              <a:t>13</a:t>
            </a:fld>
            <a:endParaRPr lang="en-GB"/>
          </a:p>
        </p:txBody>
      </p:sp>
    </p:spTree>
    <p:extLst>
      <p:ext uri="{BB962C8B-B14F-4D97-AF65-F5344CB8AC3E}">
        <p14:creationId xmlns:p14="http://schemas.microsoft.com/office/powerpoint/2010/main" val="3674886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updated the transfusion request form in 2021 to include the codes and in 2022 we audited the use of indication codes…</a:t>
            </a:r>
          </a:p>
        </p:txBody>
      </p:sp>
      <p:sp>
        <p:nvSpPr>
          <p:cNvPr id="4" name="Slide Number Placeholder 3"/>
          <p:cNvSpPr>
            <a:spLocks noGrp="1"/>
          </p:cNvSpPr>
          <p:nvPr>
            <p:ph type="sldNum" sz="quarter" idx="10"/>
          </p:nvPr>
        </p:nvSpPr>
        <p:spPr/>
        <p:txBody>
          <a:bodyPr/>
          <a:lstStyle/>
          <a:p>
            <a:fld id="{F3A39BED-57A3-4EF3-B82F-023394386AF5}" type="slidenum">
              <a:rPr lang="en-GB" smtClean="0"/>
              <a:t>14</a:t>
            </a:fld>
            <a:endParaRPr lang="en-GB"/>
          </a:p>
        </p:txBody>
      </p:sp>
    </p:spTree>
    <p:extLst>
      <p:ext uri="{BB962C8B-B14F-4D97-AF65-F5344CB8AC3E}">
        <p14:creationId xmlns:p14="http://schemas.microsoft.com/office/powerpoint/2010/main" val="590981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across Wales we only had a 29% compliance rate. </a:t>
            </a:r>
          </a:p>
          <a:p>
            <a:endParaRPr lang="en-GB" dirty="0"/>
          </a:p>
          <a:p>
            <a:r>
              <a:rPr lang="en-GB" dirty="0"/>
              <a:t>But to make things even easier…</a:t>
            </a:r>
          </a:p>
        </p:txBody>
      </p:sp>
      <p:sp>
        <p:nvSpPr>
          <p:cNvPr id="4" name="Slide Number Placeholder 3"/>
          <p:cNvSpPr>
            <a:spLocks noGrp="1"/>
          </p:cNvSpPr>
          <p:nvPr>
            <p:ph type="sldNum" sz="quarter" idx="10"/>
          </p:nvPr>
        </p:nvSpPr>
        <p:spPr/>
        <p:txBody>
          <a:bodyPr/>
          <a:lstStyle/>
          <a:p>
            <a:fld id="{F3A39BED-57A3-4EF3-B82F-023394386AF5}" type="slidenum">
              <a:rPr lang="en-GB" smtClean="0"/>
              <a:t>15</a:t>
            </a:fld>
            <a:endParaRPr lang="en-GB"/>
          </a:p>
        </p:txBody>
      </p:sp>
    </p:spTree>
    <p:extLst>
      <p:ext uri="{BB962C8B-B14F-4D97-AF65-F5344CB8AC3E}">
        <p14:creationId xmlns:p14="http://schemas.microsoft.com/office/powerpoint/2010/main" val="340170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again included a QR code which links the authoriser directly to the NBTC indication codes.</a:t>
            </a:r>
          </a:p>
        </p:txBody>
      </p:sp>
      <p:sp>
        <p:nvSpPr>
          <p:cNvPr id="4" name="Slide Number Placeholder 3"/>
          <p:cNvSpPr>
            <a:spLocks noGrp="1"/>
          </p:cNvSpPr>
          <p:nvPr>
            <p:ph type="sldNum" sz="quarter" idx="10"/>
          </p:nvPr>
        </p:nvSpPr>
        <p:spPr/>
        <p:txBody>
          <a:bodyPr/>
          <a:lstStyle/>
          <a:p>
            <a:fld id="{F3A39BED-57A3-4EF3-B82F-023394386AF5}" type="slidenum">
              <a:rPr lang="en-GB" smtClean="0"/>
              <a:t>16</a:t>
            </a:fld>
            <a:endParaRPr lang="en-GB"/>
          </a:p>
        </p:txBody>
      </p:sp>
    </p:spTree>
    <p:extLst>
      <p:ext uri="{BB962C8B-B14F-4D97-AF65-F5344CB8AC3E}">
        <p14:creationId xmlns:p14="http://schemas.microsoft.com/office/powerpoint/2010/main" val="3434445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‘Blood Components’ is developed by NHSBT and will assist in the decision making process; it provides up to date information and guidance when authorising transfusions, incorporating the NBTC indication codes. </a:t>
            </a:r>
          </a:p>
          <a:p>
            <a:r>
              <a:rPr lang="en-GB" dirty="0"/>
              <a:t>This can be accessed at </a:t>
            </a:r>
            <a:r>
              <a:rPr lang="en-GB" dirty="0">
                <a:hlinkClick r:id="rId3"/>
              </a:rPr>
              <a:t>https://www.bloodcomponents.org.uk/</a:t>
            </a:r>
            <a:r>
              <a:rPr lang="en-GB" dirty="0"/>
              <a:t> and the </a:t>
            </a:r>
            <a:r>
              <a:rPr lang="en-GB" b="1" u="none" dirty="0"/>
              <a:t>NHS Blood Components</a:t>
            </a:r>
            <a:r>
              <a:rPr lang="en-GB" u="none" dirty="0"/>
              <a:t> app can </a:t>
            </a:r>
            <a:r>
              <a:rPr lang="en-GB" dirty="0"/>
              <a:t>be downloaded from the App Store and Google Play.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F939F1-27A3-4AE3-B8D4-C502F4FE6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872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SpO</a:t>
            </a:r>
            <a:r>
              <a:rPr lang="en-GB" baseline="-25000" dirty="0"/>
              <a:t>2</a:t>
            </a:r>
            <a:r>
              <a:rPr lang="en-GB" baseline="0" dirty="0"/>
              <a:t> has been included as part of the routine observations for blood component transfusion. Although this is not part of the recommended minimum observations for transfusion (BSH 2017), the survey of users as part of the latest AWTR review gave sufficient evidence to merit inclusion.</a:t>
            </a:r>
          </a:p>
        </p:txBody>
      </p:sp>
      <p:sp>
        <p:nvSpPr>
          <p:cNvPr id="4" name="Slide Number Placeholder 3"/>
          <p:cNvSpPr>
            <a:spLocks noGrp="1"/>
          </p:cNvSpPr>
          <p:nvPr>
            <p:ph type="sldNum" sz="quarter" idx="10"/>
          </p:nvPr>
        </p:nvSpPr>
        <p:spPr/>
        <p:txBody>
          <a:bodyPr/>
          <a:lstStyle/>
          <a:p>
            <a:fld id="{F3A39BED-57A3-4EF3-B82F-023394386AF5}" type="slidenum">
              <a:rPr lang="en-GB" smtClean="0"/>
              <a:t>18</a:t>
            </a:fld>
            <a:endParaRPr lang="en-GB"/>
          </a:p>
        </p:txBody>
      </p:sp>
    </p:spTree>
    <p:extLst>
      <p:ext uri="{BB962C8B-B14F-4D97-AF65-F5344CB8AC3E}">
        <p14:creationId xmlns:p14="http://schemas.microsoft.com/office/powerpoint/2010/main" val="795507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Version 5 of the AWTR will be going live in April 2023; </a:t>
            </a:r>
          </a:p>
          <a:p>
            <a:r>
              <a:rPr lang="en-GB" dirty="0"/>
              <a:t>A specimen version for training purposes, together with other educational resources including this slide deck are available at:</a:t>
            </a:r>
          </a:p>
          <a:p>
            <a:r>
              <a:rPr lang="en-GB" dirty="0"/>
              <a:t>XXXXXXXXXXXXXXXXXXXXXXX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F939F1-27A3-4AE3-B8D4-C502F4FE6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86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23913"/>
            <a:ext cx="5486400" cy="3086100"/>
          </a:xfrm>
        </p:spPr>
      </p:sp>
      <p:sp>
        <p:nvSpPr>
          <p:cNvPr id="3" name="Notes Placeholder 2"/>
          <p:cNvSpPr>
            <a:spLocks noGrp="1"/>
          </p:cNvSpPr>
          <p:nvPr>
            <p:ph type="body" idx="1"/>
          </p:nvPr>
        </p:nvSpPr>
        <p:spPr/>
        <p:txBody>
          <a:bodyPr/>
          <a:lstStyle/>
          <a:p>
            <a:r>
              <a:rPr lang="en-GB" dirty="0"/>
              <a:t>Why have a transfusion record? BSH guideline published in 2017 identify the need for it.</a:t>
            </a:r>
          </a:p>
          <a:p>
            <a:endParaRPr lang="en-GB" dirty="0"/>
          </a:p>
          <a:p>
            <a:r>
              <a:rPr lang="en-GB" dirty="0"/>
              <a:t>Since 2011 a single document has been produced and used across all of Wales to meet these recommendations – the All Wales Transfusion Record (AWTR)</a:t>
            </a:r>
          </a:p>
        </p:txBody>
      </p:sp>
      <p:sp>
        <p:nvSpPr>
          <p:cNvPr id="4" name="Slide Number Placeholder 3"/>
          <p:cNvSpPr>
            <a:spLocks noGrp="1"/>
          </p:cNvSpPr>
          <p:nvPr>
            <p:ph type="sldNum" sz="quarter" idx="5"/>
          </p:nvPr>
        </p:nvSpPr>
        <p:spPr/>
        <p:txBody>
          <a:bodyPr/>
          <a:lstStyle/>
          <a:p>
            <a:fld id="{FEF939F1-27A3-4AE3-B8D4-C502F4FE6F75}" type="slidenum">
              <a:rPr lang="en-GB" smtClean="0"/>
              <a:t>2</a:t>
            </a:fld>
            <a:endParaRPr lang="en-GB"/>
          </a:p>
        </p:txBody>
      </p:sp>
    </p:spTree>
    <p:extLst>
      <p:ext uri="{BB962C8B-B14F-4D97-AF65-F5344CB8AC3E}">
        <p14:creationId xmlns:p14="http://schemas.microsoft.com/office/powerpoint/2010/main" val="1454280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F939F1-27A3-4AE3-B8D4-C502F4FE6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710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F939F1-27A3-4AE3-B8D4-C502F4FE6F75}" type="slidenum">
              <a:rPr lang="en-GB" smtClean="0"/>
              <a:t>21</a:t>
            </a:fld>
            <a:endParaRPr lang="en-GB"/>
          </a:p>
        </p:txBody>
      </p:sp>
    </p:spTree>
    <p:extLst>
      <p:ext uri="{BB962C8B-B14F-4D97-AF65-F5344CB8AC3E}">
        <p14:creationId xmlns:p14="http://schemas.microsoft.com/office/powerpoint/2010/main" val="254043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23913"/>
            <a:ext cx="5486400" cy="3086100"/>
          </a:xfrm>
        </p:spPr>
      </p:sp>
      <p:sp>
        <p:nvSpPr>
          <p:cNvPr id="3" name="Notes Placeholder 2"/>
          <p:cNvSpPr>
            <a:spLocks noGrp="1"/>
          </p:cNvSpPr>
          <p:nvPr>
            <p:ph type="body" idx="1"/>
          </p:nvPr>
        </p:nvSpPr>
        <p:spPr/>
        <p:txBody>
          <a:bodyPr/>
          <a:lstStyle/>
          <a:p>
            <a:r>
              <a:rPr lang="en-GB" dirty="0"/>
              <a:t>The AWTR underwent a scheduled review in 2022, which resulted in some changes.</a:t>
            </a:r>
          </a:p>
          <a:p>
            <a:endParaRPr lang="en-GB" dirty="0"/>
          </a:p>
          <a:p>
            <a:r>
              <a:rPr lang="en-GB" dirty="0"/>
              <a:t>We have sent this information to all HBs to inform them that the AWTR is changing</a:t>
            </a:r>
          </a:p>
          <a:p>
            <a:endParaRPr lang="en-GB" dirty="0"/>
          </a:p>
          <a:p>
            <a:endParaRPr lang="en-GB" dirty="0"/>
          </a:p>
        </p:txBody>
      </p:sp>
      <p:sp>
        <p:nvSpPr>
          <p:cNvPr id="4" name="Slide Number Placeholder 3"/>
          <p:cNvSpPr>
            <a:spLocks noGrp="1"/>
          </p:cNvSpPr>
          <p:nvPr>
            <p:ph type="sldNum" sz="quarter" idx="5"/>
          </p:nvPr>
        </p:nvSpPr>
        <p:spPr/>
        <p:txBody>
          <a:bodyPr/>
          <a:lstStyle/>
          <a:p>
            <a:fld id="{FEF939F1-27A3-4AE3-B8D4-C502F4FE6F75}" type="slidenum">
              <a:rPr lang="en-GB" smtClean="0"/>
              <a:t>3</a:t>
            </a:fld>
            <a:endParaRPr lang="en-GB"/>
          </a:p>
        </p:txBody>
      </p:sp>
    </p:spTree>
    <p:extLst>
      <p:ext uri="{BB962C8B-B14F-4D97-AF65-F5344CB8AC3E}">
        <p14:creationId xmlns:p14="http://schemas.microsoft.com/office/powerpoint/2010/main" val="273055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why do we need to change….</a:t>
            </a:r>
          </a:p>
          <a:p>
            <a:endParaRPr lang="en-GB" dirty="0"/>
          </a:p>
          <a:p>
            <a:r>
              <a:rPr lang="en-GB" dirty="0"/>
              <a:t>….few people like change especially when they have grown used to a particular process or system,</a:t>
            </a:r>
          </a:p>
          <a:p>
            <a:r>
              <a:rPr lang="en-GB" dirty="0"/>
              <a:t>….change means learning something all over again, and even something as relatively small as a change in documentation can cause frustration and annoyance.</a:t>
            </a:r>
          </a:p>
          <a:p>
            <a:endParaRPr lang="en-GB" dirty="0"/>
          </a:p>
          <a:p>
            <a:r>
              <a:rPr lang="en-GB" dirty="0"/>
              <a:t>In order to successfully implement the change people have to see the benefits – does it improve the process, will it make it safer, will it be easier for me?</a:t>
            </a:r>
          </a:p>
          <a:p>
            <a:endParaRPr lang="en-GB" dirty="0"/>
          </a:p>
        </p:txBody>
      </p:sp>
      <p:sp>
        <p:nvSpPr>
          <p:cNvPr id="4" name="Slide Number Placeholder 3"/>
          <p:cNvSpPr>
            <a:spLocks noGrp="1"/>
          </p:cNvSpPr>
          <p:nvPr>
            <p:ph type="sldNum" sz="quarter" idx="10"/>
          </p:nvPr>
        </p:nvSpPr>
        <p:spPr/>
        <p:txBody>
          <a:bodyPr/>
          <a:lstStyle/>
          <a:p>
            <a:fld id="{F3A39BED-57A3-4EF3-B82F-023394386AF5}" type="slidenum">
              <a:rPr lang="en-GB" smtClean="0"/>
              <a:t>4</a:t>
            </a:fld>
            <a:endParaRPr lang="en-GB"/>
          </a:p>
        </p:txBody>
      </p:sp>
    </p:spTree>
    <p:extLst>
      <p:ext uri="{BB962C8B-B14F-4D97-AF65-F5344CB8AC3E}">
        <p14:creationId xmlns:p14="http://schemas.microsoft.com/office/powerpoint/2010/main" val="295158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added ‘weight’ to the patient details. </a:t>
            </a:r>
          </a:p>
          <a:p>
            <a:endParaRPr lang="en-GB" dirty="0"/>
          </a:p>
          <a:p>
            <a:r>
              <a:rPr lang="en-GB" dirty="0"/>
              <a:t>This is critical to determining the safe ‘dose’ of blood components for some patients, and is therefore important to have documented close by.</a:t>
            </a:r>
          </a:p>
        </p:txBody>
      </p:sp>
      <p:sp>
        <p:nvSpPr>
          <p:cNvPr id="4" name="Slide Number Placeholder 3"/>
          <p:cNvSpPr>
            <a:spLocks noGrp="1"/>
          </p:cNvSpPr>
          <p:nvPr>
            <p:ph type="sldNum" sz="quarter" idx="10"/>
          </p:nvPr>
        </p:nvSpPr>
        <p:spPr/>
        <p:txBody>
          <a:bodyPr/>
          <a:lstStyle/>
          <a:p>
            <a:fld id="{F3A39BED-57A3-4EF3-B82F-023394386AF5}" type="slidenum">
              <a:rPr lang="en-GB" smtClean="0"/>
              <a:t>5</a:t>
            </a:fld>
            <a:endParaRPr lang="en-GB"/>
          </a:p>
        </p:txBody>
      </p:sp>
    </p:spTree>
    <p:extLst>
      <p:ext uri="{BB962C8B-B14F-4D97-AF65-F5344CB8AC3E}">
        <p14:creationId xmlns:p14="http://schemas.microsoft.com/office/powerpoint/2010/main" val="27398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also expanded the confirmation of consent to transfusion; this is in line with updated SaBTO guidance from 2020.</a:t>
            </a:r>
          </a:p>
          <a:p>
            <a:endParaRPr lang="en-GB" dirty="0"/>
          </a:p>
          <a:p>
            <a:r>
              <a:rPr lang="en-GB" dirty="0"/>
              <a:t>But also in response to a recent audit that was done across Wales… </a:t>
            </a:r>
          </a:p>
        </p:txBody>
      </p:sp>
      <p:sp>
        <p:nvSpPr>
          <p:cNvPr id="4" name="Slide Number Placeholder 3"/>
          <p:cNvSpPr>
            <a:spLocks noGrp="1"/>
          </p:cNvSpPr>
          <p:nvPr>
            <p:ph type="sldNum" sz="quarter" idx="10"/>
          </p:nvPr>
        </p:nvSpPr>
        <p:spPr/>
        <p:txBody>
          <a:bodyPr/>
          <a:lstStyle/>
          <a:p>
            <a:fld id="{F3A39BED-57A3-4EF3-B82F-023394386AF5}" type="slidenum">
              <a:rPr lang="en-GB" smtClean="0"/>
              <a:t>6</a:t>
            </a:fld>
            <a:endParaRPr lang="en-GB"/>
          </a:p>
        </p:txBody>
      </p:sp>
    </p:spTree>
    <p:extLst>
      <p:ext uri="{BB962C8B-B14F-4D97-AF65-F5344CB8AC3E}">
        <p14:creationId xmlns:p14="http://schemas.microsoft.com/office/powerpoint/2010/main" val="3529371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audit was undertaken with all the HBs across Wales as part of the NICE Quality Standards relating to blood transfusion.</a:t>
            </a:r>
          </a:p>
          <a:p>
            <a:endParaRPr lang="en-GB" dirty="0"/>
          </a:p>
          <a:p>
            <a:r>
              <a:rPr lang="en-GB" dirty="0"/>
              <a:t>There are 4 statements &amp; no 4 states: people who have had a transfusion were given verbal and written information about blood transfusion</a:t>
            </a:r>
          </a:p>
          <a:p>
            <a:endParaRPr lang="en-GB" dirty="0"/>
          </a:p>
          <a:p>
            <a:r>
              <a:rPr lang="en-GB" dirty="0"/>
              <a:t>The audit gave us some very poor responses (show All Wales – then look at C&amp;VUHB)</a:t>
            </a:r>
          </a:p>
          <a:p>
            <a:endParaRPr lang="en-GB" dirty="0"/>
          </a:p>
          <a:p>
            <a:r>
              <a:rPr lang="en-GB" dirty="0"/>
              <a:t>Obviously with ongoing enquires and the general acceptance of consent /Duty of candour this doesn’t make for pleasant reading</a:t>
            </a:r>
          </a:p>
        </p:txBody>
      </p:sp>
      <p:sp>
        <p:nvSpPr>
          <p:cNvPr id="4" name="Slide Number Placeholder 3"/>
          <p:cNvSpPr>
            <a:spLocks noGrp="1"/>
          </p:cNvSpPr>
          <p:nvPr>
            <p:ph type="sldNum" sz="quarter" idx="10"/>
          </p:nvPr>
        </p:nvSpPr>
        <p:spPr/>
        <p:txBody>
          <a:bodyPr/>
          <a:lstStyle/>
          <a:p>
            <a:fld id="{F3A39BED-57A3-4EF3-B82F-023394386AF5}" type="slidenum">
              <a:rPr lang="en-GB" smtClean="0"/>
              <a:t>7</a:t>
            </a:fld>
            <a:endParaRPr lang="en-GB"/>
          </a:p>
        </p:txBody>
      </p:sp>
    </p:spTree>
    <p:extLst>
      <p:ext uri="{BB962C8B-B14F-4D97-AF65-F5344CB8AC3E}">
        <p14:creationId xmlns:p14="http://schemas.microsoft.com/office/powerpoint/2010/main" val="356154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want the AWTR to have a positive impact on these findings, so in addition to expanding the consent section we have added a QR code which takes you directly to the receiving a blood transfusion patient information leaflet.</a:t>
            </a:r>
          </a:p>
          <a:p>
            <a:endParaRPr lang="en-GB" dirty="0"/>
          </a:p>
          <a:p>
            <a:r>
              <a:rPr lang="en-GB" dirty="0"/>
              <a:t>By providing this at the point of use to both the authoriser and the patient we are hoping that this will provide a more informed discussion.</a:t>
            </a:r>
          </a:p>
          <a:p>
            <a:endParaRPr lang="en-GB" dirty="0"/>
          </a:p>
          <a:p>
            <a:r>
              <a:rPr lang="en-GB" dirty="0"/>
              <a:t>The PIL contains data around risks and benefits of Tx (show PIL) giving the HCP the confidence to discuss Tx fully with the patient and allowing the patient to make an informed decision based on their need.</a:t>
            </a:r>
          </a:p>
        </p:txBody>
      </p:sp>
      <p:sp>
        <p:nvSpPr>
          <p:cNvPr id="4" name="Slide Number Placeholder 3"/>
          <p:cNvSpPr>
            <a:spLocks noGrp="1"/>
          </p:cNvSpPr>
          <p:nvPr>
            <p:ph type="sldNum" sz="quarter" idx="10"/>
          </p:nvPr>
        </p:nvSpPr>
        <p:spPr/>
        <p:txBody>
          <a:bodyPr/>
          <a:lstStyle/>
          <a:p>
            <a:fld id="{F3A39BED-57A3-4EF3-B82F-023394386AF5}" type="slidenum">
              <a:rPr lang="en-GB" smtClean="0"/>
              <a:t>8</a:t>
            </a:fld>
            <a:endParaRPr lang="en-GB"/>
          </a:p>
        </p:txBody>
      </p:sp>
    </p:spTree>
    <p:extLst>
      <p:ext uri="{BB962C8B-B14F-4D97-AF65-F5344CB8AC3E}">
        <p14:creationId xmlns:p14="http://schemas.microsoft.com/office/powerpoint/2010/main" val="201965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part of the form looks at Transfusion Associated Circulatory Overload (TACO). So why have we added this……..</a:t>
            </a:r>
          </a:p>
        </p:txBody>
      </p:sp>
      <p:sp>
        <p:nvSpPr>
          <p:cNvPr id="4" name="Slide Number Placeholder 3"/>
          <p:cNvSpPr>
            <a:spLocks noGrp="1"/>
          </p:cNvSpPr>
          <p:nvPr>
            <p:ph type="sldNum" sz="quarter" idx="10"/>
          </p:nvPr>
        </p:nvSpPr>
        <p:spPr/>
        <p:txBody>
          <a:bodyPr/>
          <a:lstStyle/>
          <a:p>
            <a:fld id="{F3A39BED-57A3-4EF3-B82F-023394386AF5}" type="slidenum">
              <a:rPr lang="en-GB" smtClean="0"/>
              <a:t>9</a:t>
            </a:fld>
            <a:endParaRPr lang="en-GB"/>
          </a:p>
        </p:txBody>
      </p:sp>
    </p:spTree>
    <p:extLst>
      <p:ext uri="{BB962C8B-B14F-4D97-AF65-F5344CB8AC3E}">
        <p14:creationId xmlns:p14="http://schemas.microsoft.com/office/powerpoint/2010/main" val="226986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D35C-C431-453D-9046-39D49A2B72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4FCE40-A451-471B-82DA-8BB2D9C8A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240673-7CA8-4326-A58E-28F353DBA8E7}"/>
              </a:ext>
            </a:extLst>
          </p:cNvPr>
          <p:cNvSpPr>
            <a:spLocks noGrp="1"/>
          </p:cNvSpPr>
          <p:nvPr>
            <p:ph type="dt" sz="half" idx="10"/>
          </p:nvPr>
        </p:nvSpPr>
        <p:spPr/>
        <p:txBody>
          <a:bodyPr/>
          <a:lstStyle/>
          <a:p>
            <a:fld id="{A0C65086-6851-4D5A-BC71-5F532460788B}" type="datetimeFigureOut">
              <a:rPr lang="en-GB" smtClean="0"/>
              <a:t>23/03/2023</a:t>
            </a:fld>
            <a:endParaRPr lang="en-GB"/>
          </a:p>
        </p:txBody>
      </p:sp>
      <p:sp>
        <p:nvSpPr>
          <p:cNvPr id="5" name="Footer Placeholder 4">
            <a:extLst>
              <a:ext uri="{FF2B5EF4-FFF2-40B4-BE49-F238E27FC236}">
                <a16:creationId xmlns:a16="http://schemas.microsoft.com/office/drawing/2014/main" id="{76E5D7DF-8F8F-41F5-A6A7-E21D36D283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7DBE7A-3213-492E-8674-934FC961DC67}"/>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207357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60456-8745-4ECE-874A-8E6410EA6D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2DA2F-3934-4BDA-B470-E758CDF838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CA922-E0C2-4A5C-86B6-8AF068F6A774}"/>
              </a:ext>
            </a:extLst>
          </p:cNvPr>
          <p:cNvSpPr>
            <a:spLocks noGrp="1"/>
          </p:cNvSpPr>
          <p:nvPr>
            <p:ph type="dt" sz="half" idx="10"/>
          </p:nvPr>
        </p:nvSpPr>
        <p:spPr/>
        <p:txBody>
          <a:bodyPr/>
          <a:lstStyle/>
          <a:p>
            <a:fld id="{A0C65086-6851-4D5A-BC71-5F532460788B}" type="datetimeFigureOut">
              <a:rPr lang="en-GB" smtClean="0"/>
              <a:t>23/03/2023</a:t>
            </a:fld>
            <a:endParaRPr lang="en-GB"/>
          </a:p>
        </p:txBody>
      </p:sp>
      <p:sp>
        <p:nvSpPr>
          <p:cNvPr id="5" name="Footer Placeholder 4">
            <a:extLst>
              <a:ext uri="{FF2B5EF4-FFF2-40B4-BE49-F238E27FC236}">
                <a16:creationId xmlns:a16="http://schemas.microsoft.com/office/drawing/2014/main" id="{2E7CAB40-FBE1-48A3-B6A3-6CA6FAA18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4E9E16-5C94-4DCA-97FE-2206D9869E79}"/>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340802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056A4-257D-4979-ACB6-BEB2DA7792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49A910-7586-46FD-A613-6BC5CDB497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CBD2EB-B9E1-41E7-B2CD-0301CFCF8AD6}"/>
              </a:ext>
            </a:extLst>
          </p:cNvPr>
          <p:cNvSpPr>
            <a:spLocks noGrp="1"/>
          </p:cNvSpPr>
          <p:nvPr>
            <p:ph type="dt" sz="half" idx="10"/>
          </p:nvPr>
        </p:nvSpPr>
        <p:spPr/>
        <p:txBody>
          <a:bodyPr/>
          <a:lstStyle/>
          <a:p>
            <a:fld id="{A0C65086-6851-4D5A-BC71-5F532460788B}" type="datetimeFigureOut">
              <a:rPr lang="en-GB" smtClean="0"/>
              <a:t>23/03/2023</a:t>
            </a:fld>
            <a:endParaRPr lang="en-GB"/>
          </a:p>
        </p:txBody>
      </p:sp>
      <p:sp>
        <p:nvSpPr>
          <p:cNvPr id="5" name="Footer Placeholder 4">
            <a:extLst>
              <a:ext uri="{FF2B5EF4-FFF2-40B4-BE49-F238E27FC236}">
                <a16:creationId xmlns:a16="http://schemas.microsoft.com/office/drawing/2014/main" id="{D1BAD5CE-B24E-4FC3-B9D4-245CEB73B3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438335-8577-4802-B4D5-A3AFDB3DB5B7}"/>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332325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3/23/2023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7AAE-989D-4E33-9229-73BAC42C72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33B97A-4C70-40DD-BEDC-499C225A6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02D9EA-6BEA-419C-A187-7FEAC55FC635}"/>
              </a:ext>
            </a:extLst>
          </p:cNvPr>
          <p:cNvSpPr>
            <a:spLocks noGrp="1"/>
          </p:cNvSpPr>
          <p:nvPr>
            <p:ph type="dt" sz="half" idx="10"/>
          </p:nvPr>
        </p:nvSpPr>
        <p:spPr/>
        <p:txBody>
          <a:bodyPr/>
          <a:lstStyle/>
          <a:p>
            <a:fld id="{A0C65086-6851-4D5A-BC71-5F532460788B}" type="datetimeFigureOut">
              <a:rPr lang="en-GB" smtClean="0"/>
              <a:t>23/03/2023</a:t>
            </a:fld>
            <a:endParaRPr lang="en-GB"/>
          </a:p>
        </p:txBody>
      </p:sp>
      <p:sp>
        <p:nvSpPr>
          <p:cNvPr id="5" name="Footer Placeholder 4">
            <a:extLst>
              <a:ext uri="{FF2B5EF4-FFF2-40B4-BE49-F238E27FC236}">
                <a16:creationId xmlns:a16="http://schemas.microsoft.com/office/drawing/2014/main" id="{34169441-F04B-4D77-80ED-FBB92E113E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35EE40-BE88-409C-B5AE-5DAF01B7776E}"/>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32455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66D6-FA5C-49D1-8056-B18AF18066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654706-3390-4419-BC19-4AF3D1A19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240F29-E3F4-4BAC-8FB7-60DCFFEC837F}"/>
              </a:ext>
            </a:extLst>
          </p:cNvPr>
          <p:cNvSpPr>
            <a:spLocks noGrp="1"/>
          </p:cNvSpPr>
          <p:nvPr>
            <p:ph type="dt" sz="half" idx="10"/>
          </p:nvPr>
        </p:nvSpPr>
        <p:spPr/>
        <p:txBody>
          <a:bodyPr/>
          <a:lstStyle/>
          <a:p>
            <a:fld id="{A0C65086-6851-4D5A-BC71-5F532460788B}" type="datetimeFigureOut">
              <a:rPr lang="en-GB" smtClean="0"/>
              <a:t>23/03/2023</a:t>
            </a:fld>
            <a:endParaRPr lang="en-GB"/>
          </a:p>
        </p:txBody>
      </p:sp>
      <p:sp>
        <p:nvSpPr>
          <p:cNvPr id="5" name="Footer Placeholder 4">
            <a:extLst>
              <a:ext uri="{FF2B5EF4-FFF2-40B4-BE49-F238E27FC236}">
                <a16:creationId xmlns:a16="http://schemas.microsoft.com/office/drawing/2014/main" id="{4E31D4C3-C40F-4C30-A908-1ED1D36D90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55E601-3BF5-448E-8E78-9A42565AEA4B}"/>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79200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DEB3-403A-476F-8197-AE0DA1D0C8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076608-F26C-42AA-9F68-1B3E1F0EF8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1E018B-5F10-4FD7-AE70-6E1BA411C6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786C15-2723-4387-B755-DA734C3AC385}"/>
              </a:ext>
            </a:extLst>
          </p:cNvPr>
          <p:cNvSpPr>
            <a:spLocks noGrp="1"/>
          </p:cNvSpPr>
          <p:nvPr>
            <p:ph type="dt" sz="half" idx="10"/>
          </p:nvPr>
        </p:nvSpPr>
        <p:spPr/>
        <p:txBody>
          <a:bodyPr/>
          <a:lstStyle/>
          <a:p>
            <a:fld id="{A0C65086-6851-4D5A-BC71-5F532460788B}" type="datetimeFigureOut">
              <a:rPr lang="en-GB" smtClean="0"/>
              <a:t>23/03/2023</a:t>
            </a:fld>
            <a:endParaRPr lang="en-GB"/>
          </a:p>
        </p:txBody>
      </p:sp>
      <p:sp>
        <p:nvSpPr>
          <p:cNvPr id="6" name="Footer Placeholder 5">
            <a:extLst>
              <a:ext uri="{FF2B5EF4-FFF2-40B4-BE49-F238E27FC236}">
                <a16:creationId xmlns:a16="http://schemas.microsoft.com/office/drawing/2014/main" id="{D4DC4459-472C-4915-9D72-DAD1FC1697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C70136-4BDB-4FDB-838C-F7EECEF5A8FF}"/>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70266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E859-1428-48CF-BEE2-63D76F70DC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FEA8BF-3538-4EC9-8668-9C6C5785E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5A5DDE-7DD6-4989-8BAC-53C819C09A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6F781A-0121-4B31-8AE2-D719C0CD7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4D67F7-DEF3-4321-AE4A-74B505655B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497943-BC10-4D1D-A547-3FAE4BA205E0}"/>
              </a:ext>
            </a:extLst>
          </p:cNvPr>
          <p:cNvSpPr>
            <a:spLocks noGrp="1"/>
          </p:cNvSpPr>
          <p:nvPr>
            <p:ph type="dt" sz="half" idx="10"/>
          </p:nvPr>
        </p:nvSpPr>
        <p:spPr/>
        <p:txBody>
          <a:bodyPr/>
          <a:lstStyle/>
          <a:p>
            <a:fld id="{A0C65086-6851-4D5A-BC71-5F532460788B}" type="datetimeFigureOut">
              <a:rPr lang="en-GB" smtClean="0"/>
              <a:t>23/03/2023</a:t>
            </a:fld>
            <a:endParaRPr lang="en-GB"/>
          </a:p>
        </p:txBody>
      </p:sp>
      <p:sp>
        <p:nvSpPr>
          <p:cNvPr id="8" name="Footer Placeholder 7">
            <a:extLst>
              <a:ext uri="{FF2B5EF4-FFF2-40B4-BE49-F238E27FC236}">
                <a16:creationId xmlns:a16="http://schemas.microsoft.com/office/drawing/2014/main" id="{34C34495-6EA5-44AA-AC98-C5D2C02C62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8D9CE1-660D-4942-8386-8B1A09D2A3CA}"/>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56424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6D02-2F31-4EF3-BC89-483C6BBB3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566DAD-A866-467A-A61F-1D59A7FE6F08}"/>
              </a:ext>
            </a:extLst>
          </p:cNvPr>
          <p:cNvSpPr>
            <a:spLocks noGrp="1"/>
          </p:cNvSpPr>
          <p:nvPr>
            <p:ph type="dt" sz="half" idx="10"/>
          </p:nvPr>
        </p:nvSpPr>
        <p:spPr/>
        <p:txBody>
          <a:bodyPr/>
          <a:lstStyle/>
          <a:p>
            <a:fld id="{A0C65086-6851-4D5A-BC71-5F532460788B}" type="datetimeFigureOut">
              <a:rPr lang="en-GB" smtClean="0"/>
              <a:t>23/03/2023</a:t>
            </a:fld>
            <a:endParaRPr lang="en-GB"/>
          </a:p>
        </p:txBody>
      </p:sp>
      <p:sp>
        <p:nvSpPr>
          <p:cNvPr id="4" name="Footer Placeholder 3">
            <a:extLst>
              <a:ext uri="{FF2B5EF4-FFF2-40B4-BE49-F238E27FC236}">
                <a16:creationId xmlns:a16="http://schemas.microsoft.com/office/drawing/2014/main" id="{B409DD96-CA9C-4B47-854B-26B5AB40C6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9D3C4E-8F0D-45CD-B36B-9E9D1A76DECD}"/>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86977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20FC0-2FF8-4B0F-9070-E1C431842EE5}"/>
              </a:ext>
            </a:extLst>
          </p:cNvPr>
          <p:cNvSpPr>
            <a:spLocks noGrp="1"/>
          </p:cNvSpPr>
          <p:nvPr>
            <p:ph type="dt" sz="half" idx="10"/>
          </p:nvPr>
        </p:nvSpPr>
        <p:spPr/>
        <p:txBody>
          <a:bodyPr/>
          <a:lstStyle/>
          <a:p>
            <a:fld id="{A0C65086-6851-4D5A-BC71-5F532460788B}" type="datetimeFigureOut">
              <a:rPr lang="en-GB" smtClean="0"/>
              <a:t>23/03/2023</a:t>
            </a:fld>
            <a:endParaRPr lang="en-GB"/>
          </a:p>
        </p:txBody>
      </p:sp>
      <p:sp>
        <p:nvSpPr>
          <p:cNvPr id="3" name="Footer Placeholder 2">
            <a:extLst>
              <a:ext uri="{FF2B5EF4-FFF2-40B4-BE49-F238E27FC236}">
                <a16:creationId xmlns:a16="http://schemas.microsoft.com/office/drawing/2014/main" id="{B6E41ED7-B567-4B0B-872E-0BBA318AC0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BC8FEB-F2D1-467C-B59F-9775C0A589AF}"/>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32850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7EAB-7171-4796-9C6F-F9AC0C248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E9B066-8C29-4ADF-90C9-9451A0F6C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D9D24F-53A2-4BE2-B8D8-37F83A8BD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90F0DE-343A-4A3F-8D80-24ACB676B4FA}"/>
              </a:ext>
            </a:extLst>
          </p:cNvPr>
          <p:cNvSpPr>
            <a:spLocks noGrp="1"/>
          </p:cNvSpPr>
          <p:nvPr>
            <p:ph type="dt" sz="half" idx="10"/>
          </p:nvPr>
        </p:nvSpPr>
        <p:spPr/>
        <p:txBody>
          <a:bodyPr/>
          <a:lstStyle/>
          <a:p>
            <a:fld id="{A0C65086-6851-4D5A-BC71-5F532460788B}" type="datetimeFigureOut">
              <a:rPr lang="en-GB" smtClean="0"/>
              <a:t>23/03/2023</a:t>
            </a:fld>
            <a:endParaRPr lang="en-GB"/>
          </a:p>
        </p:txBody>
      </p:sp>
      <p:sp>
        <p:nvSpPr>
          <p:cNvPr id="6" name="Footer Placeholder 5">
            <a:extLst>
              <a:ext uri="{FF2B5EF4-FFF2-40B4-BE49-F238E27FC236}">
                <a16:creationId xmlns:a16="http://schemas.microsoft.com/office/drawing/2014/main" id="{7F653E88-E207-4DB2-9DD7-7B15C776C2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91D4DC-1B84-4449-8C1C-A94606222313}"/>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314707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CBAF-7F8F-4850-B884-60774DE55F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E617C5-88BD-4FB5-997B-8B23EA6E2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4D50CF76-07DA-4860-BC00-55A75060A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DDA53C-7119-45C8-881E-363C1343EA0F}"/>
              </a:ext>
            </a:extLst>
          </p:cNvPr>
          <p:cNvSpPr>
            <a:spLocks noGrp="1"/>
          </p:cNvSpPr>
          <p:nvPr>
            <p:ph type="dt" sz="half" idx="10"/>
          </p:nvPr>
        </p:nvSpPr>
        <p:spPr/>
        <p:txBody>
          <a:bodyPr/>
          <a:lstStyle/>
          <a:p>
            <a:fld id="{A0C65086-6851-4D5A-BC71-5F532460788B}" type="datetimeFigureOut">
              <a:rPr lang="en-GB" smtClean="0"/>
              <a:t>23/03/2023</a:t>
            </a:fld>
            <a:endParaRPr lang="en-GB"/>
          </a:p>
        </p:txBody>
      </p:sp>
      <p:sp>
        <p:nvSpPr>
          <p:cNvPr id="6" name="Footer Placeholder 5">
            <a:extLst>
              <a:ext uri="{FF2B5EF4-FFF2-40B4-BE49-F238E27FC236}">
                <a16:creationId xmlns:a16="http://schemas.microsoft.com/office/drawing/2014/main" id="{F2397D00-23F2-4703-8B27-C2CE9947CB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24D362-19D5-4A4A-A66D-5365E317317B}"/>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238102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B8357-2E56-417F-AA58-11E9C8A75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40E181-D3CF-4F1D-BD72-06FB3FBEF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5A645-9C03-405E-8E15-490813BB0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65086-6851-4D5A-BC71-5F532460788B}" type="datetimeFigureOut">
              <a:rPr lang="en-GB" smtClean="0"/>
              <a:t>23/03/2023</a:t>
            </a:fld>
            <a:endParaRPr lang="en-GB"/>
          </a:p>
        </p:txBody>
      </p:sp>
      <p:sp>
        <p:nvSpPr>
          <p:cNvPr id="5" name="Footer Placeholder 4">
            <a:extLst>
              <a:ext uri="{FF2B5EF4-FFF2-40B4-BE49-F238E27FC236}">
                <a16:creationId xmlns:a16="http://schemas.microsoft.com/office/drawing/2014/main" id="{35E77659-3F5B-480A-A54E-A785A294D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FFC02-A3FF-4F5F-BB2C-FD3B7EE50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FB261-0227-4D05-8958-27ABB410F98E}" type="slidenum">
              <a:rPr lang="en-GB" smtClean="0"/>
              <a:t>‹#›</a:t>
            </a:fld>
            <a:endParaRPr lang="en-GB"/>
          </a:p>
        </p:txBody>
      </p:sp>
    </p:spTree>
    <p:extLst>
      <p:ext uri="{BB962C8B-B14F-4D97-AF65-F5344CB8AC3E}">
        <p14:creationId xmlns:p14="http://schemas.microsoft.com/office/powerpoint/2010/main" val="429364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3/23/2023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8" r:id="rId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www.shotuk.org/wp-content/uploads/myimages/SHOT-Bites_pulmonary-complications-final-20.01.2020.pdf"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www.bloodcomponents.org.uk/"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2.svg"/><Relationship Id="rId4" Type="http://schemas.openxmlformats.org/officeDocument/2006/relationships/diagramData" Target="../diagrams/data1.xml"/><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wbs.bloodhealthteam@wales.nhs.uk"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AFD152-F2C5-42B7-AE98-918F0416F9FB}"/>
              </a:ext>
            </a:extLst>
          </p:cNvPr>
          <p:cNvGrpSpPr/>
          <p:nvPr/>
        </p:nvGrpSpPr>
        <p:grpSpPr>
          <a:xfrm>
            <a:off x="0" y="539"/>
            <a:ext cx="12192000" cy="2160502"/>
            <a:chOff x="0" y="539"/>
            <a:chExt cx="12192000" cy="2160502"/>
          </a:xfrm>
        </p:grpSpPr>
        <p:pic>
          <p:nvPicPr>
            <p:cNvPr id="10" name="Picture 9" descr="A blue sky with some clouds&#10;&#10;Description automatically generated with low confidence">
              <a:extLst>
                <a:ext uri="{FF2B5EF4-FFF2-40B4-BE49-F238E27FC236}">
                  <a16:creationId xmlns:a16="http://schemas.microsoft.com/office/drawing/2014/main" id="{8F1CFE56-38B6-4E75-BB59-9CA1B1033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9"/>
              <a:ext cx="12192000" cy="2160502"/>
            </a:xfrm>
            <a:prstGeom prst="rect">
              <a:avLst/>
            </a:prstGeom>
          </p:spPr>
        </p:pic>
        <p:pic>
          <p:nvPicPr>
            <p:cNvPr id="6" name="Picture 5">
              <a:extLst>
                <a:ext uri="{FF2B5EF4-FFF2-40B4-BE49-F238E27FC236}">
                  <a16:creationId xmlns:a16="http://schemas.microsoft.com/office/drawing/2014/main" id="{A44DA5A7-BB25-4C7D-BCD3-284D56D72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48"/>
              <a:ext cx="12192000" cy="1773971"/>
            </a:xfrm>
            <a:prstGeom prst="rect">
              <a:avLst/>
            </a:prstGeom>
          </p:spPr>
        </p:pic>
      </p:grpSp>
      <p:pic>
        <p:nvPicPr>
          <p:cNvPr id="5" name="Picture 4" descr="Logo&#10;&#10;Description automatically generated">
            <a:extLst>
              <a:ext uri="{FF2B5EF4-FFF2-40B4-BE49-F238E27FC236}">
                <a16:creationId xmlns:a16="http://schemas.microsoft.com/office/drawing/2014/main" id="{9439FB94-9252-41B4-B90C-4A26C22E256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4518" y="-397206"/>
            <a:ext cx="4558820" cy="2558247"/>
          </a:xfrm>
          <a:prstGeom prst="rect">
            <a:avLst/>
          </a:prstGeom>
        </p:spPr>
      </p:pic>
      <p:sp>
        <p:nvSpPr>
          <p:cNvPr id="11" name="Title 1">
            <a:extLst>
              <a:ext uri="{FF2B5EF4-FFF2-40B4-BE49-F238E27FC236}">
                <a16:creationId xmlns:a16="http://schemas.microsoft.com/office/drawing/2014/main" id="{6F67FDCE-1D80-48BB-877B-CD181DAFC463}"/>
              </a:ext>
            </a:extLst>
          </p:cNvPr>
          <p:cNvSpPr>
            <a:spLocks noGrp="1"/>
          </p:cNvSpPr>
          <p:nvPr>
            <p:ph type="ctrTitle"/>
          </p:nvPr>
        </p:nvSpPr>
        <p:spPr>
          <a:xfrm>
            <a:off x="1605023" y="2760456"/>
            <a:ext cx="9144000" cy="3397701"/>
          </a:xfrm>
        </p:spPr>
        <p:txBody>
          <a:bodyPr>
            <a:normAutofit/>
          </a:bodyPr>
          <a:lstStyle/>
          <a:p>
            <a:pPr algn="l"/>
            <a:r>
              <a:rPr lang="en-GB" b="1" dirty="0"/>
              <a:t>All Wales Transfusion Record</a:t>
            </a:r>
            <a:br>
              <a:rPr lang="en-GB" b="1" dirty="0"/>
            </a:br>
            <a:br>
              <a:rPr lang="en-GB" b="1" dirty="0"/>
            </a:br>
            <a:br>
              <a:rPr lang="en-GB" b="1" dirty="0"/>
            </a:br>
            <a:endParaRPr lang="en-GB" b="1" dirty="0"/>
          </a:p>
        </p:txBody>
      </p:sp>
      <p:pic>
        <p:nvPicPr>
          <p:cNvPr id="13" name="Picture 12">
            <a:extLst>
              <a:ext uri="{FF2B5EF4-FFF2-40B4-BE49-F238E27FC236}">
                <a16:creationId xmlns:a16="http://schemas.microsoft.com/office/drawing/2014/main" id="{F83C12D6-19F5-4DC8-B3A8-232F81D2F960}"/>
              </a:ext>
            </a:extLst>
          </p:cNvPr>
          <p:cNvPicPr>
            <a:picLocks noChangeAspect="1"/>
          </p:cNvPicPr>
          <p:nvPr/>
        </p:nvPicPr>
        <p:blipFill>
          <a:blip r:embed="rId6"/>
          <a:stretch>
            <a:fillRect/>
          </a:stretch>
        </p:blipFill>
        <p:spPr>
          <a:xfrm>
            <a:off x="9944431" y="5459863"/>
            <a:ext cx="2100134" cy="1396589"/>
          </a:xfrm>
          <a:prstGeom prst="rect">
            <a:avLst/>
          </a:prstGeom>
        </p:spPr>
      </p:pic>
      <p:pic>
        <p:nvPicPr>
          <p:cNvPr id="4" name="Graphic 3" descr="IV with solid fill">
            <a:extLst>
              <a:ext uri="{FF2B5EF4-FFF2-40B4-BE49-F238E27FC236}">
                <a16:creationId xmlns:a16="http://schemas.microsoft.com/office/drawing/2014/main" id="{2EDDD383-3746-3D2C-5293-E2C03AD606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09958" y="3992562"/>
            <a:ext cx="1610570" cy="1610570"/>
          </a:xfrm>
          <a:prstGeom prst="rect">
            <a:avLst/>
          </a:prstGeom>
        </p:spPr>
      </p:pic>
    </p:spTree>
    <p:extLst>
      <p:ext uri="{BB962C8B-B14F-4D97-AF65-F5344CB8AC3E}">
        <p14:creationId xmlns:p14="http://schemas.microsoft.com/office/powerpoint/2010/main" val="175512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48">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50">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9" name="Rectangle 52">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4">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F734D11-F579-4A9C-AD99-CF352692815C}"/>
              </a:ext>
            </a:extLst>
          </p:cNvPr>
          <p:cNvSpPr>
            <a:spLocks noGrp="1"/>
          </p:cNvSpPr>
          <p:nvPr>
            <p:ph type="title"/>
          </p:nvPr>
        </p:nvSpPr>
        <p:spPr>
          <a:xfrm>
            <a:off x="391507" y="3988743"/>
            <a:ext cx="3270061" cy="1883228"/>
          </a:xfrm>
        </p:spPr>
        <p:txBody>
          <a:bodyPr vert="horz" lIns="91440" tIns="45720" rIns="91440" bIns="45720" rtlCol="0" anchor="ctr">
            <a:normAutofit/>
          </a:bodyPr>
          <a:lstStyle/>
          <a:p>
            <a:r>
              <a:rPr lang="en-US" sz="4400" dirty="0"/>
              <a:t>SHOT  TACO Data: </a:t>
            </a:r>
          </a:p>
        </p:txBody>
      </p:sp>
      <p:pic>
        <p:nvPicPr>
          <p:cNvPr id="6" name="Picture 5" descr="Chart, bar chart&#10;&#10;Description automatically generated">
            <a:extLst>
              <a:ext uri="{FF2B5EF4-FFF2-40B4-BE49-F238E27FC236}">
                <a16:creationId xmlns:a16="http://schemas.microsoft.com/office/drawing/2014/main" id="{8ED1951C-D675-850D-0F3B-EA0791D0A036}"/>
              </a:ext>
            </a:extLst>
          </p:cNvPr>
          <p:cNvPicPr>
            <a:picLocks noChangeAspect="1"/>
          </p:cNvPicPr>
          <p:nvPr/>
        </p:nvPicPr>
        <p:blipFill>
          <a:blip r:embed="rId3"/>
          <a:stretch>
            <a:fillRect/>
          </a:stretch>
        </p:blipFill>
        <p:spPr>
          <a:xfrm>
            <a:off x="6844807" y="544263"/>
            <a:ext cx="4789992" cy="2348574"/>
          </a:xfrm>
          <a:prstGeom prst="rect">
            <a:avLst/>
          </a:prstGeom>
        </p:spPr>
      </p:pic>
      <p:sp>
        <p:nvSpPr>
          <p:cNvPr id="3" name="Content Placeholder 2">
            <a:extLst>
              <a:ext uri="{FF2B5EF4-FFF2-40B4-BE49-F238E27FC236}">
                <a16:creationId xmlns:a16="http://schemas.microsoft.com/office/drawing/2014/main" id="{889F5749-20B6-4799-ADF3-5BA752CE088F}"/>
              </a:ext>
            </a:extLst>
          </p:cNvPr>
          <p:cNvSpPr>
            <a:spLocks noGrp="1"/>
          </p:cNvSpPr>
          <p:nvPr>
            <p:ph idx="1"/>
          </p:nvPr>
        </p:nvSpPr>
        <p:spPr>
          <a:xfrm>
            <a:off x="3443591" y="3770811"/>
            <a:ext cx="8009500" cy="2319093"/>
          </a:xfrm>
        </p:spPr>
        <p:txBody>
          <a:bodyPr vert="horz" lIns="91440" tIns="45720" rIns="91440" bIns="45720" rtlCol="0" anchor="ctr">
            <a:normAutofit/>
          </a:bodyPr>
          <a:lstStyle/>
          <a:p>
            <a:pPr marL="274320" indent="0">
              <a:buClr>
                <a:schemeClr val="bg1"/>
              </a:buClr>
              <a:buNone/>
            </a:pPr>
            <a:r>
              <a:rPr lang="en-US" sz="3200" dirty="0">
                <a:solidFill>
                  <a:srgbClr val="FFFFFF"/>
                </a:solidFill>
              </a:rPr>
              <a:t>Definition:</a:t>
            </a:r>
          </a:p>
          <a:p>
            <a:pPr marL="274320" indent="0">
              <a:buClr>
                <a:schemeClr val="bg1"/>
              </a:buClr>
              <a:buNone/>
            </a:pPr>
            <a:r>
              <a:rPr lang="en-US" sz="1600" dirty="0">
                <a:solidFill>
                  <a:srgbClr val="FFFFFF"/>
                </a:solidFill>
              </a:rPr>
              <a:t>TACO is defined as acute or worsening respiratory compromise and/or acute or worsening pulmonary oedema during or up to 12 hours of transfusion, with additional features including:</a:t>
            </a:r>
          </a:p>
          <a:p>
            <a:pPr marL="960120" lvl="1">
              <a:buClr>
                <a:schemeClr val="bg1"/>
              </a:buClr>
            </a:pPr>
            <a:r>
              <a:rPr lang="en-US" sz="1400" dirty="0">
                <a:solidFill>
                  <a:srgbClr val="FFFFFF"/>
                </a:solidFill>
              </a:rPr>
              <a:t>cardiovascular system changes not explained by the patient’s underlying medical condition;</a:t>
            </a:r>
          </a:p>
          <a:p>
            <a:pPr marL="960120" lvl="1">
              <a:buClr>
                <a:schemeClr val="bg1"/>
              </a:buClr>
            </a:pPr>
            <a:r>
              <a:rPr lang="en-US" sz="1400" dirty="0">
                <a:solidFill>
                  <a:srgbClr val="FFFFFF"/>
                </a:solidFill>
              </a:rPr>
              <a:t>evidence of fluid overload and a relevant biomarker</a:t>
            </a:r>
          </a:p>
        </p:txBody>
      </p:sp>
      <p:pic>
        <p:nvPicPr>
          <p:cNvPr id="5" name="Picture 4" descr="Text, logo&#10;&#10;Description automatically generated">
            <a:extLst>
              <a:ext uri="{FF2B5EF4-FFF2-40B4-BE49-F238E27FC236}">
                <a16:creationId xmlns:a16="http://schemas.microsoft.com/office/drawing/2014/main" id="{62248769-23AA-4823-8AD4-54DBBD0076DF}"/>
              </a:ext>
            </a:extLst>
          </p:cNvPr>
          <p:cNvPicPr>
            <a:picLocks noChangeAspect="1"/>
          </p:cNvPicPr>
          <p:nvPr/>
        </p:nvPicPr>
        <p:blipFill>
          <a:blip r:embed="rId4"/>
          <a:stretch>
            <a:fillRect/>
          </a:stretch>
        </p:blipFill>
        <p:spPr>
          <a:xfrm>
            <a:off x="9907571" y="36655"/>
            <a:ext cx="2100316" cy="682596"/>
          </a:xfrm>
          <a:prstGeom prst="rect">
            <a:avLst/>
          </a:prstGeom>
        </p:spPr>
      </p:pic>
      <p:sp>
        <p:nvSpPr>
          <p:cNvPr id="7" name="TextBox 6">
            <a:extLst>
              <a:ext uri="{FF2B5EF4-FFF2-40B4-BE49-F238E27FC236}">
                <a16:creationId xmlns:a16="http://schemas.microsoft.com/office/drawing/2014/main" id="{9A3E344A-3E4F-8BD5-3925-8999B9ADF52D}"/>
              </a:ext>
            </a:extLst>
          </p:cNvPr>
          <p:cNvSpPr txBox="1"/>
          <p:nvPr/>
        </p:nvSpPr>
        <p:spPr>
          <a:xfrm>
            <a:off x="109479" y="6354246"/>
            <a:ext cx="11488408" cy="523220"/>
          </a:xfrm>
          <a:prstGeom prst="rect">
            <a:avLst/>
          </a:prstGeom>
          <a:noFill/>
        </p:spPr>
        <p:txBody>
          <a:bodyPr wrap="square" rtlCol="0">
            <a:spAutoFit/>
          </a:bodyPr>
          <a:lstStyle/>
          <a:p>
            <a:r>
              <a:rPr lang="en-GB" sz="1400" dirty="0">
                <a:hlinkClick r:id="rId5"/>
              </a:rPr>
              <a:t>https://www.shotuk.org/wp-content/uploads/myimages/SHOT-Bites_pulmonary-complications-final-20.01.2020.pdf</a:t>
            </a:r>
            <a:endParaRPr lang="en-GB" sz="1400" dirty="0"/>
          </a:p>
          <a:p>
            <a:endParaRPr lang="en-GB" sz="1400" dirty="0"/>
          </a:p>
        </p:txBody>
      </p:sp>
      <p:sp>
        <p:nvSpPr>
          <p:cNvPr id="4" name="TextBox 3">
            <a:extLst>
              <a:ext uri="{FF2B5EF4-FFF2-40B4-BE49-F238E27FC236}">
                <a16:creationId xmlns:a16="http://schemas.microsoft.com/office/drawing/2014/main" id="{65EC7910-5F57-5028-DB24-3F1CBEBF9DF5}"/>
              </a:ext>
            </a:extLst>
          </p:cNvPr>
          <p:cNvSpPr txBox="1"/>
          <p:nvPr/>
        </p:nvSpPr>
        <p:spPr>
          <a:xfrm>
            <a:off x="7183049" y="3002715"/>
            <a:ext cx="4414838" cy="369332"/>
          </a:xfrm>
          <a:prstGeom prst="rect">
            <a:avLst/>
          </a:prstGeom>
          <a:noFill/>
        </p:spPr>
        <p:txBody>
          <a:bodyPr wrap="square" rtlCol="0">
            <a:spAutoFit/>
          </a:bodyPr>
          <a:lstStyle/>
          <a:p>
            <a:r>
              <a:rPr lang="en-GB" dirty="0"/>
              <a:t>SHOT Incidence of  TACO Data 2008 - 2021</a:t>
            </a:r>
          </a:p>
        </p:txBody>
      </p:sp>
      <p:sp>
        <p:nvSpPr>
          <p:cNvPr id="9" name="TextBox 8">
            <a:extLst>
              <a:ext uri="{FF2B5EF4-FFF2-40B4-BE49-F238E27FC236}">
                <a16:creationId xmlns:a16="http://schemas.microsoft.com/office/drawing/2014/main" id="{8946FEED-044D-11EA-23F0-5AD3C0019EC0}"/>
              </a:ext>
            </a:extLst>
          </p:cNvPr>
          <p:cNvSpPr txBox="1"/>
          <p:nvPr/>
        </p:nvSpPr>
        <p:spPr>
          <a:xfrm>
            <a:off x="391507" y="189961"/>
            <a:ext cx="6025907" cy="3077766"/>
          </a:xfrm>
          <a:prstGeom prst="rect">
            <a:avLst/>
          </a:prstGeom>
          <a:noFill/>
          <a:ln w="38100">
            <a:solidFill>
              <a:schemeClr val="accent4">
                <a:lumMod val="75000"/>
              </a:schemeClr>
            </a:solidFill>
          </a:ln>
        </p:spPr>
        <p:txBody>
          <a:bodyPr wrap="square" rtlCol="0">
            <a:spAutoFit/>
          </a:bodyPr>
          <a:lstStyle/>
          <a:p>
            <a:endParaRPr lang="en-GB" sz="2000" dirty="0">
              <a:solidFill>
                <a:schemeClr val="accent4">
                  <a:lumMod val="75000"/>
                </a:schemeClr>
              </a:solidFill>
            </a:endParaRPr>
          </a:p>
          <a:p>
            <a:r>
              <a:rPr lang="en-GB" sz="2000" dirty="0">
                <a:solidFill>
                  <a:schemeClr val="accent4">
                    <a:lumMod val="75000"/>
                  </a:schemeClr>
                </a:solidFill>
              </a:rPr>
              <a:t>A formal pre-transfusion risk assessment for TACO should be undertaken whenever possible for all patients receiving blood transfusion (especially if older than 50 years or weighing less than 50kg) and mitigating actions taken, as TACO is the most commonly reported cause of transfusion –related mortality and major morbidity</a:t>
            </a:r>
          </a:p>
          <a:p>
            <a:endParaRPr lang="en-GB" dirty="0"/>
          </a:p>
          <a:p>
            <a:r>
              <a:rPr lang="en-GB" sz="1600" b="1" dirty="0">
                <a:solidFill>
                  <a:schemeClr val="accent4">
                    <a:lumMod val="75000"/>
                  </a:schemeClr>
                </a:solidFill>
              </a:rPr>
              <a:t>ACTION: All staff authorising transfusions</a:t>
            </a:r>
          </a:p>
        </p:txBody>
      </p:sp>
    </p:spTree>
    <p:extLst>
      <p:ext uri="{BB962C8B-B14F-4D97-AF65-F5344CB8AC3E}">
        <p14:creationId xmlns:p14="http://schemas.microsoft.com/office/powerpoint/2010/main" val="184652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278675" y="4156465"/>
            <a:ext cx="10781211" cy="357051"/>
          </a:xfrm>
        </p:spPr>
        <p:txBody>
          <a:bodyPr vert="horz" lIns="91440" tIns="45720" rIns="91440" bIns="45720" rtlCol="0" anchor="ctr">
            <a:normAutofit fontScale="90000"/>
          </a:bodyPr>
          <a:lstStyle/>
          <a:p>
            <a:pPr>
              <a:buClr>
                <a:schemeClr val="bg1"/>
              </a:buClr>
              <a:buSzPct val="75000"/>
            </a:pPr>
            <a:br>
              <a:rPr lang="en-US" sz="2800" dirty="0"/>
            </a:br>
            <a:br>
              <a:rPr lang="en-US" sz="2800" dirty="0"/>
            </a:br>
            <a:br>
              <a:rPr lang="en-US" sz="2800" dirty="0"/>
            </a:br>
            <a:r>
              <a:rPr lang="en-US" sz="2800" dirty="0"/>
              <a:t>TACO	</a:t>
            </a:r>
            <a:br>
              <a:rPr lang="en-GB" sz="2800" dirty="0"/>
            </a:br>
            <a:r>
              <a:rPr lang="en-GB" sz="2800" dirty="0"/>
              <a:t>	          </a:t>
            </a:r>
            <a:br>
              <a:rPr lang="en-GB" sz="2800" dirty="0"/>
            </a:br>
            <a:r>
              <a:rPr lang="en-GB" sz="2800" dirty="0"/>
              <a:t>		</a:t>
            </a:r>
            <a:br>
              <a:rPr lang="en-GB" sz="2800" dirty="0"/>
            </a:br>
            <a:r>
              <a:rPr lang="en-US" sz="2800" dirty="0"/>
              <a:t>	</a:t>
            </a:r>
          </a:p>
        </p:txBody>
      </p:sp>
      <p:pic>
        <p:nvPicPr>
          <p:cNvPr id="3" name="Picture 2">
            <a:extLst>
              <a:ext uri="{FF2B5EF4-FFF2-40B4-BE49-F238E27FC236}">
                <a16:creationId xmlns:a16="http://schemas.microsoft.com/office/drawing/2014/main" id="{2D934A16-F7B0-4373-A25F-F4F621CE1F45}"/>
              </a:ext>
            </a:extLst>
          </p:cNvPr>
          <p:cNvPicPr>
            <a:picLocks noChangeAspect="1"/>
          </p:cNvPicPr>
          <p:nvPr/>
        </p:nvPicPr>
        <p:blipFill>
          <a:blip r:embed="rId3"/>
          <a:stretch>
            <a:fillRect/>
          </a:stretch>
        </p:blipFill>
        <p:spPr>
          <a:xfrm>
            <a:off x="7217896" y="758952"/>
            <a:ext cx="4789992" cy="2335121"/>
          </a:xfrm>
          <a:prstGeom prst="rect">
            <a:avLst/>
          </a:prstGeom>
        </p:spPr>
      </p:pic>
      <p:sp>
        <p:nvSpPr>
          <p:cNvPr id="7" name="TextBox 6">
            <a:extLst>
              <a:ext uri="{FF2B5EF4-FFF2-40B4-BE49-F238E27FC236}">
                <a16:creationId xmlns:a16="http://schemas.microsoft.com/office/drawing/2014/main" id="{CB66EAEE-FF47-CE5D-C3B5-ED9BB051F08D}"/>
              </a:ext>
            </a:extLst>
          </p:cNvPr>
          <p:cNvSpPr txBox="1"/>
          <p:nvPr/>
        </p:nvSpPr>
        <p:spPr>
          <a:xfrm>
            <a:off x="278675" y="4923465"/>
            <a:ext cx="11120846" cy="707886"/>
          </a:xfrm>
          <a:prstGeom prst="rect">
            <a:avLst/>
          </a:prstGeom>
          <a:noFill/>
        </p:spPr>
        <p:txBody>
          <a:bodyPr wrap="square" rtlCol="0">
            <a:spAutoFit/>
          </a:bodyPr>
          <a:lstStyle/>
          <a:p>
            <a:pPr marL="285750" indent="-285750">
              <a:buClr>
                <a:schemeClr val="bg1"/>
              </a:buClr>
              <a:buSzPct val="70000"/>
              <a:buFont typeface="Wingdings" panose="05000000000000000000" pitchFamily="2" charset="2"/>
              <a:buChar char="S"/>
            </a:pPr>
            <a:r>
              <a:rPr lang="en-GB" sz="2000" dirty="0">
                <a:solidFill>
                  <a:schemeClr val="bg1"/>
                </a:solidFill>
                <a:latin typeface="+mj-lt"/>
              </a:rPr>
              <a:t>The QR code on the record provides a direct link to the SHOT TACO checklist giving authorisers access to current, up to date information as they are completing it.</a:t>
            </a:r>
          </a:p>
        </p:txBody>
      </p:sp>
      <p:pic>
        <p:nvPicPr>
          <p:cNvPr id="5" name="Picture 4">
            <a:extLst>
              <a:ext uri="{FF2B5EF4-FFF2-40B4-BE49-F238E27FC236}">
                <a16:creationId xmlns:a16="http://schemas.microsoft.com/office/drawing/2014/main" id="{A912D789-D871-390C-F3E6-B7EFE158FF03}"/>
              </a:ext>
            </a:extLst>
          </p:cNvPr>
          <p:cNvPicPr>
            <a:picLocks noChangeAspect="1"/>
          </p:cNvPicPr>
          <p:nvPr/>
        </p:nvPicPr>
        <p:blipFill>
          <a:blip r:embed="rId4"/>
          <a:stretch>
            <a:fillRect/>
          </a:stretch>
        </p:blipFill>
        <p:spPr>
          <a:xfrm>
            <a:off x="703081" y="366276"/>
            <a:ext cx="6779544" cy="3151005"/>
          </a:xfrm>
          <a:prstGeom prst="rect">
            <a:avLst/>
          </a:prstGeom>
        </p:spPr>
      </p:pic>
    </p:spTree>
    <p:extLst>
      <p:ext uri="{BB962C8B-B14F-4D97-AF65-F5344CB8AC3E}">
        <p14:creationId xmlns:p14="http://schemas.microsoft.com/office/powerpoint/2010/main" val="89895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278675" y="3807462"/>
            <a:ext cx="10781211" cy="357051"/>
          </a:xfrm>
        </p:spPr>
        <p:txBody>
          <a:bodyPr vert="horz" lIns="91440" tIns="45720" rIns="91440" bIns="45720" rtlCol="0" anchor="ctr">
            <a:normAutofit fontScale="90000"/>
          </a:bodyPr>
          <a:lstStyle/>
          <a:p>
            <a:pPr>
              <a:buClr>
                <a:schemeClr val="bg1"/>
              </a:buClr>
              <a:buSzPct val="75000"/>
            </a:pPr>
            <a:br>
              <a:rPr lang="en-US" sz="2800" dirty="0"/>
            </a:br>
            <a:br>
              <a:rPr lang="en-US" sz="2800" dirty="0"/>
            </a:br>
            <a:br>
              <a:rPr lang="en-US" sz="2800" dirty="0"/>
            </a:br>
            <a:br>
              <a:rPr lang="en-US" sz="2800" dirty="0"/>
            </a:br>
            <a:r>
              <a:rPr lang="en-US" sz="2800" dirty="0"/>
              <a:t>Pre- Administration Checklist</a:t>
            </a:r>
            <a:br>
              <a:rPr lang="en-GB" sz="2800" dirty="0"/>
            </a:br>
            <a:r>
              <a:rPr lang="en-GB" sz="2800" dirty="0"/>
              <a:t>	          </a:t>
            </a:r>
            <a:br>
              <a:rPr lang="en-GB" sz="2800" dirty="0"/>
            </a:br>
            <a:r>
              <a:rPr lang="en-GB" sz="2800" dirty="0"/>
              <a:t>		</a:t>
            </a:r>
            <a:br>
              <a:rPr lang="en-GB" sz="2800" dirty="0"/>
            </a:br>
            <a:r>
              <a:rPr lang="en-US" sz="2800" dirty="0"/>
              <a:t>	</a:t>
            </a:r>
          </a:p>
        </p:txBody>
      </p:sp>
      <p:pic>
        <p:nvPicPr>
          <p:cNvPr id="3" name="Picture 2">
            <a:extLst>
              <a:ext uri="{FF2B5EF4-FFF2-40B4-BE49-F238E27FC236}">
                <a16:creationId xmlns:a16="http://schemas.microsoft.com/office/drawing/2014/main" id="{2D934A16-F7B0-4373-A25F-F4F621CE1F45}"/>
              </a:ext>
            </a:extLst>
          </p:cNvPr>
          <p:cNvPicPr>
            <a:picLocks noChangeAspect="1"/>
          </p:cNvPicPr>
          <p:nvPr/>
        </p:nvPicPr>
        <p:blipFill>
          <a:blip r:embed="rId3"/>
          <a:stretch>
            <a:fillRect/>
          </a:stretch>
        </p:blipFill>
        <p:spPr>
          <a:xfrm>
            <a:off x="7947498" y="758952"/>
            <a:ext cx="4060390" cy="2335121"/>
          </a:xfrm>
          <a:prstGeom prst="rect">
            <a:avLst/>
          </a:prstGeom>
        </p:spPr>
      </p:pic>
      <p:sp>
        <p:nvSpPr>
          <p:cNvPr id="7" name="TextBox 6">
            <a:extLst>
              <a:ext uri="{FF2B5EF4-FFF2-40B4-BE49-F238E27FC236}">
                <a16:creationId xmlns:a16="http://schemas.microsoft.com/office/drawing/2014/main" id="{CB66EAEE-FF47-CE5D-C3B5-ED9BB051F08D}"/>
              </a:ext>
            </a:extLst>
          </p:cNvPr>
          <p:cNvSpPr txBox="1"/>
          <p:nvPr/>
        </p:nvSpPr>
        <p:spPr>
          <a:xfrm>
            <a:off x="304800" y="4258754"/>
            <a:ext cx="11120846" cy="1015663"/>
          </a:xfrm>
          <a:prstGeom prst="rect">
            <a:avLst/>
          </a:prstGeom>
          <a:noFill/>
        </p:spPr>
        <p:txBody>
          <a:bodyPr wrap="square" rtlCol="0">
            <a:spAutoFit/>
          </a:bodyPr>
          <a:lstStyle/>
          <a:p>
            <a:pPr marL="285750" indent="-285750">
              <a:buClr>
                <a:schemeClr val="bg1"/>
              </a:buClr>
              <a:buSzPct val="70000"/>
              <a:buFont typeface="Wingdings" panose="05000000000000000000" pitchFamily="2" charset="2"/>
              <a:buChar char="S"/>
            </a:pPr>
            <a:endParaRPr lang="en-GB" sz="2000" dirty="0">
              <a:solidFill>
                <a:schemeClr val="bg1"/>
              </a:solidFill>
              <a:latin typeface="+mj-lt"/>
            </a:endParaRPr>
          </a:p>
          <a:p>
            <a:pPr marL="285750" indent="-285750">
              <a:buClr>
                <a:schemeClr val="bg1"/>
              </a:buClr>
              <a:buSzPct val="70000"/>
              <a:buFont typeface="Wingdings" panose="05000000000000000000" pitchFamily="2" charset="2"/>
              <a:buChar char="S"/>
            </a:pPr>
            <a:r>
              <a:rPr lang="en-GB" sz="2000" dirty="0">
                <a:solidFill>
                  <a:schemeClr val="bg1"/>
                </a:solidFill>
                <a:latin typeface="+mj-lt"/>
              </a:rPr>
              <a:t>A confirmatory tick-box checklist has been introduced to be completed by the person who is administering the transfusion of each unit of blood component.</a:t>
            </a:r>
          </a:p>
        </p:txBody>
      </p:sp>
      <p:pic>
        <p:nvPicPr>
          <p:cNvPr id="5" name="Picture 4">
            <a:extLst>
              <a:ext uri="{FF2B5EF4-FFF2-40B4-BE49-F238E27FC236}">
                <a16:creationId xmlns:a16="http://schemas.microsoft.com/office/drawing/2014/main" id="{CB9FC693-43FB-2DEA-B171-B6AA2CD29C5B}"/>
              </a:ext>
            </a:extLst>
          </p:cNvPr>
          <p:cNvPicPr>
            <a:picLocks noChangeAspect="1"/>
          </p:cNvPicPr>
          <p:nvPr/>
        </p:nvPicPr>
        <p:blipFill>
          <a:blip r:embed="rId4"/>
          <a:stretch>
            <a:fillRect/>
          </a:stretch>
        </p:blipFill>
        <p:spPr>
          <a:xfrm>
            <a:off x="384559" y="610724"/>
            <a:ext cx="7562938" cy="2818275"/>
          </a:xfrm>
          <a:prstGeom prst="rect">
            <a:avLst/>
          </a:prstGeom>
        </p:spPr>
      </p:pic>
    </p:spTree>
    <p:extLst>
      <p:ext uri="{BB962C8B-B14F-4D97-AF65-F5344CB8AC3E}">
        <p14:creationId xmlns:p14="http://schemas.microsoft.com/office/powerpoint/2010/main" val="143557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293840" y="4128275"/>
            <a:ext cx="10781211" cy="357051"/>
          </a:xfrm>
        </p:spPr>
        <p:txBody>
          <a:bodyPr vert="horz" lIns="91440" tIns="45720" rIns="91440" bIns="45720" rtlCol="0" anchor="ctr">
            <a:normAutofit fontScale="90000"/>
          </a:bodyPr>
          <a:lstStyle/>
          <a:p>
            <a:pPr>
              <a:buClr>
                <a:schemeClr val="bg1"/>
              </a:buClr>
              <a:buSzPct val="75000"/>
            </a:pPr>
            <a:br>
              <a:rPr lang="en-US" sz="2800" dirty="0"/>
            </a:br>
            <a:br>
              <a:rPr lang="en-US" sz="2800" dirty="0"/>
            </a:br>
            <a:br>
              <a:rPr lang="en-US" sz="2800" dirty="0"/>
            </a:br>
            <a:r>
              <a:rPr lang="en-US" sz="2800" dirty="0"/>
              <a:t>Indication Code or Reason for Transfusion</a:t>
            </a:r>
            <a:br>
              <a:rPr lang="en-US" sz="2800" dirty="0"/>
            </a:br>
            <a:br>
              <a:rPr lang="en-GB" sz="2800" dirty="0"/>
            </a:br>
            <a:r>
              <a:rPr lang="en-GB" sz="2800" dirty="0"/>
              <a:t>	          </a:t>
            </a:r>
            <a:br>
              <a:rPr lang="en-GB" sz="2800" dirty="0"/>
            </a:br>
            <a:r>
              <a:rPr lang="en-GB" sz="2800" dirty="0"/>
              <a:t>		</a:t>
            </a:r>
            <a:br>
              <a:rPr lang="en-GB" sz="2800" dirty="0"/>
            </a:br>
            <a:r>
              <a:rPr lang="en-US" sz="2800" dirty="0"/>
              <a:t>	</a:t>
            </a:r>
          </a:p>
        </p:txBody>
      </p:sp>
      <p:pic>
        <p:nvPicPr>
          <p:cNvPr id="3" name="Picture 2">
            <a:extLst>
              <a:ext uri="{FF2B5EF4-FFF2-40B4-BE49-F238E27FC236}">
                <a16:creationId xmlns:a16="http://schemas.microsoft.com/office/drawing/2014/main" id="{2D934A16-F7B0-4373-A25F-F4F621CE1F45}"/>
              </a:ext>
            </a:extLst>
          </p:cNvPr>
          <p:cNvPicPr>
            <a:picLocks noChangeAspect="1"/>
          </p:cNvPicPr>
          <p:nvPr/>
        </p:nvPicPr>
        <p:blipFill>
          <a:blip r:embed="rId3"/>
          <a:stretch>
            <a:fillRect/>
          </a:stretch>
        </p:blipFill>
        <p:spPr>
          <a:xfrm>
            <a:off x="7534525" y="521452"/>
            <a:ext cx="4473363" cy="2572621"/>
          </a:xfrm>
          <a:prstGeom prst="rect">
            <a:avLst/>
          </a:prstGeom>
        </p:spPr>
      </p:pic>
      <p:sp>
        <p:nvSpPr>
          <p:cNvPr id="7" name="TextBox 6">
            <a:extLst>
              <a:ext uri="{FF2B5EF4-FFF2-40B4-BE49-F238E27FC236}">
                <a16:creationId xmlns:a16="http://schemas.microsoft.com/office/drawing/2014/main" id="{CB66EAEE-FF47-CE5D-C3B5-ED9BB051F08D}"/>
              </a:ext>
            </a:extLst>
          </p:cNvPr>
          <p:cNvSpPr txBox="1"/>
          <p:nvPr/>
        </p:nvSpPr>
        <p:spPr>
          <a:xfrm>
            <a:off x="304800" y="4258754"/>
            <a:ext cx="11120846" cy="1323439"/>
          </a:xfrm>
          <a:prstGeom prst="rect">
            <a:avLst/>
          </a:prstGeom>
          <a:noFill/>
        </p:spPr>
        <p:txBody>
          <a:bodyPr wrap="square" rtlCol="0">
            <a:spAutoFit/>
          </a:bodyPr>
          <a:lstStyle/>
          <a:p>
            <a:pPr marL="285750" indent="-285750">
              <a:buClr>
                <a:schemeClr val="bg1"/>
              </a:buClr>
              <a:buSzPct val="70000"/>
              <a:buFont typeface="Wingdings" panose="05000000000000000000" pitchFamily="2" charset="2"/>
              <a:buChar char="S"/>
            </a:pPr>
            <a:endParaRPr lang="en-GB" sz="2000" dirty="0">
              <a:solidFill>
                <a:schemeClr val="bg1"/>
              </a:solidFill>
              <a:latin typeface="+mj-lt"/>
            </a:endParaRPr>
          </a:p>
          <a:p>
            <a:pPr marL="285750" indent="-285750">
              <a:buClr>
                <a:schemeClr val="bg1"/>
              </a:buClr>
              <a:buSzPct val="70000"/>
              <a:buFont typeface="Wingdings" panose="05000000000000000000" pitchFamily="2" charset="2"/>
              <a:buChar char="S"/>
            </a:pPr>
            <a:r>
              <a:rPr lang="en-GB" sz="2000" dirty="0">
                <a:solidFill>
                  <a:schemeClr val="bg1"/>
                </a:solidFill>
                <a:latin typeface="+mj-lt"/>
              </a:rPr>
              <a:t>The person completing this written instruction should put this information here, as well as having documented this in the patients records.</a:t>
            </a:r>
          </a:p>
          <a:p>
            <a:pPr marL="285750" indent="-285750">
              <a:buClr>
                <a:schemeClr val="bg1"/>
              </a:buClr>
              <a:buSzPct val="70000"/>
              <a:buFont typeface="Wingdings" panose="05000000000000000000" pitchFamily="2" charset="2"/>
              <a:buChar char="S"/>
            </a:pPr>
            <a:r>
              <a:rPr lang="en-GB" sz="2000" dirty="0">
                <a:solidFill>
                  <a:schemeClr val="bg1"/>
                </a:solidFill>
                <a:latin typeface="+mj-lt"/>
              </a:rPr>
              <a:t>The indication codes are provided by the NBTC and already used extensively in England</a:t>
            </a:r>
          </a:p>
        </p:txBody>
      </p:sp>
      <p:pic>
        <p:nvPicPr>
          <p:cNvPr id="2" name="Picture 1">
            <a:extLst>
              <a:ext uri="{FF2B5EF4-FFF2-40B4-BE49-F238E27FC236}">
                <a16:creationId xmlns:a16="http://schemas.microsoft.com/office/drawing/2014/main" id="{AFE6366F-E442-549A-67F2-CBB73A4F40DF}"/>
              </a:ext>
            </a:extLst>
          </p:cNvPr>
          <p:cNvPicPr>
            <a:picLocks noChangeAspect="1"/>
          </p:cNvPicPr>
          <p:nvPr/>
        </p:nvPicPr>
        <p:blipFill>
          <a:blip r:embed="rId4"/>
          <a:stretch>
            <a:fillRect/>
          </a:stretch>
        </p:blipFill>
        <p:spPr>
          <a:xfrm>
            <a:off x="450939" y="1014549"/>
            <a:ext cx="7178788" cy="1540958"/>
          </a:xfrm>
          <a:prstGeom prst="rect">
            <a:avLst/>
          </a:prstGeom>
        </p:spPr>
      </p:pic>
    </p:spTree>
    <p:extLst>
      <p:ext uri="{BB962C8B-B14F-4D97-AF65-F5344CB8AC3E}">
        <p14:creationId xmlns:p14="http://schemas.microsoft.com/office/powerpoint/2010/main" val="237726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00"/>
            <a:ext cx="4053525"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252919" y="1123837"/>
            <a:ext cx="3616348" cy="712027"/>
          </a:xfrm>
        </p:spPr>
        <p:txBody>
          <a:bodyPr vert="horz" lIns="91440" tIns="45720" rIns="91440" bIns="45720" rtlCol="0" anchor="ctr">
            <a:normAutofit fontScale="90000"/>
          </a:bodyPr>
          <a:lstStyle/>
          <a:p>
            <a:pPr algn="ctr">
              <a:buClr>
                <a:schemeClr val="bg1"/>
              </a:buClr>
              <a:buSzPct val="75000"/>
            </a:pPr>
            <a:br>
              <a:rPr lang="en-US" sz="900" dirty="0"/>
            </a:br>
            <a:br>
              <a:rPr lang="en-US" sz="900" dirty="0"/>
            </a:br>
            <a:br>
              <a:rPr lang="en-US" sz="900" dirty="0"/>
            </a:br>
            <a:r>
              <a:rPr lang="en-US" sz="2200" dirty="0"/>
              <a:t>Indication Code or Reason for Transfusion</a:t>
            </a:r>
            <a:br>
              <a:rPr lang="en-US" sz="900" dirty="0"/>
            </a:br>
            <a:br>
              <a:rPr lang="en-US" sz="900" dirty="0"/>
            </a:br>
            <a:r>
              <a:rPr lang="en-US" sz="900" dirty="0"/>
              <a:t>	          </a:t>
            </a:r>
            <a:br>
              <a:rPr lang="en-US" sz="900" dirty="0"/>
            </a:br>
            <a:r>
              <a:rPr lang="en-US" sz="900" dirty="0"/>
              <a:t>		</a:t>
            </a:r>
            <a:br>
              <a:rPr lang="en-US" sz="900" dirty="0"/>
            </a:br>
            <a:r>
              <a:rPr lang="en-US" sz="900" dirty="0"/>
              <a:t>	</a:t>
            </a:r>
          </a:p>
        </p:txBody>
      </p:sp>
      <p:sp>
        <p:nvSpPr>
          <p:cNvPr id="7" name="TextBox 6">
            <a:extLst>
              <a:ext uri="{FF2B5EF4-FFF2-40B4-BE49-F238E27FC236}">
                <a16:creationId xmlns:a16="http://schemas.microsoft.com/office/drawing/2014/main" id="{CB66EAEE-FF47-CE5D-C3B5-ED9BB051F08D}"/>
              </a:ext>
            </a:extLst>
          </p:cNvPr>
          <p:cNvSpPr txBox="1"/>
          <p:nvPr/>
        </p:nvSpPr>
        <p:spPr>
          <a:xfrm>
            <a:off x="132211" y="1835864"/>
            <a:ext cx="3616348" cy="3386883"/>
          </a:xfrm>
          <a:prstGeom prst="rect">
            <a:avLst/>
          </a:prstGeom>
        </p:spPr>
        <p:txBody>
          <a:bodyPr vert="horz" lIns="91440" tIns="45720" rIns="91440" bIns="45720" rtlCol="0" anchor="t">
            <a:normAutofit/>
          </a:bodyPr>
          <a:lstStyle/>
          <a:p>
            <a:pPr marL="285750" indent="-182880">
              <a:lnSpc>
                <a:spcPct val="90000"/>
              </a:lnSpc>
              <a:spcAft>
                <a:spcPts val="600"/>
              </a:spcAft>
              <a:buClr>
                <a:schemeClr val="accent1"/>
              </a:buClr>
              <a:buSzPct val="70000"/>
              <a:buFont typeface="Wingdings 2" pitchFamily="18" charset="2"/>
              <a:buChar char=""/>
            </a:pPr>
            <a:endParaRPr lang="en-US" dirty="0">
              <a:solidFill>
                <a:srgbClr val="FFFFFF"/>
              </a:solidFill>
            </a:endParaRPr>
          </a:p>
          <a:p>
            <a:pPr marL="388620" indent="-285750">
              <a:lnSpc>
                <a:spcPct val="90000"/>
              </a:lnSpc>
              <a:spcAft>
                <a:spcPts val="600"/>
              </a:spcAft>
              <a:buClr>
                <a:schemeClr val="accent1"/>
              </a:buClr>
              <a:buSzPct val="70000"/>
              <a:buFont typeface="Wingdings" panose="05000000000000000000" pitchFamily="2" charset="2"/>
              <a:buChar char="§"/>
            </a:pPr>
            <a:r>
              <a:rPr lang="en-US" dirty="0">
                <a:solidFill>
                  <a:srgbClr val="FFFFFF"/>
                </a:solidFill>
              </a:rPr>
              <a:t>The indication codes provide authorisers with guidance around the appropriateness of transfusion</a:t>
            </a:r>
          </a:p>
          <a:p>
            <a:pPr marL="388620" indent="-285750">
              <a:lnSpc>
                <a:spcPct val="90000"/>
              </a:lnSpc>
              <a:spcAft>
                <a:spcPts val="600"/>
              </a:spcAft>
              <a:buClr>
                <a:schemeClr val="accent1"/>
              </a:buClr>
              <a:buSzPct val="70000"/>
              <a:buFont typeface="Wingdings" panose="05000000000000000000" pitchFamily="2" charset="2"/>
              <a:buChar char="§"/>
            </a:pPr>
            <a:endParaRPr lang="en-US" dirty="0">
              <a:solidFill>
                <a:srgbClr val="FFFFFF"/>
              </a:solidFill>
            </a:endParaRPr>
          </a:p>
          <a:p>
            <a:pPr marL="388620" indent="-285750">
              <a:lnSpc>
                <a:spcPct val="90000"/>
              </a:lnSpc>
              <a:spcAft>
                <a:spcPts val="600"/>
              </a:spcAft>
              <a:buClr>
                <a:schemeClr val="accent1"/>
              </a:buClr>
              <a:buSzPct val="70000"/>
              <a:buFont typeface="Wingdings" panose="05000000000000000000" pitchFamily="2" charset="2"/>
              <a:buChar char="§"/>
            </a:pPr>
            <a:r>
              <a:rPr lang="en-US" dirty="0">
                <a:solidFill>
                  <a:srgbClr val="FFFFFF"/>
                </a:solidFill>
              </a:rPr>
              <a:t>The request form was updated in 2021 ……… we did an audit in 2022</a:t>
            </a:r>
          </a:p>
        </p:txBody>
      </p:sp>
      <p:pic>
        <p:nvPicPr>
          <p:cNvPr id="4" name="Picture 3">
            <a:extLst>
              <a:ext uri="{FF2B5EF4-FFF2-40B4-BE49-F238E27FC236}">
                <a16:creationId xmlns:a16="http://schemas.microsoft.com/office/drawing/2014/main" id="{098548CC-1ECB-DBAC-1472-E939BFCDCD0A}"/>
              </a:ext>
            </a:extLst>
          </p:cNvPr>
          <p:cNvPicPr>
            <a:picLocks noChangeAspect="1"/>
          </p:cNvPicPr>
          <p:nvPr/>
        </p:nvPicPr>
        <p:blipFill>
          <a:blip r:embed="rId3"/>
          <a:stretch>
            <a:fillRect/>
          </a:stretch>
        </p:blipFill>
        <p:spPr>
          <a:xfrm>
            <a:off x="4370096" y="159986"/>
            <a:ext cx="5169522" cy="6154191"/>
          </a:xfrm>
          <a:prstGeom prst="rect">
            <a:avLst/>
          </a:prstGeom>
        </p:spPr>
      </p:pic>
      <p:pic>
        <p:nvPicPr>
          <p:cNvPr id="3" name="Picture 2">
            <a:extLst>
              <a:ext uri="{FF2B5EF4-FFF2-40B4-BE49-F238E27FC236}">
                <a16:creationId xmlns:a16="http://schemas.microsoft.com/office/drawing/2014/main" id="{2D934A16-F7B0-4373-A25F-F4F621CE1F45}"/>
              </a:ext>
            </a:extLst>
          </p:cNvPr>
          <p:cNvPicPr>
            <a:picLocks noChangeAspect="1"/>
          </p:cNvPicPr>
          <p:nvPr/>
        </p:nvPicPr>
        <p:blipFill>
          <a:blip r:embed="rId4"/>
          <a:stretch>
            <a:fillRect/>
          </a:stretch>
        </p:blipFill>
        <p:spPr>
          <a:xfrm>
            <a:off x="9844585" y="-195184"/>
            <a:ext cx="2355327" cy="1148222"/>
          </a:xfrm>
          <a:prstGeom prst="rect">
            <a:avLst/>
          </a:prstGeom>
        </p:spPr>
      </p:pic>
    </p:spTree>
    <p:extLst>
      <p:ext uri="{BB962C8B-B14F-4D97-AF65-F5344CB8AC3E}">
        <p14:creationId xmlns:p14="http://schemas.microsoft.com/office/powerpoint/2010/main" val="229985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BD3A0BBF-3323-4691-834F-8AB5052EF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55BC1B9-2257-4E14-823B-9628FE5F7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357672" y="3294746"/>
            <a:ext cx="5377543" cy="1109369"/>
          </a:xfrm>
        </p:spPr>
        <p:txBody>
          <a:bodyPr vert="horz" lIns="91440" tIns="45720" rIns="91440" bIns="45720" rtlCol="0" anchor="b">
            <a:normAutofit fontScale="90000"/>
          </a:bodyPr>
          <a:lstStyle/>
          <a:p>
            <a:br>
              <a:rPr lang="en-US" sz="5900" spc="-100" dirty="0"/>
            </a:br>
            <a:r>
              <a:rPr lang="en-GB" sz="3600" spc="-100" dirty="0"/>
              <a:t>Indication Code or Reason for Transfusion: Audit 2022 Results</a:t>
            </a:r>
            <a:br>
              <a:rPr lang="en-GB" sz="5900" spc="-100" dirty="0"/>
            </a:br>
            <a:endParaRPr lang="en-US" sz="5400" spc="-100" dirty="0"/>
          </a:p>
        </p:txBody>
      </p:sp>
      <p:sp>
        <p:nvSpPr>
          <p:cNvPr id="28" name="Rectangle 27">
            <a:extLst>
              <a:ext uri="{FF2B5EF4-FFF2-40B4-BE49-F238E27FC236}">
                <a16:creationId xmlns:a16="http://schemas.microsoft.com/office/drawing/2014/main" id="{3D28F979-6B06-4DCB-988D-9E6860E7F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FB7304-9EA2-CFEF-9608-BFBBC99486C7}"/>
              </a:ext>
            </a:extLst>
          </p:cNvPr>
          <p:cNvPicPr>
            <a:picLocks noChangeAspect="1"/>
          </p:cNvPicPr>
          <p:nvPr/>
        </p:nvPicPr>
        <p:blipFill>
          <a:blip r:embed="rId3"/>
          <a:stretch>
            <a:fillRect/>
          </a:stretch>
        </p:blipFill>
        <p:spPr>
          <a:xfrm>
            <a:off x="9964681" y="32474"/>
            <a:ext cx="2174869" cy="1059764"/>
          </a:xfrm>
          <a:prstGeom prst="rect">
            <a:avLst/>
          </a:prstGeom>
        </p:spPr>
      </p:pic>
      <p:sp>
        <p:nvSpPr>
          <p:cNvPr id="5" name="TextBox 4">
            <a:extLst>
              <a:ext uri="{FF2B5EF4-FFF2-40B4-BE49-F238E27FC236}">
                <a16:creationId xmlns:a16="http://schemas.microsoft.com/office/drawing/2014/main" id="{8B648482-57C0-BAF5-C510-4D438E566965}"/>
              </a:ext>
            </a:extLst>
          </p:cNvPr>
          <p:cNvSpPr txBox="1"/>
          <p:nvPr/>
        </p:nvSpPr>
        <p:spPr>
          <a:xfrm>
            <a:off x="6607861" y="951345"/>
            <a:ext cx="4951971" cy="923330"/>
          </a:xfrm>
          <a:prstGeom prst="rect">
            <a:avLst/>
          </a:prstGeom>
          <a:noFill/>
        </p:spPr>
        <p:txBody>
          <a:bodyPr wrap="square" rtlCol="0">
            <a:spAutoFit/>
          </a:bodyPr>
          <a:lstStyle/>
          <a:p>
            <a:r>
              <a:rPr lang="en-GB" dirty="0"/>
              <a:t>All Wales Transfusion request Form Audit 2022</a:t>
            </a:r>
          </a:p>
          <a:p>
            <a:endParaRPr lang="en-GB" dirty="0"/>
          </a:p>
          <a:p>
            <a:r>
              <a:rPr lang="en-GB" dirty="0"/>
              <a:t>Was the indication code given</a:t>
            </a:r>
          </a:p>
        </p:txBody>
      </p:sp>
      <p:pic>
        <p:nvPicPr>
          <p:cNvPr id="2" name="Picture 1">
            <a:extLst>
              <a:ext uri="{FF2B5EF4-FFF2-40B4-BE49-F238E27FC236}">
                <a16:creationId xmlns:a16="http://schemas.microsoft.com/office/drawing/2014/main" id="{0891D0DA-E03D-A20C-EB9E-0FDD628D3543}"/>
              </a:ext>
            </a:extLst>
          </p:cNvPr>
          <p:cNvPicPr>
            <a:picLocks noChangeAspect="1"/>
          </p:cNvPicPr>
          <p:nvPr/>
        </p:nvPicPr>
        <p:blipFill>
          <a:blip r:embed="rId4"/>
          <a:stretch>
            <a:fillRect/>
          </a:stretch>
        </p:blipFill>
        <p:spPr>
          <a:xfrm>
            <a:off x="6436607" y="2043583"/>
            <a:ext cx="5123225" cy="3082209"/>
          </a:xfrm>
          <a:prstGeom prst="rect">
            <a:avLst/>
          </a:prstGeom>
        </p:spPr>
      </p:pic>
    </p:spTree>
    <p:extLst>
      <p:ext uri="{BB962C8B-B14F-4D97-AF65-F5344CB8AC3E}">
        <p14:creationId xmlns:p14="http://schemas.microsoft.com/office/powerpoint/2010/main" val="55555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293840" y="4128275"/>
            <a:ext cx="10781211" cy="357051"/>
          </a:xfrm>
        </p:spPr>
        <p:txBody>
          <a:bodyPr vert="horz" lIns="91440" tIns="45720" rIns="91440" bIns="45720" rtlCol="0" anchor="ctr">
            <a:normAutofit fontScale="90000"/>
          </a:bodyPr>
          <a:lstStyle/>
          <a:p>
            <a:pPr>
              <a:buClr>
                <a:schemeClr val="bg1"/>
              </a:buClr>
              <a:buSzPct val="75000"/>
            </a:pPr>
            <a:br>
              <a:rPr lang="en-US" sz="2800" dirty="0"/>
            </a:br>
            <a:br>
              <a:rPr lang="en-US" sz="2800" dirty="0"/>
            </a:br>
            <a:br>
              <a:rPr lang="en-US" sz="2800" dirty="0"/>
            </a:br>
            <a:r>
              <a:rPr lang="en-US" sz="2800" dirty="0"/>
              <a:t>Indication Code or Reason for Transfusion</a:t>
            </a:r>
            <a:br>
              <a:rPr lang="en-US" sz="2800" dirty="0"/>
            </a:br>
            <a:br>
              <a:rPr lang="en-GB" sz="2800" dirty="0"/>
            </a:br>
            <a:r>
              <a:rPr lang="en-GB" sz="2800" dirty="0"/>
              <a:t>	          </a:t>
            </a:r>
            <a:br>
              <a:rPr lang="en-GB" sz="2800" dirty="0"/>
            </a:br>
            <a:r>
              <a:rPr lang="en-GB" sz="2800" dirty="0"/>
              <a:t>		</a:t>
            </a:r>
            <a:br>
              <a:rPr lang="en-GB" sz="2800" dirty="0"/>
            </a:br>
            <a:r>
              <a:rPr lang="en-US" sz="2800" dirty="0"/>
              <a:t>	</a:t>
            </a:r>
          </a:p>
        </p:txBody>
      </p:sp>
      <p:pic>
        <p:nvPicPr>
          <p:cNvPr id="3" name="Picture 2">
            <a:extLst>
              <a:ext uri="{FF2B5EF4-FFF2-40B4-BE49-F238E27FC236}">
                <a16:creationId xmlns:a16="http://schemas.microsoft.com/office/drawing/2014/main" id="{2D934A16-F7B0-4373-A25F-F4F621CE1F45}"/>
              </a:ext>
            </a:extLst>
          </p:cNvPr>
          <p:cNvPicPr>
            <a:picLocks noChangeAspect="1"/>
          </p:cNvPicPr>
          <p:nvPr/>
        </p:nvPicPr>
        <p:blipFill>
          <a:blip r:embed="rId3"/>
          <a:stretch>
            <a:fillRect/>
          </a:stretch>
        </p:blipFill>
        <p:spPr>
          <a:xfrm>
            <a:off x="7534525" y="521452"/>
            <a:ext cx="4473363" cy="2572621"/>
          </a:xfrm>
          <a:prstGeom prst="rect">
            <a:avLst/>
          </a:prstGeom>
        </p:spPr>
      </p:pic>
      <p:sp>
        <p:nvSpPr>
          <p:cNvPr id="7" name="TextBox 6">
            <a:extLst>
              <a:ext uri="{FF2B5EF4-FFF2-40B4-BE49-F238E27FC236}">
                <a16:creationId xmlns:a16="http://schemas.microsoft.com/office/drawing/2014/main" id="{CB66EAEE-FF47-CE5D-C3B5-ED9BB051F08D}"/>
              </a:ext>
            </a:extLst>
          </p:cNvPr>
          <p:cNvSpPr txBox="1"/>
          <p:nvPr/>
        </p:nvSpPr>
        <p:spPr>
          <a:xfrm>
            <a:off x="304800" y="4258754"/>
            <a:ext cx="11120846" cy="1015663"/>
          </a:xfrm>
          <a:prstGeom prst="rect">
            <a:avLst/>
          </a:prstGeom>
          <a:noFill/>
        </p:spPr>
        <p:txBody>
          <a:bodyPr wrap="square" rtlCol="0">
            <a:spAutoFit/>
          </a:bodyPr>
          <a:lstStyle/>
          <a:p>
            <a:pPr marL="285750" indent="-285750">
              <a:buClr>
                <a:schemeClr val="bg1"/>
              </a:buClr>
              <a:buSzPct val="70000"/>
              <a:buFont typeface="Wingdings" panose="05000000000000000000" pitchFamily="2" charset="2"/>
              <a:buChar char="S"/>
            </a:pPr>
            <a:endParaRPr lang="en-GB" sz="2000" dirty="0">
              <a:solidFill>
                <a:schemeClr val="bg1"/>
              </a:solidFill>
              <a:latin typeface="+mj-lt"/>
            </a:endParaRPr>
          </a:p>
          <a:p>
            <a:pPr marL="285750" indent="-285750">
              <a:buClr>
                <a:schemeClr val="bg1"/>
              </a:buClr>
              <a:buSzPct val="70000"/>
              <a:buFont typeface="Wingdings" panose="05000000000000000000" pitchFamily="2" charset="2"/>
              <a:buChar char="S"/>
            </a:pPr>
            <a:r>
              <a:rPr lang="en-GB" sz="2000" dirty="0">
                <a:solidFill>
                  <a:schemeClr val="bg1"/>
                </a:solidFill>
                <a:latin typeface="+mj-lt"/>
              </a:rPr>
              <a:t>The QR code on the record links directly to the Blood Components App providing authorisers with further information if required to help guide decision making.</a:t>
            </a:r>
          </a:p>
        </p:txBody>
      </p:sp>
      <p:pic>
        <p:nvPicPr>
          <p:cNvPr id="4" name="Picture 3">
            <a:extLst>
              <a:ext uri="{FF2B5EF4-FFF2-40B4-BE49-F238E27FC236}">
                <a16:creationId xmlns:a16="http://schemas.microsoft.com/office/drawing/2014/main" id="{8948FF20-18E4-1A09-91FE-3896BA98F165}"/>
              </a:ext>
            </a:extLst>
          </p:cNvPr>
          <p:cNvPicPr>
            <a:picLocks noChangeAspect="1"/>
          </p:cNvPicPr>
          <p:nvPr/>
        </p:nvPicPr>
        <p:blipFill>
          <a:blip r:embed="rId4"/>
          <a:stretch>
            <a:fillRect/>
          </a:stretch>
        </p:blipFill>
        <p:spPr>
          <a:xfrm>
            <a:off x="450939" y="1014549"/>
            <a:ext cx="7178788" cy="1540958"/>
          </a:xfrm>
          <a:prstGeom prst="rect">
            <a:avLst/>
          </a:prstGeom>
        </p:spPr>
      </p:pic>
    </p:spTree>
    <p:extLst>
      <p:ext uri="{BB962C8B-B14F-4D97-AF65-F5344CB8AC3E}">
        <p14:creationId xmlns:p14="http://schemas.microsoft.com/office/powerpoint/2010/main" val="55787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F734D11-F579-4A9C-AD99-CF352692815C}"/>
              </a:ext>
            </a:extLst>
          </p:cNvPr>
          <p:cNvSpPr>
            <a:spLocks noGrp="1"/>
          </p:cNvSpPr>
          <p:nvPr>
            <p:ph type="title"/>
          </p:nvPr>
        </p:nvSpPr>
        <p:spPr>
          <a:xfrm>
            <a:off x="190501" y="2527299"/>
            <a:ext cx="3134590" cy="2210955"/>
          </a:xfrm>
        </p:spPr>
        <p:txBody>
          <a:bodyPr vert="horz" lIns="91440" tIns="45720" rIns="91440" bIns="45720" rtlCol="0" anchor="b">
            <a:noAutofit/>
          </a:bodyPr>
          <a:lstStyle/>
          <a:p>
            <a:r>
              <a:rPr lang="en-US" sz="4000" dirty="0"/>
              <a:t>Blood Components </a:t>
            </a:r>
            <a:br>
              <a:rPr lang="en-US" sz="4000" dirty="0"/>
            </a:br>
            <a:r>
              <a:rPr lang="en-US" dirty="0"/>
              <a:t>Website &amp; App</a:t>
            </a:r>
            <a:endParaRPr lang="en-US" sz="4000" dirty="0"/>
          </a:p>
        </p:txBody>
      </p:sp>
      <p:pic>
        <p:nvPicPr>
          <p:cNvPr id="4" name="Picture 3">
            <a:extLst>
              <a:ext uri="{FF2B5EF4-FFF2-40B4-BE49-F238E27FC236}">
                <a16:creationId xmlns:a16="http://schemas.microsoft.com/office/drawing/2014/main" id="{0557C214-94F0-7940-EC0B-C1A1CA6E3F2F}"/>
              </a:ext>
            </a:extLst>
          </p:cNvPr>
          <p:cNvPicPr>
            <a:picLocks noChangeAspect="1"/>
          </p:cNvPicPr>
          <p:nvPr/>
        </p:nvPicPr>
        <p:blipFill>
          <a:blip r:embed="rId3"/>
          <a:stretch>
            <a:fillRect/>
          </a:stretch>
        </p:blipFill>
        <p:spPr>
          <a:xfrm>
            <a:off x="3589657" y="1253309"/>
            <a:ext cx="8226207" cy="4296128"/>
          </a:xfrm>
          <a:prstGeom prst="rect">
            <a:avLst/>
          </a:prstGeom>
        </p:spPr>
      </p:pic>
      <p:sp>
        <p:nvSpPr>
          <p:cNvPr id="79" name="Rectangle 78">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62248769-23AA-4823-8AD4-54DBBD0076DF}"/>
              </a:ext>
            </a:extLst>
          </p:cNvPr>
          <p:cNvPicPr>
            <a:picLocks noChangeAspect="1"/>
          </p:cNvPicPr>
          <p:nvPr/>
        </p:nvPicPr>
        <p:blipFill>
          <a:blip r:embed="rId4"/>
          <a:stretch>
            <a:fillRect/>
          </a:stretch>
        </p:blipFill>
        <p:spPr>
          <a:xfrm>
            <a:off x="9450982" y="251986"/>
            <a:ext cx="2100316" cy="1013932"/>
          </a:xfrm>
          <a:prstGeom prst="rect">
            <a:avLst/>
          </a:prstGeom>
        </p:spPr>
      </p:pic>
      <p:sp>
        <p:nvSpPr>
          <p:cNvPr id="7" name="TextBox 6">
            <a:extLst>
              <a:ext uri="{FF2B5EF4-FFF2-40B4-BE49-F238E27FC236}">
                <a16:creationId xmlns:a16="http://schemas.microsoft.com/office/drawing/2014/main" id="{D1D159D7-A134-1A58-279F-D91119FF04C4}"/>
              </a:ext>
            </a:extLst>
          </p:cNvPr>
          <p:cNvSpPr txBox="1"/>
          <p:nvPr/>
        </p:nvSpPr>
        <p:spPr>
          <a:xfrm>
            <a:off x="5452056" y="6227594"/>
            <a:ext cx="6099242" cy="646331"/>
          </a:xfrm>
          <a:prstGeom prst="rect">
            <a:avLst/>
          </a:prstGeom>
          <a:noFill/>
        </p:spPr>
        <p:txBody>
          <a:bodyPr wrap="square">
            <a:spAutoFit/>
          </a:bodyPr>
          <a:lstStyle/>
          <a:p>
            <a:r>
              <a:rPr lang="en-GB" dirty="0">
                <a:hlinkClick r:id="rId5"/>
              </a:rPr>
              <a:t>https://www.bloodcomponents.org.uk</a:t>
            </a:r>
            <a:endParaRPr lang="en-GB" dirty="0"/>
          </a:p>
          <a:p>
            <a:endParaRPr lang="en-GB" dirty="0"/>
          </a:p>
        </p:txBody>
      </p:sp>
      <p:sp>
        <p:nvSpPr>
          <p:cNvPr id="8" name="Content Placeholder 7">
            <a:extLst>
              <a:ext uri="{FF2B5EF4-FFF2-40B4-BE49-F238E27FC236}">
                <a16:creationId xmlns:a16="http://schemas.microsoft.com/office/drawing/2014/main" id="{225D8CFE-8AB0-6E7B-1B40-C35F0F153BC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54959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203272" y="4194617"/>
            <a:ext cx="10781211" cy="357051"/>
          </a:xfrm>
        </p:spPr>
        <p:txBody>
          <a:bodyPr vert="horz" lIns="91440" tIns="45720" rIns="91440" bIns="45720" rtlCol="0" anchor="ctr">
            <a:normAutofit fontScale="90000"/>
          </a:bodyPr>
          <a:lstStyle/>
          <a:p>
            <a:pPr>
              <a:buClr>
                <a:schemeClr val="bg1"/>
              </a:buClr>
              <a:buSzPct val="75000"/>
            </a:pPr>
            <a:br>
              <a:rPr lang="en-US" sz="2800" dirty="0"/>
            </a:br>
            <a:br>
              <a:rPr lang="en-US" sz="2800" dirty="0"/>
            </a:br>
            <a:br>
              <a:rPr lang="en-US" sz="2800" dirty="0"/>
            </a:br>
            <a:r>
              <a:rPr lang="en-US" sz="2800" dirty="0"/>
              <a:t>Oxygen Saturation</a:t>
            </a:r>
            <a:br>
              <a:rPr lang="en-US" sz="2800" dirty="0"/>
            </a:br>
            <a:br>
              <a:rPr lang="en-GB" sz="2800" dirty="0"/>
            </a:br>
            <a:r>
              <a:rPr lang="en-GB" sz="2800" dirty="0"/>
              <a:t>	          </a:t>
            </a:r>
            <a:br>
              <a:rPr lang="en-GB" sz="2800" dirty="0"/>
            </a:br>
            <a:r>
              <a:rPr lang="en-GB" sz="2800" dirty="0"/>
              <a:t>		</a:t>
            </a:r>
            <a:br>
              <a:rPr lang="en-GB" sz="2800" dirty="0"/>
            </a:br>
            <a:r>
              <a:rPr lang="en-US" sz="2800" dirty="0"/>
              <a:t>	</a:t>
            </a:r>
          </a:p>
        </p:txBody>
      </p:sp>
      <p:pic>
        <p:nvPicPr>
          <p:cNvPr id="3" name="Picture 2">
            <a:extLst>
              <a:ext uri="{FF2B5EF4-FFF2-40B4-BE49-F238E27FC236}">
                <a16:creationId xmlns:a16="http://schemas.microsoft.com/office/drawing/2014/main" id="{2D934A16-F7B0-4373-A25F-F4F621CE1F45}"/>
              </a:ext>
            </a:extLst>
          </p:cNvPr>
          <p:cNvPicPr>
            <a:picLocks noChangeAspect="1"/>
          </p:cNvPicPr>
          <p:nvPr/>
        </p:nvPicPr>
        <p:blipFill>
          <a:blip r:embed="rId3"/>
          <a:stretch>
            <a:fillRect/>
          </a:stretch>
        </p:blipFill>
        <p:spPr>
          <a:xfrm>
            <a:off x="8745362" y="34714"/>
            <a:ext cx="3443590" cy="1521173"/>
          </a:xfrm>
          <a:prstGeom prst="rect">
            <a:avLst/>
          </a:prstGeom>
        </p:spPr>
      </p:pic>
      <p:sp>
        <p:nvSpPr>
          <p:cNvPr id="7" name="TextBox 6">
            <a:extLst>
              <a:ext uri="{FF2B5EF4-FFF2-40B4-BE49-F238E27FC236}">
                <a16:creationId xmlns:a16="http://schemas.microsoft.com/office/drawing/2014/main" id="{CB66EAEE-FF47-CE5D-C3B5-ED9BB051F08D}"/>
              </a:ext>
            </a:extLst>
          </p:cNvPr>
          <p:cNvSpPr txBox="1"/>
          <p:nvPr/>
        </p:nvSpPr>
        <p:spPr>
          <a:xfrm>
            <a:off x="325881" y="4258957"/>
            <a:ext cx="11120846" cy="707886"/>
          </a:xfrm>
          <a:prstGeom prst="rect">
            <a:avLst/>
          </a:prstGeom>
          <a:noFill/>
        </p:spPr>
        <p:txBody>
          <a:bodyPr wrap="square" rtlCol="0">
            <a:spAutoFit/>
          </a:bodyPr>
          <a:lstStyle/>
          <a:p>
            <a:pPr marL="285750" indent="-285750">
              <a:buClr>
                <a:schemeClr val="bg1"/>
              </a:buClr>
              <a:buSzPct val="70000"/>
              <a:buFont typeface="Wingdings" panose="05000000000000000000" pitchFamily="2" charset="2"/>
              <a:buChar char="S"/>
            </a:pPr>
            <a:endParaRPr lang="en-GB" sz="2000" dirty="0">
              <a:solidFill>
                <a:schemeClr val="bg1"/>
              </a:solidFill>
              <a:latin typeface="+mj-lt"/>
            </a:endParaRPr>
          </a:p>
          <a:p>
            <a:pPr marL="285750" indent="-285750">
              <a:buClr>
                <a:schemeClr val="bg1"/>
              </a:buClr>
              <a:buSzPct val="70000"/>
              <a:buFont typeface="Wingdings" panose="05000000000000000000" pitchFamily="2" charset="2"/>
              <a:buChar char="S"/>
            </a:pPr>
            <a:r>
              <a:rPr lang="en-GB" sz="2000" dirty="0">
                <a:solidFill>
                  <a:schemeClr val="bg1"/>
                </a:solidFill>
                <a:latin typeface="+mj-lt"/>
              </a:rPr>
              <a:t>SpO2 has been included as part of routine observations</a:t>
            </a:r>
          </a:p>
        </p:txBody>
      </p:sp>
      <p:pic>
        <p:nvPicPr>
          <p:cNvPr id="5" name="Picture 4">
            <a:extLst>
              <a:ext uri="{FF2B5EF4-FFF2-40B4-BE49-F238E27FC236}">
                <a16:creationId xmlns:a16="http://schemas.microsoft.com/office/drawing/2014/main" id="{B5C1B15D-03A7-4D96-6DBD-73B39338677D}"/>
              </a:ext>
            </a:extLst>
          </p:cNvPr>
          <p:cNvPicPr>
            <a:picLocks noChangeAspect="1"/>
          </p:cNvPicPr>
          <p:nvPr/>
        </p:nvPicPr>
        <p:blipFill>
          <a:blip r:embed="rId4"/>
          <a:stretch>
            <a:fillRect/>
          </a:stretch>
        </p:blipFill>
        <p:spPr>
          <a:xfrm>
            <a:off x="589694" y="672944"/>
            <a:ext cx="7891851" cy="2694778"/>
          </a:xfrm>
          <a:prstGeom prst="rect">
            <a:avLst/>
          </a:prstGeom>
        </p:spPr>
      </p:pic>
    </p:spTree>
    <p:extLst>
      <p:ext uri="{BB962C8B-B14F-4D97-AF65-F5344CB8AC3E}">
        <p14:creationId xmlns:p14="http://schemas.microsoft.com/office/powerpoint/2010/main" val="117893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F734D11-F579-4A9C-AD99-CF352692815C}"/>
              </a:ext>
            </a:extLst>
          </p:cNvPr>
          <p:cNvSpPr>
            <a:spLocks noGrp="1"/>
          </p:cNvSpPr>
          <p:nvPr>
            <p:ph type="title"/>
          </p:nvPr>
        </p:nvSpPr>
        <p:spPr>
          <a:xfrm>
            <a:off x="190501" y="2527300"/>
            <a:ext cx="3134590" cy="1748146"/>
          </a:xfrm>
        </p:spPr>
        <p:txBody>
          <a:bodyPr vert="horz" lIns="91440" tIns="45720" rIns="91440" bIns="45720" rtlCol="0" anchor="b">
            <a:normAutofit/>
          </a:bodyPr>
          <a:lstStyle/>
          <a:p>
            <a:r>
              <a:rPr lang="en-US" sz="4000" dirty="0"/>
              <a:t>Where to find the AWTR</a:t>
            </a:r>
          </a:p>
        </p:txBody>
      </p:sp>
      <p:sp>
        <p:nvSpPr>
          <p:cNvPr id="3" name="Content Placeholder 2">
            <a:extLst>
              <a:ext uri="{FF2B5EF4-FFF2-40B4-BE49-F238E27FC236}">
                <a16:creationId xmlns:a16="http://schemas.microsoft.com/office/drawing/2014/main" id="{889F5749-20B6-4799-ADF3-5BA752CE088F}"/>
              </a:ext>
            </a:extLst>
          </p:cNvPr>
          <p:cNvSpPr>
            <a:spLocks noGrp="1"/>
          </p:cNvSpPr>
          <p:nvPr>
            <p:ph idx="1"/>
          </p:nvPr>
        </p:nvSpPr>
        <p:spPr>
          <a:xfrm>
            <a:off x="252919" y="2162014"/>
            <a:ext cx="3184577" cy="3744264"/>
          </a:xfrm>
        </p:spPr>
        <p:txBody>
          <a:bodyPr vert="horz" lIns="91440" tIns="45720" rIns="91440" bIns="45720" rtlCol="0" anchor="t">
            <a:normAutofit/>
          </a:bodyPr>
          <a:lstStyle/>
          <a:p>
            <a:pPr marL="457200"/>
            <a:endParaRPr lang="en-US" sz="1600" b="1" dirty="0">
              <a:solidFill>
                <a:srgbClr val="FFFFFF"/>
              </a:solidFill>
            </a:endParaRPr>
          </a:p>
          <a:p>
            <a:pPr marL="457200"/>
            <a:endParaRPr lang="en-US" sz="1600" dirty="0">
              <a:solidFill>
                <a:srgbClr val="FFFFFF"/>
              </a:solidFill>
            </a:endParaRPr>
          </a:p>
        </p:txBody>
      </p:sp>
      <p:sp>
        <p:nvSpPr>
          <p:cNvPr id="79" name="Rectangle 78">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62248769-23AA-4823-8AD4-54DBBD0076DF}"/>
              </a:ext>
            </a:extLst>
          </p:cNvPr>
          <p:cNvPicPr>
            <a:picLocks noChangeAspect="1"/>
          </p:cNvPicPr>
          <p:nvPr/>
        </p:nvPicPr>
        <p:blipFill>
          <a:blip r:embed="rId3"/>
          <a:stretch>
            <a:fillRect/>
          </a:stretch>
        </p:blipFill>
        <p:spPr>
          <a:xfrm>
            <a:off x="9450982" y="251986"/>
            <a:ext cx="2100316" cy="1013932"/>
          </a:xfrm>
          <a:prstGeom prst="rect">
            <a:avLst/>
          </a:prstGeom>
        </p:spPr>
      </p:pic>
      <p:pic>
        <p:nvPicPr>
          <p:cNvPr id="8" name="Picture 7">
            <a:extLst>
              <a:ext uri="{FF2B5EF4-FFF2-40B4-BE49-F238E27FC236}">
                <a16:creationId xmlns:a16="http://schemas.microsoft.com/office/drawing/2014/main" id="{2138B839-B842-675D-6A3A-68E207ACB7F7}"/>
              </a:ext>
            </a:extLst>
          </p:cNvPr>
          <p:cNvPicPr>
            <a:picLocks noChangeAspect="1"/>
          </p:cNvPicPr>
          <p:nvPr/>
        </p:nvPicPr>
        <p:blipFill>
          <a:blip r:embed="rId4"/>
          <a:stretch>
            <a:fillRect/>
          </a:stretch>
        </p:blipFill>
        <p:spPr>
          <a:xfrm>
            <a:off x="4033804" y="1265918"/>
            <a:ext cx="7325830" cy="4682372"/>
          </a:xfrm>
          <a:prstGeom prst="rect">
            <a:avLst/>
          </a:prstGeom>
        </p:spPr>
      </p:pic>
      <p:sp>
        <p:nvSpPr>
          <p:cNvPr id="4" name="TextBox 3">
            <a:extLst>
              <a:ext uri="{FF2B5EF4-FFF2-40B4-BE49-F238E27FC236}">
                <a16:creationId xmlns:a16="http://schemas.microsoft.com/office/drawing/2014/main" id="{4C9FE026-9D76-854B-ACE3-77E857491D6B}"/>
              </a:ext>
            </a:extLst>
          </p:cNvPr>
          <p:cNvSpPr txBox="1"/>
          <p:nvPr/>
        </p:nvSpPr>
        <p:spPr>
          <a:xfrm>
            <a:off x="5937628" y="6168304"/>
            <a:ext cx="5422006" cy="461665"/>
          </a:xfrm>
          <a:prstGeom prst="rect">
            <a:avLst/>
          </a:prstGeom>
          <a:noFill/>
        </p:spPr>
        <p:txBody>
          <a:bodyPr wrap="square" rtlCol="0">
            <a:spAutoFit/>
          </a:bodyPr>
          <a:lstStyle/>
          <a:p>
            <a:r>
              <a:rPr lang="en-GB" sz="2400" dirty="0"/>
              <a:t>https://bhnog.wales.nhs.uk/</a:t>
            </a:r>
          </a:p>
        </p:txBody>
      </p:sp>
    </p:spTree>
    <p:extLst>
      <p:ext uri="{BB962C8B-B14F-4D97-AF65-F5344CB8AC3E}">
        <p14:creationId xmlns:p14="http://schemas.microsoft.com/office/powerpoint/2010/main" val="415105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B9D653-18D3-FCAB-12BF-4A34F892280F}"/>
              </a:ext>
            </a:extLst>
          </p:cNvPr>
          <p:cNvPicPr>
            <a:picLocks noChangeAspect="1"/>
          </p:cNvPicPr>
          <p:nvPr/>
        </p:nvPicPr>
        <p:blipFill>
          <a:blip r:embed="rId3"/>
          <a:stretch>
            <a:fillRect/>
          </a:stretch>
        </p:blipFill>
        <p:spPr>
          <a:xfrm>
            <a:off x="4236720" y="869271"/>
            <a:ext cx="2439509" cy="725849"/>
          </a:xfrm>
          <a:prstGeom prst="rect">
            <a:avLst/>
          </a:prstGeom>
        </p:spPr>
      </p:pic>
      <p:pic>
        <p:nvPicPr>
          <p:cNvPr id="8" name="Picture 7">
            <a:extLst>
              <a:ext uri="{FF2B5EF4-FFF2-40B4-BE49-F238E27FC236}">
                <a16:creationId xmlns:a16="http://schemas.microsoft.com/office/drawing/2014/main" id="{DA624F1A-ED4D-98A4-DFD7-6083DFC18A8F}"/>
              </a:ext>
            </a:extLst>
          </p:cNvPr>
          <p:cNvPicPr>
            <a:picLocks noChangeAspect="1"/>
          </p:cNvPicPr>
          <p:nvPr/>
        </p:nvPicPr>
        <p:blipFill>
          <a:blip r:embed="rId4"/>
          <a:stretch>
            <a:fillRect/>
          </a:stretch>
        </p:blipFill>
        <p:spPr>
          <a:xfrm>
            <a:off x="4236720" y="1691005"/>
            <a:ext cx="7281007" cy="828298"/>
          </a:xfrm>
          <a:prstGeom prst="rect">
            <a:avLst/>
          </a:prstGeom>
        </p:spPr>
      </p:pic>
      <p:sp>
        <p:nvSpPr>
          <p:cNvPr id="15" name="Title 1">
            <a:extLst>
              <a:ext uri="{FF2B5EF4-FFF2-40B4-BE49-F238E27FC236}">
                <a16:creationId xmlns:a16="http://schemas.microsoft.com/office/drawing/2014/main" id="{86411D37-E031-D5B2-ED1B-D70244862B6B}"/>
              </a:ext>
            </a:extLst>
          </p:cNvPr>
          <p:cNvSpPr>
            <a:spLocks noGrp="1"/>
          </p:cNvSpPr>
          <p:nvPr>
            <p:ph type="title"/>
          </p:nvPr>
        </p:nvSpPr>
        <p:spPr>
          <a:xfrm>
            <a:off x="533399" y="2273301"/>
            <a:ext cx="2687557" cy="2286000"/>
          </a:xfrm>
        </p:spPr>
        <p:txBody>
          <a:bodyPr>
            <a:noAutofit/>
          </a:bodyPr>
          <a:lstStyle/>
          <a:p>
            <a:r>
              <a:rPr lang="en-GB" sz="4000" dirty="0"/>
              <a:t>All Wales Transfusion Record (AWTR)</a:t>
            </a:r>
          </a:p>
        </p:txBody>
      </p:sp>
      <p:sp>
        <p:nvSpPr>
          <p:cNvPr id="3" name="TextBox 2">
            <a:extLst>
              <a:ext uri="{FF2B5EF4-FFF2-40B4-BE49-F238E27FC236}">
                <a16:creationId xmlns:a16="http://schemas.microsoft.com/office/drawing/2014/main" id="{2B385FA3-A310-E1BF-C232-0BEE2C6ABF99}"/>
              </a:ext>
            </a:extLst>
          </p:cNvPr>
          <p:cNvSpPr txBox="1"/>
          <p:nvPr/>
        </p:nvSpPr>
        <p:spPr>
          <a:xfrm>
            <a:off x="4340179" y="2711301"/>
            <a:ext cx="6890197" cy="3323987"/>
          </a:xfrm>
          <a:prstGeom prst="rect">
            <a:avLst/>
          </a:prstGeom>
          <a:noFill/>
        </p:spPr>
        <p:txBody>
          <a:bodyPr wrap="square" rtlCol="0">
            <a:spAutoFit/>
          </a:bodyPr>
          <a:lstStyle/>
          <a:p>
            <a:pPr marL="285750" indent="-285750">
              <a:buClr>
                <a:srgbClr val="C00000"/>
              </a:buClr>
              <a:buSzPct val="80000"/>
              <a:buFont typeface="Wingdings" panose="05000000000000000000" pitchFamily="2" charset="2"/>
              <a:buChar char="S"/>
            </a:pPr>
            <a:r>
              <a:rPr lang="en-GB" sz="2400" dirty="0">
                <a:latin typeface="Calibri Light" panose="020F0302020204030204" pitchFamily="34" charset="0"/>
                <a:cs typeface="Calibri Light" panose="020F0302020204030204" pitchFamily="34" charset="0"/>
              </a:rPr>
              <a:t>All transfusion – related documentation should include the patient core identifiers. The use of specifically designed transfusion care pathways to record this information is encouraged</a:t>
            </a:r>
          </a:p>
          <a:p>
            <a:pPr marL="285750" indent="-285750">
              <a:buClr>
                <a:srgbClr val="C00000"/>
              </a:buClr>
              <a:buSzPct val="80000"/>
              <a:buFont typeface="Wingdings" panose="05000000000000000000" pitchFamily="2" charset="2"/>
              <a:buChar char="S"/>
            </a:pPr>
            <a:endParaRPr lang="en-GB" sz="2400" dirty="0">
              <a:latin typeface="Calibri Light" panose="020F0302020204030204" pitchFamily="34" charset="0"/>
              <a:cs typeface="Calibri Light" panose="020F0302020204030204" pitchFamily="34" charset="0"/>
            </a:endParaRPr>
          </a:p>
          <a:p>
            <a:pPr marL="285750" indent="-285750">
              <a:buClr>
                <a:srgbClr val="C00000"/>
              </a:buClr>
              <a:buSzPct val="80000"/>
              <a:buFont typeface="Wingdings" panose="05000000000000000000" pitchFamily="2" charset="2"/>
              <a:buChar char="S"/>
            </a:pPr>
            <a:r>
              <a:rPr lang="en-GB" sz="2400" dirty="0">
                <a:latin typeface="Calibri Light" panose="020F0302020204030204" pitchFamily="34" charset="0"/>
                <a:cs typeface="Calibri Light" panose="020F0302020204030204" pitchFamily="34" charset="0"/>
              </a:rPr>
              <a:t>Transfusion observations must be documented in the patient’s clinical record and should be distinguishable from other routine observations</a:t>
            </a:r>
          </a:p>
          <a:p>
            <a:pPr marL="285750" indent="-285750">
              <a:buClr>
                <a:srgbClr val="C00000"/>
              </a:buClr>
              <a:buSzPct val="80000"/>
              <a:buFont typeface="Wingdings" panose="05000000000000000000" pitchFamily="2" charset="2"/>
              <a:buChar char="S"/>
            </a:pPr>
            <a:endParaRPr lang="en-GB" dirty="0"/>
          </a:p>
        </p:txBody>
      </p:sp>
    </p:spTree>
    <p:extLst>
      <p:ext uri="{BB962C8B-B14F-4D97-AF65-F5344CB8AC3E}">
        <p14:creationId xmlns:p14="http://schemas.microsoft.com/office/powerpoint/2010/main" val="3744196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F734D11-F579-4A9C-AD99-CF352692815C}"/>
              </a:ext>
            </a:extLst>
          </p:cNvPr>
          <p:cNvSpPr>
            <a:spLocks noGrp="1"/>
          </p:cNvSpPr>
          <p:nvPr>
            <p:ph type="title"/>
          </p:nvPr>
        </p:nvSpPr>
        <p:spPr>
          <a:xfrm>
            <a:off x="237095" y="3064705"/>
            <a:ext cx="3080083" cy="719446"/>
          </a:xfrm>
        </p:spPr>
        <p:txBody>
          <a:bodyPr vert="horz" lIns="91440" tIns="45720" rIns="91440" bIns="45720" rtlCol="0" anchor="b">
            <a:normAutofit/>
          </a:bodyPr>
          <a:lstStyle/>
          <a:p>
            <a:r>
              <a:rPr lang="en-US" sz="4400" dirty="0"/>
              <a:t>Summary</a:t>
            </a:r>
          </a:p>
        </p:txBody>
      </p:sp>
      <p:sp>
        <p:nvSpPr>
          <p:cNvPr id="3" name="Content Placeholder 2">
            <a:extLst>
              <a:ext uri="{FF2B5EF4-FFF2-40B4-BE49-F238E27FC236}">
                <a16:creationId xmlns:a16="http://schemas.microsoft.com/office/drawing/2014/main" id="{889F5749-20B6-4799-ADF3-5BA752CE088F}"/>
              </a:ext>
            </a:extLst>
          </p:cNvPr>
          <p:cNvSpPr>
            <a:spLocks noGrp="1"/>
          </p:cNvSpPr>
          <p:nvPr>
            <p:ph idx="1"/>
          </p:nvPr>
        </p:nvSpPr>
        <p:spPr>
          <a:xfrm>
            <a:off x="252919" y="2162014"/>
            <a:ext cx="3184577" cy="3744264"/>
          </a:xfrm>
        </p:spPr>
        <p:txBody>
          <a:bodyPr vert="horz" lIns="91440" tIns="45720" rIns="91440" bIns="45720" rtlCol="0" anchor="t">
            <a:normAutofit/>
          </a:bodyPr>
          <a:lstStyle/>
          <a:p>
            <a:pPr marL="457200"/>
            <a:endParaRPr lang="en-US" sz="1600" b="1" dirty="0">
              <a:solidFill>
                <a:srgbClr val="FFFFFF"/>
              </a:solidFill>
            </a:endParaRPr>
          </a:p>
          <a:p>
            <a:pPr marL="457200"/>
            <a:endParaRPr lang="en-US" sz="1600" dirty="0">
              <a:solidFill>
                <a:srgbClr val="FFFFFF"/>
              </a:solidFill>
            </a:endParaRPr>
          </a:p>
        </p:txBody>
      </p:sp>
      <p:sp>
        <p:nvSpPr>
          <p:cNvPr id="79" name="Rectangle 78">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62248769-23AA-4823-8AD4-54DBBD0076DF}"/>
              </a:ext>
            </a:extLst>
          </p:cNvPr>
          <p:cNvPicPr>
            <a:picLocks noChangeAspect="1"/>
          </p:cNvPicPr>
          <p:nvPr/>
        </p:nvPicPr>
        <p:blipFill>
          <a:blip r:embed="rId3"/>
          <a:stretch>
            <a:fillRect/>
          </a:stretch>
        </p:blipFill>
        <p:spPr>
          <a:xfrm>
            <a:off x="9450982" y="251986"/>
            <a:ext cx="2100316" cy="1013932"/>
          </a:xfrm>
          <a:prstGeom prst="rect">
            <a:avLst/>
          </a:prstGeom>
        </p:spPr>
      </p:pic>
      <p:graphicFrame>
        <p:nvGraphicFramePr>
          <p:cNvPr id="6" name="Diagram 5">
            <a:extLst>
              <a:ext uri="{FF2B5EF4-FFF2-40B4-BE49-F238E27FC236}">
                <a16:creationId xmlns:a16="http://schemas.microsoft.com/office/drawing/2014/main" id="{F8FD627D-6F49-C29D-FC0F-523A4EE30F19}"/>
              </a:ext>
            </a:extLst>
          </p:cNvPr>
          <p:cNvGraphicFramePr/>
          <p:nvPr>
            <p:extLst>
              <p:ext uri="{D42A27DB-BD31-4B8C-83A1-F6EECF244321}">
                <p14:modId xmlns:p14="http://schemas.microsoft.com/office/powerpoint/2010/main" val="3341110359"/>
              </p:ext>
            </p:extLst>
          </p:nvPr>
        </p:nvGraphicFramePr>
        <p:xfrm>
          <a:off x="3325089" y="1187347"/>
          <a:ext cx="8866909" cy="5111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IV with solid fill">
            <a:extLst>
              <a:ext uri="{FF2B5EF4-FFF2-40B4-BE49-F238E27FC236}">
                <a16:creationId xmlns:a16="http://schemas.microsoft.com/office/drawing/2014/main" id="{AD261B77-AEE1-A512-7F47-5B1DB32DF8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74524" y="1429327"/>
            <a:ext cx="914400" cy="914400"/>
          </a:xfrm>
          <a:prstGeom prst="rect">
            <a:avLst/>
          </a:prstGeom>
        </p:spPr>
      </p:pic>
    </p:spTree>
    <p:extLst>
      <p:ext uri="{BB962C8B-B14F-4D97-AF65-F5344CB8AC3E}">
        <p14:creationId xmlns:p14="http://schemas.microsoft.com/office/powerpoint/2010/main" val="403270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AFD152-F2C5-42B7-AE98-918F0416F9FB}"/>
              </a:ext>
            </a:extLst>
          </p:cNvPr>
          <p:cNvGrpSpPr/>
          <p:nvPr/>
        </p:nvGrpSpPr>
        <p:grpSpPr>
          <a:xfrm>
            <a:off x="0" y="539"/>
            <a:ext cx="12192000" cy="2160502"/>
            <a:chOff x="0" y="539"/>
            <a:chExt cx="12192000" cy="2160502"/>
          </a:xfrm>
        </p:grpSpPr>
        <p:pic>
          <p:nvPicPr>
            <p:cNvPr id="10" name="Picture 9" descr="A blue sky with some clouds&#10;&#10;Description automatically generated with low confidence">
              <a:extLst>
                <a:ext uri="{FF2B5EF4-FFF2-40B4-BE49-F238E27FC236}">
                  <a16:creationId xmlns:a16="http://schemas.microsoft.com/office/drawing/2014/main" id="{8F1CFE56-38B6-4E75-BB59-9CA1B1033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9"/>
              <a:ext cx="12192000" cy="2160502"/>
            </a:xfrm>
            <a:prstGeom prst="rect">
              <a:avLst/>
            </a:prstGeom>
          </p:spPr>
        </p:pic>
        <p:pic>
          <p:nvPicPr>
            <p:cNvPr id="6" name="Picture 5">
              <a:extLst>
                <a:ext uri="{FF2B5EF4-FFF2-40B4-BE49-F238E27FC236}">
                  <a16:creationId xmlns:a16="http://schemas.microsoft.com/office/drawing/2014/main" id="{A44DA5A7-BB25-4C7D-BCD3-284D56D72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48"/>
              <a:ext cx="12192000" cy="1773971"/>
            </a:xfrm>
            <a:prstGeom prst="rect">
              <a:avLst/>
            </a:prstGeom>
          </p:spPr>
        </p:pic>
      </p:grpSp>
      <p:pic>
        <p:nvPicPr>
          <p:cNvPr id="5" name="Picture 4" descr="Logo&#10;&#10;Description automatically generated">
            <a:extLst>
              <a:ext uri="{FF2B5EF4-FFF2-40B4-BE49-F238E27FC236}">
                <a16:creationId xmlns:a16="http://schemas.microsoft.com/office/drawing/2014/main" id="{9439FB94-9252-41B4-B90C-4A26C22E256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4518" y="-397206"/>
            <a:ext cx="4558820" cy="2558247"/>
          </a:xfrm>
          <a:prstGeom prst="rect">
            <a:avLst/>
          </a:prstGeom>
        </p:spPr>
      </p:pic>
      <p:sp>
        <p:nvSpPr>
          <p:cNvPr id="11" name="Title 1">
            <a:extLst>
              <a:ext uri="{FF2B5EF4-FFF2-40B4-BE49-F238E27FC236}">
                <a16:creationId xmlns:a16="http://schemas.microsoft.com/office/drawing/2014/main" id="{6F67FDCE-1D80-48BB-877B-CD181DAFC463}"/>
              </a:ext>
            </a:extLst>
          </p:cNvPr>
          <p:cNvSpPr>
            <a:spLocks noGrp="1"/>
          </p:cNvSpPr>
          <p:nvPr>
            <p:ph type="ctrTitle"/>
          </p:nvPr>
        </p:nvSpPr>
        <p:spPr>
          <a:xfrm>
            <a:off x="800431" y="3684093"/>
            <a:ext cx="7378369" cy="3397701"/>
          </a:xfrm>
        </p:spPr>
        <p:txBody>
          <a:bodyPr>
            <a:noAutofit/>
          </a:bodyPr>
          <a:lstStyle/>
          <a:p>
            <a:pPr algn="l"/>
            <a:br>
              <a:rPr lang="en-GB" sz="3600" b="1" dirty="0"/>
            </a:br>
            <a:br>
              <a:rPr lang="en-GB" sz="3600" b="1" dirty="0"/>
            </a:br>
            <a:r>
              <a:rPr lang="en-GB" sz="3600" b="1" dirty="0">
                <a:solidFill>
                  <a:schemeClr val="accent3">
                    <a:lumMod val="50000"/>
                  </a:schemeClr>
                </a:solidFill>
              </a:rPr>
              <a:t>Any questions, contact your hospital transfusion team</a:t>
            </a:r>
            <a:br>
              <a:rPr lang="en-GB" sz="3600" b="1" dirty="0">
                <a:solidFill>
                  <a:schemeClr val="accent3">
                    <a:lumMod val="50000"/>
                  </a:schemeClr>
                </a:solidFill>
              </a:rPr>
            </a:br>
            <a:r>
              <a:rPr lang="en-GB" sz="3600" b="1" dirty="0">
                <a:solidFill>
                  <a:schemeClr val="accent3">
                    <a:lumMod val="50000"/>
                  </a:schemeClr>
                </a:solidFill>
              </a:rPr>
              <a:t>or</a:t>
            </a:r>
            <a:br>
              <a:rPr lang="en-GB" sz="3600" b="1" dirty="0">
                <a:solidFill>
                  <a:schemeClr val="accent3">
                    <a:lumMod val="50000"/>
                  </a:schemeClr>
                </a:solidFill>
              </a:rPr>
            </a:br>
            <a:r>
              <a:rPr lang="en-GB" sz="3600" b="1" dirty="0">
                <a:solidFill>
                  <a:schemeClr val="bg2">
                    <a:lumMod val="50000"/>
                  </a:schemeClr>
                </a:solidFill>
                <a:hlinkClick r:id="rId6">
                  <a:extLst>
                    <a:ext uri="{A12FA001-AC4F-418D-AE19-62706E023703}">
                      <ahyp:hlinkClr xmlns:ahyp="http://schemas.microsoft.com/office/drawing/2018/hyperlinkcolor" val="tx"/>
                    </a:ext>
                  </a:extLst>
                </a:hlinkClick>
              </a:rPr>
              <a:t>wbs.bloodhealthteam@wales.nhs.uk</a:t>
            </a:r>
            <a:r>
              <a:rPr lang="en-GB" sz="3600" b="1" dirty="0">
                <a:solidFill>
                  <a:schemeClr val="bg2">
                    <a:lumMod val="50000"/>
                  </a:schemeClr>
                </a:solidFill>
              </a:rPr>
              <a:t> </a:t>
            </a:r>
            <a:br>
              <a:rPr lang="en-GB" sz="3600" b="1" dirty="0">
                <a:solidFill>
                  <a:schemeClr val="accent3">
                    <a:lumMod val="50000"/>
                  </a:schemeClr>
                </a:solidFill>
              </a:rPr>
            </a:br>
            <a:br>
              <a:rPr lang="en-GB" sz="3600" b="1" dirty="0"/>
            </a:br>
            <a:br>
              <a:rPr lang="en-GB" sz="3600" b="1" dirty="0"/>
            </a:br>
            <a:endParaRPr lang="en-GB" sz="3600" b="1" dirty="0"/>
          </a:p>
        </p:txBody>
      </p:sp>
      <p:pic>
        <p:nvPicPr>
          <p:cNvPr id="13" name="Picture 12">
            <a:extLst>
              <a:ext uri="{FF2B5EF4-FFF2-40B4-BE49-F238E27FC236}">
                <a16:creationId xmlns:a16="http://schemas.microsoft.com/office/drawing/2014/main" id="{F83C12D6-19F5-4DC8-B3A8-232F81D2F960}"/>
              </a:ext>
            </a:extLst>
          </p:cNvPr>
          <p:cNvPicPr>
            <a:picLocks noChangeAspect="1"/>
          </p:cNvPicPr>
          <p:nvPr/>
        </p:nvPicPr>
        <p:blipFill>
          <a:blip r:embed="rId7"/>
          <a:stretch>
            <a:fillRect/>
          </a:stretch>
        </p:blipFill>
        <p:spPr>
          <a:xfrm>
            <a:off x="9944431" y="5459863"/>
            <a:ext cx="2100134" cy="1396589"/>
          </a:xfrm>
          <a:prstGeom prst="rect">
            <a:avLst/>
          </a:prstGeom>
        </p:spPr>
      </p:pic>
      <p:pic>
        <p:nvPicPr>
          <p:cNvPr id="4" name="Graphic 3" descr="IV with solid fill">
            <a:extLst>
              <a:ext uri="{FF2B5EF4-FFF2-40B4-BE49-F238E27FC236}">
                <a16:creationId xmlns:a16="http://schemas.microsoft.com/office/drawing/2014/main" id="{2EDDD383-3746-3D2C-5293-E2C03AD606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89215" y="2961407"/>
            <a:ext cx="2160501" cy="2160501"/>
          </a:xfrm>
          <a:prstGeom prst="rect">
            <a:avLst/>
          </a:prstGeom>
        </p:spPr>
      </p:pic>
    </p:spTree>
    <p:extLst>
      <p:ext uri="{BB962C8B-B14F-4D97-AF65-F5344CB8AC3E}">
        <p14:creationId xmlns:p14="http://schemas.microsoft.com/office/powerpoint/2010/main" val="1828009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BE0D-BA61-419E-B791-C42A0A790BAC}"/>
              </a:ext>
            </a:extLst>
          </p:cNvPr>
          <p:cNvSpPr>
            <a:spLocks noGrp="1"/>
          </p:cNvSpPr>
          <p:nvPr>
            <p:ph type="title"/>
          </p:nvPr>
        </p:nvSpPr>
        <p:spPr>
          <a:xfrm>
            <a:off x="533400" y="2273301"/>
            <a:ext cx="2687556" cy="2286000"/>
          </a:xfrm>
        </p:spPr>
        <p:txBody>
          <a:bodyPr>
            <a:noAutofit/>
          </a:bodyPr>
          <a:lstStyle/>
          <a:p>
            <a:r>
              <a:rPr lang="en-GB" sz="4000" dirty="0"/>
              <a:t>All Wales Transfusion Record (AWTR)</a:t>
            </a:r>
          </a:p>
        </p:txBody>
      </p:sp>
      <p:pic>
        <p:nvPicPr>
          <p:cNvPr id="5" name="Picture 4">
            <a:extLst>
              <a:ext uri="{FF2B5EF4-FFF2-40B4-BE49-F238E27FC236}">
                <a16:creationId xmlns:a16="http://schemas.microsoft.com/office/drawing/2014/main" id="{AB127D67-1EA6-4E52-A601-29120B6B2998}"/>
              </a:ext>
            </a:extLst>
          </p:cNvPr>
          <p:cNvPicPr>
            <a:picLocks noChangeAspect="1"/>
          </p:cNvPicPr>
          <p:nvPr/>
        </p:nvPicPr>
        <p:blipFill>
          <a:blip r:embed="rId3"/>
          <a:stretch>
            <a:fillRect/>
          </a:stretch>
        </p:blipFill>
        <p:spPr>
          <a:xfrm>
            <a:off x="9824936" y="0"/>
            <a:ext cx="2019824" cy="992222"/>
          </a:xfrm>
          <a:prstGeom prst="rect">
            <a:avLst/>
          </a:prstGeom>
        </p:spPr>
      </p:pic>
      <p:pic>
        <p:nvPicPr>
          <p:cNvPr id="3" name="Picture 2">
            <a:extLst>
              <a:ext uri="{FF2B5EF4-FFF2-40B4-BE49-F238E27FC236}">
                <a16:creationId xmlns:a16="http://schemas.microsoft.com/office/drawing/2014/main" id="{EEC08098-082B-71BC-0F1F-D764240E6C6D}"/>
              </a:ext>
            </a:extLst>
          </p:cNvPr>
          <p:cNvPicPr>
            <a:picLocks noChangeAspect="1"/>
          </p:cNvPicPr>
          <p:nvPr/>
        </p:nvPicPr>
        <p:blipFill>
          <a:blip r:embed="rId4"/>
          <a:stretch>
            <a:fillRect/>
          </a:stretch>
        </p:blipFill>
        <p:spPr>
          <a:xfrm>
            <a:off x="3441506" y="826851"/>
            <a:ext cx="8750494" cy="5303493"/>
          </a:xfrm>
          <a:prstGeom prst="rect">
            <a:avLst/>
          </a:prstGeom>
        </p:spPr>
      </p:pic>
    </p:spTree>
    <p:extLst>
      <p:ext uri="{BB962C8B-B14F-4D97-AF65-F5344CB8AC3E}">
        <p14:creationId xmlns:p14="http://schemas.microsoft.com/office/powerpoint/2010/main" val="154938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8467" y="2801384"/>
            <a:ext cx="3166799" cy="1207090"/>
          </a:xfrm>
          <a:ln w="12700">
            <a:noFill/>
          </a:ln>
        </p:spPr>
        <p:txBody>
          <a:bodyPr>
            <a:normAutofit/>
          </a:bodyPr>
          <a:lstStyle/>
          <a:p>
            <a:pPr algn="ctr"/>
            <a:r>
              <a:rPr lang="en-GB" sz="4000" dirty="0"/>
              <a:t>Why</a:t>
            </a:r>
            <a:br>
              <a:rPr lang="en-GB" sz="4000" dirty="0"/>
            </a:br>
            <a:r>
              <a:rPr lang="en-GB" sz="4000" dirty="0"/>
              <a:t>Change?</a:t>
            </a:r>
          </a:p>
        </p:txBody>
      </p:sp>
      <p:sp>
        <p:nvSpPr>
          <p:cNvPr id="2" name="TextBox 1"/>
          <p:cNvSpPr txBox="1"/>
          <p:nvPr/>
        </p:nvSpPr>
        <p:spPr>
          <a:xfrm>
            <a:off x="8100291" y="5390884"/>
            <a:ext cx="3537527" cy="707886"/>
          </a:xfrm>
          <a:prstGeom prst="rect">
            <a:avLst/>
          </a:prstGeom>
          <a:noFill/>
        </p:spPr>
        <p:txBody>
          <a:bodyPr wrap="square" rtlCol="0">
            <a:spAutoFit/>
          </a:bodyPr>
          <a:lstStyle/>
          <a:p>
            <a:r>
              <a:rPr lang="en-GB" sz="1000">
                <a:solidFill>
                  <a:schemeClr val="bg1"/>
                </a:solidFill>
              </a:rPr>
              <a:t>https://gov.wales/sites/default/files/publications/2021-09/nhs-wales-blood-health-plan.pdealth%20and%20wellbeing%2C%20avoiding%20unnecessary%20intervention%202</a:t>
            </a:r>
            <a:r>
              <a:rPr lang="en-GB" sz="1000"/>
              <a:t>.</a:t>
            </a:r>
            <a:endParaRPr lang="en-GB" sz="1000" dirty="0"/>
          </a:p>
        </p:txBody>
      </p:sp>
      <p:pic>
        <p:nvPicPr>
          <p:cNvPr id="3" name="Picture 2">
            <a:extLst>
              <a:ext uri="{FF2B5EF4-FFF2-40B4-BE49-F238E27FC236}">
                <a16:creationId xmlns:a16="http://schemas.microsoft.com/office/drawing/2014/main" id="{2D934A16-F7B0-4373-A25F-F4F621CE1F45}"/>
              </a:ext>
            </a:extLst>
          </p:cNvPr>
          <p:cNvPicPr>
            <a:picLocks noChangeAspect="1"/>
          </p:cNvPicPr>
          <p:nvPr/>
        </p:nvPicPr>
        <p:blipFill>
          <a:blip r:embed="rId3"/>
          <a:stretch>
            <a:fillRect/>
          </a:stretch>
        </p:blipFill>
        <p:spPr>
          <a:xfrm>
            <a:off x="8798217" y="81138"/>
            <a:ext cx="3150591" cy="1532720"/>
          </a:xfrm>
          <a:prstGeom prst="rect">
            <a:avLst/>
          </a:prstGeom>
        </p:spPr>
      </p:pic>
      <p:sp>
        <p:nvSpPr>
          <p:cNvPr id="5" name="Speech Bubble: Oval 4">
            <a:extLst>
              <a:ext uri="{FF2B5EF4-FFF2-40B4-BE49-F238E27FC236}">
                <a16:creationId xmlns:a16="http://schemas.microsoft.com/office/drawing/2014/main" id="{321DBADD-17B9-A022-97B1-8953D4F25B1C}"/>
              </a:ext>
            </a:extLst>
          </p:cNvPr>
          <p:cNvSpPr/>
          <p:nvPr/>
        </p:nvSpPr>
        <p:spPr>
          <a:xfrm>
            <a:off x="4172220" y="1224950"/>
            <a:ext cx="1923780" cy="104646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a:t>
            </a:r>
            <a:r>
              <a:rPr lang="en-GB" sz="2400" dirty="0"/>
              <a:t>current </a:t>
            </a:r>
            <a:r>
              <a:rPr lang="en-GB" sz="1600" dirty="0"/>
              <a:t>form is </a:t>
            </a:r>
            <a:r>
              <a:rPr lang="en-GB" sz="2000" dirty="0"/>
              <a:t>fine</a:t>
            </a:r>
          </a:p>
        </p:txBody>
      </p:sp>
      <p:sp>
        <p:nvSpPr>
          <p:cNvPr id="6" name="Speech Bubble: Oval 5">
            <a:extLst>
              <a:ext uri="{FF2B5EF4-FFF2-40B4-BE49-F238E27FC236}">
                <a16:creationId xmlns:a16="http://schemas.microsoft.com/office/drawing/2014/main" id="{C025F3D6-55FA-1DF6-18B8-FABEDA4CADC1}"/>
              </a:ext>
            </a:extLst>
          </p:cNvPr>
          <p:cNvSpPr/>
          <p:nvPr/>
        </p:nvSpPr>
        <p:spPr>
          <a:xfrm>
            <a:off x="9104833" y="2576034"/>
            <a:ext cx="2206636" cy="109170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I’ve only </a:t>
            </a:r>
            <a:r>
              <a:rPr lang="en-GB" sz="2400" dirty="0"/>
              <a:t>just</a:t>
            </a:r>
            <a:r>
              <a:rPr lang="en-GB" sz="1600" dirty="0"/>
              <a:t> got used to this one!</a:t>
            </a:r>
          </a:p>
        </p:txBody>
      </p:sp>
      <p:sp>
        <p:nvSpPr>
          <p:cNvPr id="7" name="Speech Bubble: Oval 6">
            <a:extLst>
              <a:ext uri="{FF2B5EF4-FFF2-40B4-BE49-F238E27FC236}">
                <a16:creationId xmlns:a16="http://schemas.microsoft.com/office/drawing/2014/main" id="{627F2C0F-F5EE-3DA3-A5EF-30F3AC35EB53}"/>
              </a:ext>
            </a:extLst>
          </p:cNvPr>
          <p:cNvSpPr/>
          <p:nvPr/>
        </p:nvSpPr>
        <p:spPr>
          <a:xfrm>
            <a:off x="4699999" y="2801384"/>
            <a:ext cx="2512444" cy="863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New form looks quite </a:t>
            </a:r>
            <a:r>
              <a:rPr lang="en-GB" sz="2400" dirty="0"/>
              <a:t>busy</a:t>
            </a:r>
          </a:p>
        </p:txBody>
      </p:sp>
      <p:sp>
        <p:nvSpPr>
          <p:cNvPr id="10" name="Speech Bubble: Oval 9">
            <a:extLst>
              <a:ext uri="{FF2B5EF4-FFF2-40B4-BE49-F238E27FC236}">
                <a16:creationId xmlns:a16="http://schemas.microsoft.com/office/drawing/2014/main" id="{FD261C0B-EE2B-81A1-CFB0-7A3A4AC98A35}"/>
              </a:ext>
            </a:extLst>
          </p:cNvPr>
          <p:cNvSpPr/>
          <p:nvPr/>
        </p:nvSpPr>
        <p:spPr>
          <a:xfrm>
            <a:off x="7346482" y="1512307"/>
            <a:ext cx="1776549" cy="132572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Haven’t we got enough to </a:t>
            </a:r>
            <a:r>
              <a:rPr lang="en-GB" sz="2400" dirty="0"/>
              <a:t>do</a:t>
            </a:r>
          </a:p>
        </p:txBody>
      </p:sp>
      <p:sp>
        <p:nvSpPr>
          <p:cNvPr id="4" name="TextBox 3">
            <a:extLst>
              <a:ext uri="{FF2B5EF4-FFF2-40B4-BE49-F238E27FC236}">
                <a16:creationId xmlns:a16="http://schemas.microsoft.com/office/drawing/2014/main" id="{D704E504-6938-DDC6-5345-A2BD776EE67C}"/>
              </a:ext>
            </a:extLst>
          </p:cNvPr>
          <p:cNvSpPr txBox="1"/>
          <p:nvPr/>
        </p:nvSpPr>
        <p:spPr>
          <a:xfrm>
            <a:off x="3474721" y="4221333"/>
            <a:ext cx="8224057" cy="1877437"/>
          </a:xfrm>
          <a:prstGeom prst="rect">
            <a:avLst/>
          </a:prstGeom>
          <a:solidFill>
            <a:schemeClr val="accent2"/>
          </a:solidFill>
          <a:effectLst>
            <a:innerShdw blurRad="63500" dist="50800">
              <a:prstClr val="black">
                <a:alpha val="50000"/>
              </a:prstClr>
            </a:innerShdw>
          </a:effectLst>
        </p:spPr>
        <p:txBody>
          <a:bodyPr wrap="square" rtlCol="0">
            <a:spAutoFit/>
          </a:bodyPr>
          <a:lstStyle/>
          <a:p>
            <a:r>
              <a:rPr lang="en-GB" dirty="0">
                <a:solidFill>
                  <a:schemeClr val="bg1"/>
                </a:solidFill>
              </a:rPr>
              <a:t>We have made changes to the AWTR to:</a:t>
            </a:r>
          </a:p>
          <a:p>
            <a:endParaRPr lang="en-GB" dirty="0">
              <a:solidFill>
                <a:schemeClr val="bg1"/>
              </a:solidFill>
            </a:endParaRPr>
          </a:p>
          <a:p>
            <a:pPr marL="342900" indent="-342900">
              <a:buFont typeface="Arial" panose="020B0604020202020204" pitchFamily="34" charset="0"/>
              <a:buChar char="•"/>
            </a:pPr>
            <a:r>
              <a:rPr lang="en-GB" sz="2000" dirty="0">
                <a:solidFill>
                  <a:schemeClr val="bg1"/>
                </a:solidFill>
              </a:rPr>
              <a:t>Provide relevant up to date information at the point of use</a:t>
            </a:r>
          </a:p>
          <a:p>
            <a:pPr marL="342900" indent="-342900">
              <a:buFont typeface="Arial" panose="020B0604020202020204" pitchFamily="34" charset="0"/>
              <a:buChar char="•"/>
            </a:pPr>
            <a:r>
              <a:rPr lang="en-GB" sz="2000" dirty="0">
                <a:solidFill>
                  <a:schemeClr val="bg1"/>
                </a:solidFill>
              </a:rPr>
              <a:t>Promote current guidelines and risk assessment that will ensure safety</a:t>
            </a:r>
          </a:p>
          <a:p>
            <a:pPr marL="342900" indent="-342900">
              <a:buFont typeface="Arial" panose="020B0604020202020204" pitchFamily="34" charset="0"/>
              <a:buChar char="•"/>
            </a:pPr>
            <a:r>
              <a:rPr lang="en-GB" sz="2000" dirty="0">
                <a:solidFill>
                  <a:schemeClr val="bg1"/>
                </a:solidFill>
              </a:rPr>
              <a:t>Utilise interactive aspects of technology such as QR codes and apps</a:t>
            </a:r>
          </a:p>
          <a:p>
            <a:endParaRPr lang="en-GB" sz="2000" dirty="0">
              <a:solidFill>
                <a:schemeClr val="bg1"/>
              </a:solidFill>
            </a:endParaRPr>
          </a:p>
        </p:txBody>
      </p:sp>
    </p:spTree>
    <p:extLst>
      <p:ext uri="{BB962C8B-B14F-4D97-AF65-F5344CB8AC3E}">
        <p14:creationId xmlns:p14="http://schemas.microsoft.com/office/powerpoint/2010/main" val="371654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BD3A0BBF-3323-4691-834F-8AB5052EF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55BC1B9-2257-4E14-823B-9628FE5F7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533400" y="2783564"/>
            <a:ext cx="5242250" cy="1249448"/>
          </a:xfrm>
        </p:spPr>
        <p:txBody>
          <a:bodyPr vert="horz" lIns="91440" tIns="45720" rIns="91440" bIns="45720" rtlCol="0" anchor="b">
            <a:normAutofit fontScale="90000"/>
          </a:bodyPr>
          <a:lstStyle/>
          <a:p>
            <a:br>
              <a:rPr lang="en-US" sz="5900" spc="-100" dirty="0"/>
            </a:br>
            <a:r>
              <a:rPr lang="en-US" sz="4900" spc="-100" dirty="0"/>
              <a:t>What is changing:</a:t>
            </a:r>
            <a:br>
              <a:rPr lang="en-US" sz="4900" spc="-100" dirty="0"/>
            </a:br>
            <a:r>
              <a:rPr lang="en-US" sz="4000" spc="-100" dirty="0"/>
              <a:t>Patient Information </a:t>
            </a:r>
            <a:endParaRPr lang="en-US" sz="3100" spc="-100" dirty="0"/>
          </a:p>
        </p:txBody>
      </p:sp>
      <p:pic>
        <p:nvPicPr>
          <p:cNvPr id="3" name="Picture 2">
            <a:extLst>
              <a:ext uri="{FF2B5EF4-FFF2-40B4-BE49-F238E27FC236}">
                <a16:creationId xmlns:a16="http://schemas.microsoft.com/office/drawing/2014/main" id="{2D934A16-F7B0-4373-A25F-F4F621CE1F45}"/>
              </a:ext>
            </a:extLst>
          </p:cNvPr>
          <p:cNvPicPr>
            <a:picLocks noChangeAspect="1"/>
          </p:cNvPicPr>
          <p:nvPr/>
        </p:nvPicPr>
        <p:blipFill rotWithShape="1">
          <a:blip r:embed="rId3"/>
          <a:srcRect l="13792" r="12889" b="-3"/>
          <a:stretch/>
        </p:blipFill>
        <p:spPr>
          <a:xfrm>
            <a:off x="6544418" y="3102096"/>
            <a:ext cx="5017204" cy="3263999"/>
          </a:xfrm>
          <a:prstGeom prst="rect">
            <a:avLst/>
          </a:prstGeom>
        </p:spPr>
      </p:pic>
      <p:sp>
        <p:nvSpPr>
          <p:cNvPr id="28" name="Rectangle 27">
            <a:extLst>
              <a:ext uri="{FF2B5EF4-FFF2-40B4-BE49-F238E27FC236}">
                <a16:creationId xmlns:a16="http://schemas.microsoft.com/office/drawing/2014/main" id="{3D28F979-6B06-4DCB-988D-9E6860E7F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AE5C4CDC-03D1-C82D-4F13-8B9E45CA2B73}"/>
              </a:ext>
            </a:extLst>
          </p:cNvPr>
          <p:cNvPicPr>
            <a:picLocks noChangeAspect="1"/>
          </p:cNvPicPr>
          <p:nvPr/>
        </p:nvPicPr>
        <p:blipFill>
          <a:blip r:embed="rId4"/>
          <a:stretch>
            <a:fillRect/>
          </a:stretch>
        </p:blipFill>
        <p:spPr>
          <a:xfrm>
            <a:off x="6407818" y="1142089"/>
            <a:ext cx="5152013" cy="2162175"/>
          </a:xfrm>
          <a:prstGeom prst="rect">
            <a:avLst/>
          </a:prstGeom>
        </p:spPr>
      </p:pic>
      <p:cxnSp>
        <p:nvCxnSpPr>
          <p:cNvPr id="10" name="Straight Connector 9">
            <a:extLst>
              <a:ext uri="{FF2B5EF4-FFF2-40B4-BE49-F238E27FC236}">
                <a16:creationId xmlns:a16="http://schemas.microsoft.com/office/drawing/2014/main" id="{04C0F3CA-8748-E44B-C642-2D62BA356B73}"/>
              </a:ext>
            </a:extLst>
          </p:cNvPr>
          <p:cNvCxnSpPr/>
          <p:nvPr/>
        </p:nvCxnSpPr>
        <p:spPr>
          <a:xfrm flipH="1">
            <a:off x="11175783" y="1994170"/>
            <a:ext cx="9857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9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278675" y="3807462"/>
            <a:ext cx="10781211" cy="357051"/>
          </a:xfrm>
        </p:spPr>
        <p:txBody>
          <a:bodyPr vert="horz" lIns="91440" tIns="45720" rIns="91440" bIns="45720" rtlCol="0" anchor="ctr">
            <a:normAutofit fontScale="90000"/>
          </a:bodyPr>
          <a:lstStyle/>
          <a:p>
            <a:pPr>
              <a:buClr>
                <a:schemeClr val="bg1"/>
              </a:buClr>
              <a:buSzPct val="75000"/>
            </a:pPr>
            <a:br>
              <a:rPr lang="en-US" sz="2800" dirty="0"/>
            </a:br>
            <a:br>
              <a:rPr lang="en-US" sz="2800" dirty="0"/>
            </a:br>
            <a:br>
              <a:rPr lang="en-US" sz="2800" dirty="0"/>
            </a:br>
            <a:r>
              <a:rPr lang="en-US" sz="2800" dirty="0"/>
              <a:t>CONSENT: 	</a:t>
            </a:r>
            <a:br>
              <a:rPr lang="en-GB" sz="2800" dirty="0"/>
            </a:br>
            <a:r>
              <a:rPr lang="en-GB" sz="2800" dirty="0"/>
              <a:t>	          </a:t>
            </a:r>
            <a:br>
              <a:rPr lang="en-GB" sz="2800" dirty="0"/>
            </a:br>
            <a:r>
              <a:rPr lang="en-GB" sz="2800" dirty="0"/>
              <a:t>		</a:t>
            </a:r>
            <a:br>
              <a:rPr lang="en-GB" sz="2800" dirty="0"/>
            </a:br>
            <a:r>
              <a:rPr lang="en-US" sz="2800" dirty="0"/>
              <a:t>	</a:t>
            </a:r>
          </a:p>
        </p:txBody>
      </p:sp>
      <p:pic>
        <p:nvPicPr>
          <p:cNvPr id="4" name="Picture 3">
            <a:extLst>
              <a:ext uri="{FF2B5EF4-FFF2-40B4-BE49-F238E27FC236}">
                <a16:creationId xmlns:a16="http://schemas.microsoft.com/office/drawing/2014/main" id="{C1690E56-7759-2E05-51FE-EBFA475184FD}"/>
              </a:ext>
            </a:extLst>
          </p:cNvPr>
          <p:cNvPicPr>
            <a:picLocks noChangeAspect="1"/>
          </p:cNvPicPr>
          <p:nvPr/>
        </p:nvPicPr>
        <p:blipFill>
          <a:blip r:embed="rId3"/>
          <a:stretch>
            <a:fillRect/>
          </a:stretch>
        </p:blipFill>
        <p:spPr>
          <a:xfrm>
            <a:off x="111697" y="401575"/>
            <a:ext cx="7133834" cy="3004312"/>
          </a:xfrm>
          <a:prstGeom prst="rect">
            <a:avLst/>
          </a:prstGeom>
        </p:spPr>
      </p:pic>
      <p:pic>
        <p:nvPicPr>
          <p:cNvPr id="3" name="Picture 2">
            <a:extLst>
              <a:ext uri="{FF2B5EF4-FFF2-40B4-BE49-F238E27FC236}">
                <a16:creationId xmlns:a16="http://schemas.microsoft.com/office/drawing/2014/main" id="{2D934A16-F7B0-4373-A25F-F4F621CE1F45}"/>
              </a:ext>
            </a:extLst>
          </p:cNvPr>
          <p:cNvPicPr>
            <a:picLocks noChangeAspect="1"/>
          </p:cNvPicPr>
          <p:nvPr/>
        </p:nvPicPr>
        <p:blipFill>
          <a:blip r:embed="rId4"/>
          <a:stretch>
            <a:fillRect/>
          </a:stretch>
        </p:blipFill>
        <p:spPr>
          <a:xfrm>
            <a:off x="7217896" y="758952"/>
            <a:ext cx="4789992" cy="2335121"/>
          </a:xfrm>
          <a:prstGeom prst="rect">
            <a:avLst/>
          </a:prstGeom>
        </p:spPr>
      </p:pic>
      <p:sp>
        <p:nvSpPr>
          <p:cNvPr id="6" name="TextBox 5">
            <a:extLst>
              <a:ext uri="{FF2B5EF4-FFF2-40B4-BE49-F238E27FC236}">
                <a16:creationId xmlns:a16="http://schemas.microsoft.com/office/drawing/2014/main" id="{2F560ED3-3A2F-436F-9433-BB4974DF61E2}"/>
              </a:ext>
            </a:extLst>
          </p:cNvPr>
          <p:cNvSpPr txBox="1"/>
          <p:nvPr/>
        </p:nvSpPr>
        <p:spPr>
          <a:xfrm>
            <a:off x="111697" y="6290264"/>
            <a:ext cx="11595670" cy="553998"/>
          </a:xfrm>
          <a:prstGeom prst="rect">
            <a:avLst/>
          </a:prstGeom>
          <a:noFill/>
        </p:spPr>
        <p:txBody>
          <a:bodyPr wrap="square">
            <a:spAutoFit/>
          </a:bodyPr>
          <a:lstStyle/>
          <a:p>
            <a:r>
              <a:rPr lang="en-GB" dirty="0"/>
              <a:t>1: </a:t>
            </a:r>
            <a:r>
              <a:rPr lang="en-GB" sz="1200" dirty="0"/>
              <a:t>https://www.gov.uk/government/publications/blood-transfusion-patient-consent</a:t>
            </a:r>
          </a:p>
          <a:p>
            <a:endParaRPr lang="en-GB" sz="1200" dirty="0"/>
          </a:p>
        </p:txBody>
      </p:sp>
      <p:sp>
        <p:nvSpPr>
          <p:cNvPr id="7" name="TextBox 6">
            <a:extLst>
              <a:ext uri="{FF2B5EF4-FFF2-40B4-BE49-F238E27FC236}">
                <a16:creationId xmlns:a16="http://schemas.microsoft.com/office/drawing/2014/main" id="{CB66EAEE-FF47-CE5D-C3B5-ED9BB051F08D}"/>
              </a:ext>
            </a:extLst>
          </p:cNvPr>
          <p:cNvSpPr txBox="1"/>
          <p:nvPr/>
        </p:nvSpPr>
        <p:spPr>
          <a:xfrm>
            <a:off x="304800" y="4258754"/>
            <a:ext cx="11120846" cy="1323439"/>
          </a:xfrm>
          <a:prstGeom prst="rect">
            <a:avLst/>
          </a:prstGeom>
          <a:noFill/>
        </p:spPr>
        <p:txBody>
          <a:bodyPr wrap="square" rtlCol="0">
            <a:spAutoFit/>
          </a:bodyPr>
          <a:lstStyle/>
          <a:p>
            <a:pPr marL="285750" indent="-285750">
              <a:buClr>
                <a:schemeClr val="bg1"/>
              </a:buClr>
              <a:buSzPct val="70000"/>
              <a:buFont typeface="Wingdings" panose="05000000000000000000" pitchFamily="2" charset="2"/>
              <a:buChar char="S"/>
            </a:pPr>
            <a:r>
              <a:rPr lang="en-GB" sz="2000" dirty="0">
                <a:solidFill>
                  <a:schemeClr val="bg1"/>
                </a:solidFill>
                <a:latin typeface="+mj-lt"/>
              </a:rPr>
              <a:t>Updated SaBTO guidance in 2020</a:t>
            </a:r>
            <a:r>
              <a:rPr lang="en-GB" sz="2000" baseline="30000" dirty="0">
                <a:solidFill>
                  <a:schemeClr val="bg1"/>
                </a:solidFill>
                <a:latin typeface="+mj-lt"/>
              </a:rPr>
              <a:t>1</a:t>
            </a:r>
            <a:r>
              <a:rPr lang="en-GB" sz="2000" dirty="0">
                <a:solidFill>
                  <a:schemeClr val="bg1"/>
                </a:solidFill>
                <a:latin typeface="+mj-lt"/>
              </a:rPr>
              <a:t> placed even greater emphasis on the topics to  be discussed with the patient</a:t>
            </a:r>
          </a:p>
          <a:p>
            <a:pPr marL="285750" indent="-285750">
              <a:buClr>
                <a:schemeClr val="bg1"/>
              </a:buClr>
              <a:buSzPct val="70000"/>
              <a:buFont typeface="Wingdings" panose="05000000000000000000" pitchFamily="2" charset="2"/>
              <a:buChar char="S"/>
            </a:pPr>
            <a:r>
              <a:rPr lang="en-GB" sz="2000" dirty="0">
                <a:solidFill>
                  <a:schemeClr val="bg1"/>
                </a:solidFill>
                <a:latin typeface="+mj-lt"/>
              </a:rPr>
              <a:t>It is the responsibility of the person making the decision to transfuse and completing this written instruction to address all five points listed here.</a:t>
            </a:r>
          </a:p>
        </p:txBody>
      </p:sp>
    </p:spTree>
    <p:extLst>
      <p:ext uri="{BB962C8B-B14F-4D97-AF65-F5344CB8AC3E}">
        <p14:creationId xmlns:p14="http://schemas.microsoft.com/office/powerpoint/2010/main" val="411377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BD3A0BBF-3323-4691-834F-8AB5052EF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55BC1B9-2257-4E14-823B-9628FE5F7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522513" y="2869743"/>
            <a:ext cx="5377543" cy="1109369"/>
          </a:xfrm>
        </p:spPr>
        <p:txBody>
          <a:bodyPr vert="horz" lIns="91440" tIns="45720" rIns="91440" bIns="45720" rtlCol="0" anchor="b">
            <a:normAutofit fontScale="90000"/>
          </a:bodyPr>
          <a:lstStyle/>
          <a:p>
            <a:br>
              <a:rPr lang="en-US" sz="5900" spc="-100" dirty="0"/>
            </a:br>
            <a:r>
              <a:rPr lang="en-US" sz="4900" spc="-100" dirty="0"/>
              <a:t>Consent: </a:t>
            </a:r>
            <a:br>
              <a:rPr lang="en-US" sz="6000" spc="-100" dirty="0"/>
            </a:br>
            <a:r>
              <a:rPr lang="en-US" sz="3600" spc="-100" dirty="0"/>
              <a:t>QS:138 NICE Quality Standards</a:t>
            </a:r>
            <a:endParaRPr lang="en-US" sz="5400" spc="-100" dirty="0"/>
          </a:p>
        </p:txBody>
      </p:sp>
      <p:sp>
        <p:nvSpPr>
          <p:cNvPr id="28" name="Rectangle 27">
            <a:extLst>
              <a:ext uri="{FF2B5EF4-FFF2-40B4-BE49-F238E27FC236}">
                <a16:creationId xmlns:a16="http://schemas.microsoft.com/office/drawing/2014/main" id="{3D28F979-6B06-4DCB-988D-9E6860E7F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FB7304-9EA2-CFEF-9608-BFBBC99486C7}"/>
              </a:ext>
            </a:extLst>
          </p:cNvPr>
          <p:cNvPicPr>
            <a:picLocks noChangeAspect="1"/>
          </p:cNvPicPr>
          <p:nvPr/>
        </p:nvPicPr>
        <p:blipFill>
          <a:blip r:embed="rId3"/>
          <a:stretch>
            <a:fillRect/>
          </a:stretch>
        </p:blipFill>
        <p:spPr>
          <a:xfrm>
            <a:off x="9964681" y="32474"/>
            <a:ext cx="2174869" cy="1059764"/>
          </a:xfrm>
          <a:prstGeom prst="rect">
            <a:avLst/>
          </a:prstGeom>
        </p:spPr>
      </p:pic>
      <p:pic>
        <p:nvPicPr>
          <p:cNvPr id="3" name="Picture 2">
            <a:extLst>
              <a:ext uri="{FF2B5EF4-FFF2-40B4-BE49-F238E27FC236}">
                <a16:creationId xmlns:a16="http://schemas.microsoft.com/office/drawing/2014/main" id="{0DE88260-3BF5-CDAA-6EB9-FD4FF3CFA22D}"/>
              </a:ext>
            </a:extLst>
          </p:cNvPr>
          <p:cNvPicPr>
            <a:picLocks noChangeAspect="1"/>
          </p:cNvPicPr>
          <p:nvPr/>
        </p:nvPicPr>
        <p:blipFill rotWithShape="1">
          <a:blip r:embed="rId4"/>
          <a:srcRect l="3609" t="10279" r="-1"/>
          <a:stretch/>
        </p:blipFill>
        <p:spPr>
          <a:xfrm>
            <a:off x="6813277" y="2631865"/>
            <a:ext cx="4660267" cy="28263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8B648482-57C0-BAF5-C510-4D438E566965}"/>
              </a:ext>
            </a:extLst>
          </p:cNvPr>
          <p:cNvSpPr txBox="1"/>
          <p:nvPr/>
        </p:nvSpPr>
        <p:spPr>
          <a:xfrm>
            <a:off x="6607861" y="951345"/>
            <a:ext cx="4951971" cy="1477328"/>
          </a:xfrm>
          <a:prstGeom prst="rect">
            <a:avLst/>
          </a:prstGeom>
          <a:noFill/>
        </p:spPr>
        <p:txBody>
          <a:bodyPr wrap="square" rtlCol="0">
            <a:spAutoFit/>
          </a:bodyPr>
          <a:lstStyle/>
          <a:p>
            <a:r>
              <a:rPr lang="en-GB" dirty="0"/>
              <a:t>Statement 4: people who have had a transfusion were given verbal and written information about blood transfusion</a:t>
            </a:r>
          </a:p>
          <a:p>
            <a:endParaRPr lang="en-GB" dirty="0"/>
          </a:p>
          <a:p>
            <a:r>
              <a:rPr lang="en-GB" dirty="0"/>
              <a:t>All-Wales: Patient Information Given</a:t>
            </a:r>
          </a:p>
        </p:txBody>
      </p:sp>
      <p:pic>
        <p:nvPicPr>
          <p:cNvPr id="9" name="Picture 8">
            <a:extLst>
              <a:ext uri="{FF2B5EF4-FFF2-40B4-BE49-F238E27FC236}">
                <a16:creationId xmlns:a16="http://schemas.microsoft.com/office/drawing/2014/main" id="{8ACE1BEA-87D6-12DD-2941-F46741AEBAB2}"/>
              </a:ext>
            </a:extLst>
          </p:cNvPr>
          <p:cNvPicPr>
            <a:picLocks noChangeAspect="1"/>
          </p:cNvPicPr>
          <p:nvPr/>
        </p:nvPicPr>
        <p:blipFill>
          <a:blip r:embed="rId5"/>
          <a:stretch>
            <a:fillRect/>
          </a:stretch>
        </p:blipFill>
        <p:spPr>
          <a:xfrm>
            <a:off x="7805815" y="5942612"/>
            <a:ext cx="2925317" cy="4309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976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304800" y="3805224"/>
            <a:ext cx="10781211" cy="357051"/>
          </a:xfrm>
        </p:spPr>
        <p:txBody>
          <a:bodyPr vert="horz" lIns="91440" tIns="45720" rIns="91440" bIns="45720" rtlCol="0" anchor="ctr">
            <a:normAutofit fontScale="90000"/>
          </a:bodyPr>
          <a:lstStyle/>
          <a:p>
            <a:pPr>
              <a:buClr>
                <a:schemeClr val="bg1"/>
              </a:buClr>
              <a:buSzPct val="75000"/>
            </a:pPr>
            <a:br>
              <a:rPr lang="en-US" sz="2800" dirty="0"/>
            </a:br>
            <a:br>
              <a:rPr lang="en-US" sz="2800" dirty="0"/>
            </a:br>
            <a:br>
              <a:rPr lang="en-US" sz="2800" dirty="0"/>
            </a:br>
            <a:br>
              <a:rPr lang="en-US" sz="2800" dirty="0"/>
            </a:br>
            <a:r>
              <a:rPr lang="en-US" sz="2800" dirty="0"/>
              <a:t>CONSENT : QS 138 NICE Quality Standards</a:t>
            </a:r>
            <a:br>
              <a:rPr lang="en-GB" sz="2800" dirty="0"/>
            </a:br>
            <a:r>
              <a:rPr lang="en-GB" sz="2800" dirty="0"/>
              <a:t>	          </a:t>
            </a:r>
            <a:br>
              <a:rPr lang="en-GB" sz="2800" dirty="0"/>
            </a:br>
            <a:r>
              <a:rPr lang="en-GB" sz="2800" dirty="0"/>
              <a:t>		</a:t>
            </a:r>
            <a:br>
              <a:rPr lang="en-GB" sz="2800" dirty="0"/>
            </a:br>
            <a:r>
              <a:rPr lang="en-US" sz="2800" dirty="0"/>
              <a:t>	</a:t>
            </a:r>
          </a:p>
        </p:txBody>
      </p:sp>
      <p:sp>
        <p:nvSpPr>
          <p:cNvPr id="7" name="TextBox 6">
            <a:extLst>
              <a:ext uri="{FF2B5EF4-FFF2-40B4-BE49-F238E27FC236}">
                <a16:creationId xmlns:a16="http://schemas.microsoft.com/office/drawing/2014/main" id="{CB66EAEE-FF47-CE5D-C3B5-ED9BB051F08D}"/>
              </a:ext>
            </a:extLst>
          </p:cNvPr>
          <p:cNvSpPr txBox="1"/>
          <p:nvPr/>
        </p:nvSpPr>
        <p:spPr>
          <a:xfrm>
            <a:off x="304800" y="4258754"/>
            <a:ext cx="11120846" cy="1323439"/>
          </a:xfrm>
          <a:prstGeom prst="rect">
            <a:avLst/>
          </a:prstGeom>
          <a:noFill/>
        </p:spPr>
        <p:txBody>
          <a:bodyPr wrap="square" rtlCol="0">
            <a:spAutoFit/>
          </a:bodyPr>
          <a:lstStyle/>
          <a:p>
            <a:pPr marL="285750" indent="-285750">
              <a:buClr>
                <a:schemeClr val="bg1"/>
              </a:buClr>
              <a:buSzPct val="70000"/>
              <a:buFont typeface="Wingdings" panose="05000000000000000000" pitchFamily="2" charset="2"/>
              <a:buChar char="S"/>
            </a:pPr>
            <a:endParaRPr lang="en-GB" sz="2000" dirty="0">
              <a:solidFill>
                <a:schemeClr val="bg1"/>
              </a:solidFill>
              <a:latin typeface="+mj-lt"/>
            </a:endParaRPr>
          </a:p>
          <a:p>
            <a:pPr marL="285750" indent="-285750">
              <a:buClr>
                <a:schemeClr val="bg1"/>
              </a:buClr>
              <a:buSzPct val="70000"/>
              <a:buFont typeface="Wingdings" panose="05000000000000000000" pitchFamily="2" charset="2"/>
              <a:buChar char="S"/>
            </a:pPr>
            <a:r>
              <a:rPr lang="en-GB" sz="2000" dirty="0">
                <a:solidFill>
                  <a:schemeClr val="bg1"/>
                </a:solidFill>
                <a:latin typeface="+mj-lt"/>
              </a:rPr>
              <a:t>The QR Code above provides a direct link to the Patient Information leaflet : </a:t>
            </a:r>
            <a:r>
              <a:rPr lang="en-GB" sz="2000" i="1" dirty="0">
                <a:solidFill>
                  <a:schemeClr val="bg1"/>
                </a:solidFill>
                <a:latin typeface="+mj-lt"/>
              </a:rPr>
              <a:t>Receiving a Blood Transfusion</a:t>
            </a:r>
            <a:r>
              <a:rPr lang="en-GB" sz="2000" dirty="0">
                <a:solidFill>
                  <a:schemeClr val="bg1"/>
                </a:solidFill>
                <a:latin typeface="+mj-lt"/>
              </a:rPr>
              <a:t>. This allows authorisers to fully explain the risks and benefits of receiving a transfusion in accordance with consent guidance.</a:t>
            </a:r>
          </a:p>
        </p:txBody>
      </p:sp>
      <p:pic>
        <p:nvPicPr>
          <p:cNvPr id="2" name="Picture 1">
            <a:extLst>
              <a:ext uri="{FF2B5EF4-FFF2-40B4-BE49-F238E27FC236}">
                <a16:creationId xmlns:a16="http://schemas.microsoft.com/office/drawing/2014/main" id="{FC6D7ADF-845E-D8EF-5B33-EBB9E559182A}"/>
              </a:ext>
            </a:extLst>
          </p:cNvPr>
          <p:cNvPicPr>
            <a:picLocks noChangeAspect="1"/>
          </p:cNvPicPr>
          <p:nvPr/>
        </p:nvPicPr>
        <p:blipFill>
          <a:blip r:embed="rId3"/>
          <a:stretch>
            <a:fillRect/>
          </a:stretch>
        </p:blipFill>
        <p:spPr>
          <a:xfrm>
            <a:off x="184112" y="522880"/>
            <a:ext cx="5911888" cy="2994402"/>
          </a:xfrm>
          <a:prstGeom prst="rect">
            <a:avLst/>
          </a:prstGeom>
        </p:spPr>
      </p:pic>
      <p:pic>
        <p:nvPicPr>
          <p:cNvPr id="6" name="Picture 5">
            <a:extLst>
              <a:ext uri="{FF2B5EF4-FFF2-40B4-BE49-F238E27FC236}">
                <a16:creationId xmlns:a16="http://schemas.microsoft.com/office/drawing/2014/main" id="{597C3AA0-2D73-8309-6559-1FB635BFBEA0}"/>
              </a:ext>
            </a:extLst>
          </p:cNvPr>
          <p:cNvPicPr>
            <a:picLocks noChangeAspect="1"/>
          </p:cNvPicPr>
          <p:nvPr/>
        </p:nvPicPr>
        <p:blipFill>
          <a:blip r:embed="rId4"/>
          <a:stretch>
            <a:fillRect/>
          </a:stretch>
        </p:blipFill>
        <p:spPr>
          <a:xfrm>
            <a:off x="6280111" y="810879"/>
            <a:ext cx="4515333" cy="2688569"/>
          </a:xfrm>
          <a:prstGeom prst="rect">
            <a:avLst/>
          </a:prstGeom>
        </p:spPr>
      </p:pic>
      <p:pic>
        <p:nvPicPr>
          <p:cNvPr id="3" name="Picture 2">
            <a:extLst>
              <a:ext uri="{FF2B5EF4-FFF2-40B4-BE49-F238E27FC236}">
                <a16:creationId xmlns:a16="http://schemas.microsoft.com/office/drawing/2014/main" id="{2D934A16-F7B0-4373-A25F-F4F621CE1F45}"/>
              </a:ext>
            </a:extLst>
          </p:cNvPr>
          <p:cNvPicPr>
            <a:picLocks noChangeAspect="1"/>
          </p:cNvPicPr>
          <p:nvPr/>
        </p:nvPicPr>
        <p:blipFill>
          <a:blip r:embed="rId5"/>
          <a:stretch>
            <a:fillRect/>
          </a:stretch>
        </p:blipFill>
        <p:spPr>
          <a:xfrm>
            <a:off x="9603879" y="94224"/>
            <a:ext cx="2404009" cy="1087901"/>
          </a:xfrm>
          <a:prstGeom prst="rect">
            <a:avLst/>
          </a:prstGeom>
        </p:spPr>
      </p:pic>
    </p:spTree>
    <p:extLst>
      <p:ext uri="{BB962C8B-B14F-4D97-AF65-F5344CB8AC3E}">
        <p14:creationId xmlns:p14="http://schemas.microsoft.com/office/powerpoint/2010/main" val="176696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278675" y="3807462"/>
            <a:ext cx="10781211" cy="357051"/>
          </a:xfrm>
        </p:spPr>
        <p:txBody>
          <a:bodyPr vert="horz" lIns="91440" tIns="45720" rIns="91440" bIns="45720" rtlCol="0" anchor="ctr">
            <a:normAutofit fontScale="90000"/>
          </a:bodyPr>
          <a:lstStyle/>
          <a:p>
            <a:pPr>
              <a:buClr>
                <a:schemeClr val="bg1"/>
              </a:buClr>
              <a:buSzPct val="75000"/>
            </a:pPr>
            <a:br>
              <a:rPr lang="en-US" sz="2800" dirty="0"/>
            </a:br>
            <a:br>
              <a:rPr lang="en-US" sz="2800" dirty="0"/>
            </a:br>
            <a:br>
              <a:rPr lang="en-US" sz="2800" dirty="0"/>
            </a:br>
            <a:r>
              <a:rPr lang="en-US" sz="2800" dirty="0"/>
              <a:t>TACO	</a:t>
            </a:r>
            <a:br>
              <a:rPr lang="en-GB" sz="2800" dirty="0"/>
            </a:br>
            <a:r>
              <a:rPr lang="en-GB" sz="2800" dirty="0"/>
              <a:t>	          </a:t>
            </a:r>
            <a:br>
              <a:rPr lang="en-GB" sz="2800" dirty="0"/>
            </a:br>
            <a:r>
              <a:rPr lang="en-GB" sz="2800" dirty="0"/>
              <a:t>		</a:t>
            </a:r>
            <a:br>
              <a:rPr lang="en-GB" sz="2800" dirty="0"/>
            </a:br>
            <a:r>
              <a:rPr lang="en-US" sz="2800" dirty="0"/>
              <a:t>	</a:t>
            </a:r>
          </a:p>
        </p:txBody>
      </p:sp>
      <p:pic>
        <p:nvPicPr>
          <p:cNvPr id="3" name="Picture 2">
            <a:extLst>
              <a:ext uri="{FF2B5EF4-FFF2-40B4-BE49-F238E27FC236}">
                <a16:creationId xmlns:a16="http://schemas.microsoft.com/office/drawing/2014/main" id="{2D934A16-F7B0-4373-A25F-F4F621CE1F45}"/>
              </a:ext>
            </a:extLst>
          </p:cNvPr>
          <p:cNvPicPr>
            <a:picLocks noChangeAspect="1"/>
          </p:cNvPicPr>
          <p:nvPr/>
        </p:nvPicPr>
        <p:blipFill>
          <a:blip r:embed="rId3"/>
          <a:stretch>
            <a:fillRect/>
          </a:stretch>
        </p:blipFill>
        <p:spPr>
          <a:xfrm>
            <a:off x="7217896" y="758952"/>
            <a:ext cx="4789992" cy="2335121"/>
          </a:xfrm>
          <a:prstGeom prst="rect">
            <a:avLst/>
          </a:prstGeom>
        </p:spPr>
      </p:pic>
      <p:sp>
        <p:nvSpPr>
          <p:cNvPr id="7" name="TextBox 6">
            <a:extLst>
              <a:ext uri="{FF2B5EF4-FFF2-40B4-BE49-F238E27FC236}">
                <a16:creationId xmlns:a16="http://schemas.microsoft.com/office/drawing/2014/main" id="{CB66EAEE-FF47-CE5D-C3B5-ED9BB051F08D}"/>
              </a:ext>
            </a:extLst>
          </p:cNvPr>
          <p:cNvSpPr txBox="1"/>
          <p:nvPr/>
        </p:nvSpPr>
        <p:spPr>
          <a:xfrm>
            <a:off x="304800" y="4258754"/>
            <a:ext cx="11120846" cy="1015663"/>
          </a:xfrm>
          <a:prstGeom prst="rect">
            <a:avLst/>
          </a:prstGeom>
          <a:noFill/>
        </p:spPr>
        <p:txBody>
          <a:bodyPr wrap="square" rtlCol="0">
            <a:spAutoFit/>
          </a:bodyPr>
          <a:lstStyle/>
          <a:p>
            <a:pPr marL="285750" indent="-285750">
              <a:buClr>
                <a:schemeClr val="bg1"/>
              </a:buClr>
              <a:buSzPct val="70000"/>
              <a:buFont typeface="Wingdings" panose="05000000000000000000" pitchFamily="2" charset="2"/>
              <a:buChar char="S"/>
            </a:pPr>
            <a:r>
              <a:rPr lang="en-GB" sz="2000" dirty="0">
                <a:solidFill>
                  <a:schemeClr val="bg1"/>
                </a:solidFill>
                <a:latin typeface="+mj-lt"/>
              </a:rPr>
              <a:t>A checklist approach is taken to assessing patients</a:t>
            </a:r>
          </a:p>
          <a:p>
            <a:pPr marL="285750" indent="-285750">
              <a:buClr>
                <a:schemeClr val="bg1"/>
              </a:buClr>
              <a:buSzPct val="70000"/>
              <a:buFont typeface="Wingdings" panose="05000000000000000000" pitchFamily="2" charset="2"/>
              <a:buChar char="S"/>
            </a:pPr>
            <a:r>
              <a:rPr lang="en-GB" sz="2000" dirty="0">
                <a:solidFill>
                  <a:schemeClr val="bg1"/>
                </a:solidFill>
                <a:latin typeface="+mj-lt"/>
              </a:rPr>
              <a:t>It is the responsibility of the person making the decision to transfuse and completing this written instruction to make any interventions as necessary and inform staff caring for the patient.</a:t>
            </a:r>
          </a:p>
        </p:txBody>
      </p:sp>
      <p:pic>
        <p:nvPicPr>
          <p:cNvPr id="5" name="Picture 4">
            <a:extLst>
              <a:ext uri="{FF2B5EF4-FFF2-40B4-BE49-F238E27FC236}">
                <a16:creationId xmlns:a16="http://schemas.microsoft.com/office/drawing/2014/main" id="{A912D789-D871-390C-F3E6-B7EFE158FF03}"/>
              </a:ext>
            </a:extLst>
          </p:cNvPr>
          <p:cNvPicPr>
            <a:picLocks noChangeAspect="1"/>
          </p:cNvPicPr>
          <p:nvPr/>
        </p:nvPicPr>
        <p:blipFill>
          <a:blip r:embed="rId4"/>
          <a:stretch>
            <a:fillRect/>
          </a:stretch>
        </p:blipFill>
        <p:spPr>
          <a:xfrm>
            <a:off x="703081" y="366277"/>
            <a:ext cx="6048375" cy="2914650"/>
          </a:xfrm>
          <a:prstGeom prst="rect">
            <a:avLst/>
          </a:prstGeom>
        </p:spPr>
      </p:pic>
    </p:spTree>
    <p:extLst>
      <p:ext uri="{BB962C8B-B14F-4D97-AF65-F5344CB8AC3E}">
        <p14:creationId xmlns:p14="http://schemas.microsoft.com/office/powerpoint/2010/main" val="2058286970"/>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7406D"/>
      </a:dk2>
      <a:lt2>
        <a:srgbClr val="DBEFF9"/>
      </a:lt2>
      <a:accent1>
        <a:srgbClr val="10253F"/>
      </a:accent1>
      <a:accent2>
        <a:srgbClr val="009DD9"/>
      </a:accent2>
      <a:accent3>
        <a:srgbClr val="0BD0D9"/>
      </a:accent3>
      <a:accent4>
        <a:srgbClr val="10CF9B"/>
      </a:accent4>
      <a:accent5>
        <a:srgbClr val="7CCA62"/>
      </a:accent5>
      <a:accent6>
        <a:srgbClr val="A5C249"/>
      </a:accent6>
      <a:hlink>
        <a:srgbClr val="FFFFFF"/>
      </a:hlink>
      <a:folHlink>
        <a:srgbClr val="FFFFFF"/>
      </a:folHlink>
    </a:clrScheme>
    <a:fontScheme name="Custom 2">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man factors toolkit Template.potx" id="{4C309587-0993-47B0-896F-7E62690DEFBD}" vid="{6A07B3E1-07E4-4A29-ABD5-9C11E3762FF8}"/>
    </a:ext>
  </a:extLst>
</a:theme>
</file>

<file path=ppt/theme/theme2.xml><?xml version="1.0" encoding="utf-8"?>
<a:theme xmlns:a="http://schemas.openxmlformats.org/drawingml/2006/main" name="Frame">
  <a:themeElements>
    <a:clrScheme name="Custom 1">
      <a:dk1>
        <a:srgbClr val="000000"/>
      </a:dk1>
      <a:lt1>
        <a:srgbClr val="FFFFFF"/>
      </a:lt1>
      <a:dk2>
        <a:srgbClr val="545454"/>
      </a:dk2>
      <a:lt2>
        <a:srgbClr val="BFBFBF"/>
      </a:lt2>
      <a:accent1>
        <a:srgbClr val="447F87"/>
      </a:accent1>
      <a:accent2>
        <a:srgbClr val="C32A44"/>
      </a:accent2>
      <a:accent3>
        <a:srgbClr val="951333"/>
      </a:accent3>
      <a:accent4>
        <a:srgbClr val="42A4AF"/>
      </a:accent4>
      <a:accent5>
        <a:srgbClr val="1AB39F"/>
      </a:accent5>
      <a:accent6>
        <a:srgbClr val="F1F2F3"/>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4279092ED8DE40A25D086EC7D596EE" ma:contentTypeVersion="14" ma:contentTypeDescription="Create a new document." ma:contentTypeScope="" ma:versionID="864c2e9135b567fe1eb5cddfb14943ca">
  <xsd:schema xmlns:xsd="http://www.w3.org/2001/XMLSchema" xmlns:xs="http://www.w3.org/2001/XMLSchema" xmlns:p="http://schemas.microsoft.com/office/2006/metadata/properties" xmlns:ns3="2cd9f081-6221-4d08-b98d-81bf94ab963a" xmlns:ns4="bfe4326c-13bb-4620-899e-058bf6586b12" targetNamespace="http://schemas.microsoft.com/office/2006/metadata/properties" ma:root="true" ma:fieldsID="99043132a849870d5a98e39899b6c341" ns3:_="" ns4:_="">
    <xsd:import namespace="2cd9f081-6221-4d08-b98d-81bf94ab963a"/>
    <xsd:import namespace="bfe4326c-13bb-4620-899e-058bf6586b1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d9f081-6221-4d08-b98d-81bf94ab96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e4326c-13bb-4620-899e-058bf6586b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5DDBC1-F177-42E0-B9CD-0E11A8794091}">
  <ds:schemaRefs>
    <ds:schemaRef ds:uri="http://schemas.microsoft.com/sharepoint/v3/contenttype/forms"/>
  </ds:schemaRefs>
</ds:datastoreItem>
</file>

<file path=customXml/itemProps2.xml><?xml version="1.0" encoding="utf-8"?>
<ds:datastoreItem xmlns:ds="http://schemas.openxmlformats.org/officeDocument/2006/customXml" ds:itemID="{75FD5D13-06B9-4605-9707-4A830A9C2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d9f081-6221-4d08-b98d-81bf94ab963a"/>
    <ds:schemaRef ds:uri="bfe4326c-13bb-4620-899e-058bf6586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38E96C-E6F6-42AD-BFDE-9A6046568474}">
  <ds:schemaRefs>
    <ds:schemaRef ds:uri="2cd9f081-6221-4d08-b98d-81bf94ab963a"/>
    <ds:schemaRef ds:uri="http://purl.org/dc/terms/"/>
    <ds:schemaRef ds:uri="bfe4326c-13bb-4620-899e-058bf6586b1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Human factors toolkit Template</Template>
  <TotalTime>14562</TotalTime>
  <Words>1757</Words>
  <Application>Microsoft Office PowerPoint</Application>
  <PresentationFormat>Widescreen</PresentationFormat>
  <Paragraphs>145</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Corbel</vt:lpstr>
      <vt:lpstr>Wingdings</vt:lpstr>
      <vt:lpstr>Wingdings 2</vt:lpstr>
      <vt:lpstr>Office Theme</vt:lpstr>
      <vt:lpstr>Frame</vt:lpstr>
      <vt:lpstr>All Wales Transfusion Record   </vt:lpstr>
      <vt:lpstr>All Wales Transfusion Record (AWTR)</vt:lpstr>
      <vt:lpstr>All Wales Transfusion Record (AWTR)</vt:lpstr>
      <vt:lpstr>Why Change?</vt:lpstr>
      <vt:lpstr> What is changing: Patient Information </vt:lpstr>
      <vt:lpstr>   CONSENT:                   </vt:lpstr>
      <vt:lpstr> Consent:  QS:138 NICE Quality Standards</vt:lpstr>
      <vt:lpstr>    CONSENT : QS 138 NICE Quality Standards                 </vt:lpstr>
      <vt:lpstr>   TACO                  </vt:lpstr>
      <vt:lpstr>SHOT  TACO Data: </vt:lpstr>
      <vt:lpstr>   TACO                  </vt:lpstr>
      <vt:lpstr>    Pre- Administration Checklist                 </vt:lpstr>
      <vt:lpstr>   Indication Code or Reason for Transfusion                  </vt:lpstr>
      <vt:lpstr>   Indication Code or Reason for Transfusion                  </vt:lpstr>
      <vt:lpstr> Indication Code or Reason for Transfusion: Audit 2022 Results </vt:lpstr>
      <vt:lpstr>   Indication Code or Reason for Transfusion                  </vt:lpstr>
      <vt:lpstr>Blood Components  Website &amp; App</vt:lpstr>
      <vt:lpstr>   Oxygen Saturation                  </vt:lpstr>
      <vt:lpstr>Where to find the AWTR</vt:lpstr>
      <vt:lpstr>Summary</vt:lpstr>
      <vt:lpstr>  Any questions, contact your hospital transfusion team or wbs.bloodhealthteam@wales.nhs.uk    </vt:lpstr>
    </vt:vector>
  </TitlesOfParts>
  <Company>Welsh Blood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Transfusion safety</dc:title>
  <dc:creator>Joanne Gregory (Welsh Blood Service, Blood Health Team)</dc:creator>
  <cp:lastModifiedBy>Alister Jones (Welsh Blood Service, Better Blood Transfusion)</cp:lastModifiedBy>
  <cp:revision>95</cp:revision>
  <dcterms:created xsi:type="dcterms:W3CDTF">2022-03-17T10:36:00Z</dcterms:created>
  <dcterms:modified xsi:type="dcterms:W3CDTF">2023-03-23T12:41:41Z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0x0101002C4279092ED8DE40A25D086EC7D596EE</vt:lpwstr>
  </property>
</Properties>
</file>