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2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D9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2" autoAdjust="0"/>
    <p:restoredTop sz="96395" autoAdjust="0"/>
  </p:normalViewPr>
  <p:slideViewPr>
    <p:cSldViewPr snapToGrid="0">
      <p:cViewPr varScale="1">
        <p:scale>
          <a:sx n="110" d="100"/>
          <a:sy n="110" d="100"/>
        </p:scale>
        <p:origin x="18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DF37-A3E8-4EF7-962A-3B8CE75612F8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8351-490A-40B5-AEEB-7F3EFFA956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79838" y="4445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22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DF37-A3E8-4EF7-962A-3B8CE75612F8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8351-490A-40B5-AEEB-7F3EFFA95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0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blood-transfusion-patient-cons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dcomponents.org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F4D62-EA0D-7F33-04D0-0BA9602A6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8" t="1354" r="1408" b="1447"/>
          <a:stretch/>
        </p:blipFill>
        <p:spPr>
          <a:xfrm rot="5400000">
            <a:off x="1920663" y="1555972"/>
            <a:ext cx="6065993" cy="42876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2425148" y="2207099"/>
            <a:ext cx="871497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6686550" y="1457762"/>
            <a:ext cx="1519625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742770" y="4211072"/>
            <a:ext cx="620167" cy="638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6742770" y="2894275"/>
            <a:ext cx="818914" cy="651558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2345635" y="5414838"/>
            <a:ext cx="536518" cy="497386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45839"/>
              </p:ext>
            </p:extLst>
          </p:nvPr>
        </p:nvGraphicFramePr>
        <p:xfrm>
          <a:off x="293680" y="1314721"/>
          <a:ext cx="2288155" cy="458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155">
                  <a:extLst>
                    <a:ext uri="{9D8B030D-6E8A-4147-A177-3AD203B41FA5}">
                      <a16:colId xmlns:a16="http://schemas.microsoft.com/office/drawing/2014/main" val="689965054"/>
                    </a:ext>
                  </a:extLst>
                </a:gridCol>
              </a:tblGrid>
              <a:tr h="19165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Consent to Transfusion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Updated SaBTO guidance in 2020</a:t>
                      </a:r>
                      <a:r>
                        <a:rPr lang="en-GB" sz="1100" baseline="30000" dirty="0"/>
                        <a:t>1</a:t>
                      </a:r>
                      <a:r>
                        <a:rPr lang="en-GB" sz="1100" dirty="0"/>
                        <a:t> placed even greater emphasis on the topics to be discussed with the patient.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It is the responsibility of the person making the decision to transfuse and completing this written instruction to address all five points listed here.</a:t>
                      </a:r>
                    </a:p>
                    <a:p>
                      <a:pPr marL="87313" indent="-87313" algn="just"/>
                      <a:r>
                        <a:rPr lang="en-GB" sz="900" baseline="30000" dirty="0"/>
                        <a:t>1</a:t>
                      </a:r>
                      <a:r>
                        <a:rPr lang="en-GB" sz="900" dirty="0">
                          <a:hlinkClick r:id="rId3"/>
                        </a:rPr>
                        <a:t>https://www.gov.uk/government/publications/blood-transfusion-patient-consent</a:t>
                      </a:r>
                      <a:r>
                        <a:rPr lang="en-GB" sz="9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89002"/>
                  </a:ext>
                </a:extLst>
              </a:tr>
              <a:tr h="208316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8537788"/>
                  </a:ext>
                </a:extLst>
              </a:tr>
              <a:tr h="205538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Administration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The person administering a transfusion must ensure the consent to transfusion and TACO risk assessment sections have been completed on the written instruction.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Clinical leaders, and those producing written instructions for transfusion themselves, must be fully supportive of staff who challenge when a section has not been completed.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67736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3457" y="183042"/>
            <a:ext cx="719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All Wales Transfusion Record (v5, 2023) – </a:t>
            </a:r>
            <a:r>
              <a:rPr lang="en-GB" sz="2400" b="1" i="1" dirty="0"/>
              <a:t>what’s new?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62886" y="6571976"/>
            <a:ext cx="20055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/>
              <a:t>WBS Blood Health Team, 2023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C929EF-9DC6-1A2E-57F4-03C07A6717B1}"/>
              </a:ext>
            </a:extLst>
          </p:cNvPr>
          <p:cNvCxnSpPr>
            <a:cxnSpLocks/>
          </p:cNvCxnSpPr>
          <p:nvPr/>
        </p:nvCxnSpPr>
        <p:spPr>
          <a:xfrm flipH="1" flipV="1">
            <a:off x="6686550" y="4800366"/>
            <a:ext cx="732017" cy="863165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98177"/>
              </p:ext>
            </p:extLst>
          </p:nvPr>
        </p:nvGraphicFramePr>
        <p:xfrm>
          <a:off x="7359532" y="1002301"/>
          <a:ext cx="2384567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4567">
                  <a:extLst>
                    <a:ext uri="{9D8B030D-6E8A-4147-A177-3AD203B41FA5}">
                      <a16:colId xmlns:a16="http://schemas.microsoft.com/office/drawing/2014/main" val="689965054"/>
                    </a:ext>
                  </a:extLst>
                </a:gridCol>
              </a:tblGrid>
              <a:tr h="81363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Weight (kg)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Having an accurate weight of the patient is essential to minimising the risk of overload.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89002"/>
                  </a:ext>
                </a:extLst>
              </a:tr>
              <a:tr h="251486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3898832"/>
                  </a:ext>
                </a:extLst>
              </a:tr>
              <a:tr h="113908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Specific Transfusion Requirement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To be identified here by the person completing this written instruction for transfusion, </a:t>
                      </a:r>
                      <a:r>
                        <a:rPr lang="en-GB" sz="1100" u="sng" dirty="0"/>
                        <a:t>and</a:t>
                      </a:r>
                      <a:r>
                        <a:rPr lang="en-GB" sz="1100" dirty="0"/>
                        <a:t> also to be completed for each unit of blood component authorised.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37788"/>
                  </a:ext>
                </a:extLst>
              </a:tr>
              <a:tr h="25148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677362"/>
                  </a:ext>
                </a:extLst>
              </a:tr>
              <a:tr h="1538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dirty="0"/>
                        <a:t>TACO Risk 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 ‘checklist’ approach is taken to assessing patients.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It is the responsibility of the person making the decision to transfuse and completing this written instruction to make any interventions as necessary and inform staff caring for the patient.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86929"/>
                  </a:ext>
                </a:extLst>
              </a:tr>
              <a:tr h="251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409559"/>
                  </a:ext>
                </a:extLst>
              </a:tr>
              <a:tr h="813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QR Codes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These have been included to facilitate direct access to webpages with relevant supporting material.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8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17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DCE263C-805E-825B-C909-1D58058D0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" t="1103" r="1540" b="1983"/>
          <a:stretch/>
        </p:blipFill>
        <p:spPr>
          <a:xfrm rot="16200000">
            <a:off x="1921436" y="1558176"/>
            <a:ext cx="6070406" cy="428761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2337143" y="4068467"/>
            <a:ext cx="745638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6146800" y="2853307"/>
            <a:ext cx="1300136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6369804" y="4792584"/>
            <a:ext cx="1077132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H="1">
            <a:off x="6902320" y="1475070"/>
            <a:ext cx="936045" cy="0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D033E92-2278-4B9E-9FBD-D59120E2AF2F}"/>
              </a:ext>
            </a:extLst>
          </p:cNvPr>
          <p:cNvSpPr txBox="1"/>
          <p:nvPr/>
        </p:nvSpPr>
        <p:spPr>
          <a:xfrm>
            <a:off x="222338" y="6571976"/>
            <a:ext cx="20055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WBS Blood Health Team, 2023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71AD5-D377-8E79-C52F-AABB3D83B32D}"/>
              </a:ext>
            </a:extLst>
          </p:cNvPr>
          <p:cNvSpPr txBox="1"/>
          <p:nvPr/>
        </p:nvSpPr>
        <p:spPr>
          <a:xfrm>
            <a:off x="1353457" y="183042"/>
            <a:ext cx="719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All Wales Transfusion Record (v5, 2023) – </a:t>
            </a:r>
            <a:r>
              <a:rPr lang="en-GB" sz="2400" b="1" i="1" dirty="0"/>
              <a:t>what’s new?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9A171D1-A91B-2314-293A-4FF9BBFC6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44334"/>
              </p:ext>
            </p:extLst>
          </p:nvPr>
        </p:nvGraphicFramePr>
        <p:xfrm>
          <a:off x="7345384" y="771161"/>
          <a:ext cx="2384567" cy="588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4567">
                  <a:extLst>
                    <a:ext uri="{9D8B030D-6E8A-4147-A177-3AD203B41FA5}">
                      <a16:colId xmlns:a16="http://schemas.microsoft.com/office/drawing/2014/main" val="689965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Pre-administration checklist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A confirmatory tick-box checklist has been introduced to be completed by the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person who is administering the transfusion, to be repeated for each unit given</a:t>
                      </a:r>
                      <a:r>
                        <a:rPr lang="en-GB" sz="11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89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3898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Specific Transfusion Requirement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This needs to be identified here also by the person completing this written instruction for transfusion, for each unit</a:t>
                      </a:r>
                      <a:r>
                        <a:rPr lang="en-GB" sz="1100" i="0" dirty="0"/>
                        <a:t>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i="0" dirty="0"/>
                        <a:t>This will reinforce the requirement for each unit as it is authorised, and as it is administered.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37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67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dirty="0"/>
                        <a:t>SpO</a:t>
                      </a:r>
                      <a:r>
                        <a:rPr lang="en-GB" sz="1100" b="1" i="1" baseline="-25000" dirty="0"/>
                        <a:t>2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While SpO</a:t>
                      </a:r>
                      <a:r>
                        <a:rPr lang="en-GB" sz="1100" baseline="-25000" dirty="0"/>
                        <a:t>2</a:t>
                      </a:r>
                      <a:r>
                        <a:rPr lang="en-GB" sz="1100" dirty="0"/>
                        <a:t> monitoring is not part of the recommended minimum </a:t>
                      </a:r>
                      <a:r>
                        <a:rPr lang="en-GB" sz="1100" dirty="0" err="1"/>
                        <a:t>observ-ations</a:t>
                      </a:r>
                      <a:r>
                        <a:rPr lang="en-GB" sz="1100" dirty="0"/>
                        <a:t> for transfusion (BSH 2017), the outcome of the AWTR review consultation process in 2022 was to include this here.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86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3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AWTR Page 3 &amp; 4 (unit 4-9)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The AWTR is now four A4 sides. Page 3 and 4 are the same as page 2 shown here with the space for the written instruction and record for units 4 to 9.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208075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7522709-9013-6530-222E-74C5A7E21964}"/>
              </a:ext>
            </a:extLst>
          </p:cNvPr>
          <p:cNvCxnSpPr>
            <a:cxnSpLocks/>
          </p:cNvCxnSpPr>
          <p:nvPr/>
        </p:nvCxnSpPr>
        <p:spPr>
          <a:xfrm>
            <a:off x="2484582" y="1708727"/>
            <a:ext cx="449811" cy="962429"/>
          </a:xfrm>
          <a:prstGeom prst="straightConnector1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1502DD9-47AA-ED54-5780-D944AF94F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4589"/>
              </p:ext>
            </p:extLst>
          </p:nvPr>
        </p:nvGraphicFramePr>
        <p:xfrm>
          <a:off x="279281" y="863357"/>
          <a:ext cx="2288613" cy="568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613">
                  <a:extLst>
                    <a:ext uri="{9D8B030D-6E8A-4147-A177-3AD203B41FA5}">
                      <a16:colId xmlns:a16="http://schemas.microsoft.com/office/drawing/2014/main" val="689965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1" i="1" dirty="0"/>
                        <a:t>Instruction for Transfusion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The written instruction for each unit is now completely contained in just one part of the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All Wales Transfusion Record  (AWTR).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5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529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Indication Code or Reason for Transfusion</a:t>
                      </a:r>
                      <a:endParaRPr lang="en-GB" sz="1100" dirty="0"/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The person making completing this written instruction should put this information here, as well as having documented this in the patients records.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This then constitutes a holistic transfusion record, and will also directly inform the person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administering the transfusion</a:t>
                      </a:r>
                      <a:r>
                        <a:rPr lang="en-GB" sz="1100" dirty="0"/>
                        <a:t>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/>
                        <a:t>The NBTC indication codes for transfusion is a summary of national guidelines for the use of blood components in adults that aims to act as a prompt for clinicians to facilitate appropriate use.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/>
                        <a:t>Further guidance on these i</a:t>
                      </a:r>
                      <a:r>
                        <a:rPr lang="en-GB" sz="1100" i="0" dirty="0"/>
                        <a:t>ndication codes can be found here: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i="0" dirty="0"/>
                        <a:t> </a:t>
                      </a:r>
                      <a:r>
                        <a:rPr lang="en-GB" sz="1100" i="0" dirty="0">
                          <a:hlinkClick r:id="rId3"/>
                        </a:rPr>
                        <a:t>www.bloodcomponents.org.uk/</a:t>
                      </a:r>
                      <a:r>
                        <a:rPr lang="en-GB" sz="1100" i="0" dirty="0"/>
                        <a:t> ;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0" i="0" dirty="0"/>
                        <a:t>the associated app to this website, </a:t>
                      </a:r>
                      <a:r>
                        <a:rPr lang="en-GB" sz="1100" b="0" i="0" u="sng" dirty="0"/>
                        <a:t>NHS Blood Components</a:t>
                      </a:r>
                      <a:r>
                        <a:rPr lang="en-GB" sz="1100" b="0" i="0" dirty="0"/>
                        <a:t>, can </a:t>
                      </a:r>
                      <a:r>
                        <a:rPr lang="en-GB" sz="1100" i="0" dirty="0"/>
                        <a:t>be 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downloaded</a:t>
                      </a:r>
                      <a:r>
                        <a:rPr lang="en-GB" sz="1100" i="0" dirty="0"/>
                        <a:t> from App Store and Google Play.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8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37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</TotalTime>
  <Words>564</Words>
  <Application>Microsoft Office PowerPoint</Application>
  <PresentationFormat>A4 Paper (210x297 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Welsh Blood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Alister Jones (Welsh Blood Service, Better Blood Transfusion)</dc:creator>
  <cp:lastModifiedBy>Alister Jones (Welsh Blood Service, Better Blood Transfusion)</cp:lastModifiedBy>
  <cp:revision>84</cp:revision>
  <dcterms:created xsi:type="dcterms:W3CDTF">2019-11-25T15:45:36Z</dcterms:created>
  <dcterms:modified xsi:type="dcterms:W3CDTF">2023-03-24T10:07:11Z</dcterms:modified>
</cp:coreProperties>
</file>