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 id="265"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5D9"/>
    <a:srgbClr val="FFF8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2" autoAdjust="0"/>
    <p:restoredTop sz="96395" autoAdjust="0"/>
  </p:normalViewPr>
  <p:slideViewPr>
    <p:cSldViewPr snapToGrid="0">
      <p:cViewPr varScale="1">
        <p:scale>
          <a:sx n="82" d="100"/>
          <a:sy n="82" d="100"/>
        </p:scale>
        <p:origin x="165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CFDF37-A3E8-4EF7-962A-3B8CE75612F8}" type="datetimeFigureOut">
              <a:rPr lang="en-GB" smtClean="0"/>
              <a:t>22/03/2023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B8351-490A-40B5-AEEB-7F3EFFA956E0}" type="slidenum">
              <a:rPr lang="en-GB" smtClean="0"/>
              <a:t>‹#›</a:t>
            </a:fld>
            <a:endParaRPr lang="en-GB"/>
          </a:p>
        </p:txBody>
      </p:sp>
      <p:sp>
        <p:nvSpPr>
          <p:cNvPr id="8" name="Content Placeholder 7"/>
          <p:cNvSpPr>
            <a:spLocks noGrp="1"/>
          </p:cNvSpPr>
          <p:nvPr>
            <p:ph sz="quarter" idx="13"/>
          </p:nvPr>
        </p:nvSpPr>
        <p:spPr>
          <a:xfrm>
            <a:off x="3779838" y="4445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822578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5D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FDF37-A3E8-4EF7-962A-3B8CE75612F8}" type="datetimeFigureOut">
              <a:rPr lang="en-GB" smtClean="0"/>
              <a:t>22/03/2023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B8351-490A-40B5-AEEB-7F3EFFA956E0}" type="slidenum">
              <a:rPr lang="en-GB" smtClean="0"/>
              <a:t>‹#›</a:t>
            </a:fld>
            <a:endParaRPr lang="en-GB"/>
          </a:p>
        </p:txBody>
      </p:sp>
    </p:spTree>
    <p:extLst>
      <p:ext uri="{BB962C8B-B14F-4D97-AF65-F5344CB8AC3E}">
        <p14:creationId xmlns:p14="http://schemas.microsoft.com/office/powerpoint/2010/main" val="1634107825"/>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bloodcomponents.org.uk/"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57200" y="164380"/>
            <a:ext cx="9007642" cy="430887"/>
          </a:xfrm>
          <a:prstGeom prst="rect">
            <a:avLst/>
          </a:prstGeom>
          <a:noFill/>
        </p:spPr>
        <p:txBody>
          <a:bodyPr wrap="square" rtlCol="0">
            <a:spAutoFit/>
          </a:bodyPr>
          <a:lstStyle/>
          <a:p>
            <a:pPr algn="ctr"/>
            <a:r>
              <a:rPr lang="en-GB" sz="2200" b="1" dirty="0">
                <a:latin typeface="+mj-lt"/>
              </a:rPr>
              <a:t>All Wales Transfusion Record (v5, 2023) – </a:t>
            </a:r>
            <a:r>
              <a:rPr lang="en-GB" sz="2200" b="1" i="1" dirty="0">
                <a:latin typeface="+mj-lt"/>
              </a:rPr>
              <a:t>written instruction</a:t>
            </a:r>
          </a:p>
        </p:txBody>
      </p:sp>
      <p:sp>
        <p:nvSpPr>
          <p:cNvPr id="17" name="TextBox 16"/>
          <p:cNvSpPr txBox="1"/>
          <p:nvPr/>
        </p:nvSpPr>
        <p:spPr>
          <a:xfrm>
            <a:off x="7821644" y="6571976"/>
            <a:ext cx="2005535" cy="246221"/>
          </a:xfrm>
          <a:prstGeom prst="rect">
            <a:avLst/>
          </a:prstGeom>
          <a:noFill/>
        </p:spPr>
        <p:txBody>
          <a:bodyPr wrap="square" rtlCol="0">
            <a:spAutoFit/>
          </a:bodyPr>
          <a:lstStyle/>
          <a:p>
            <a:pPr algn="r"/>
            <a:r>
              <a:rPr lang="en-GB" sz="1000" b="1" dirty="0">
                <a:latin typeface="+mj-lt"/>
              </a:rPr>
              <a:t>WBS Blood Health Team, 2023 </a:t>
            </a:r>
          </a:p>
        </p:txBody>
      </p:sp>
      <p:pic>
        <p:nvPicPr>
          <p:cNvPr id="5" name="Picture 4">
            <a:extLst>
              <a:ext uri="{FF2B5EF4-FFF2-40B4-BE49-F238E27FC236}">
                <a16:creationId xmlns:a16="http://schemas.microsoft.com/office/drawing/2014/main" id="{1DC28FB7-B586-3323-0D35-4DB4F59140CF}"/>
              </a:ext>
            </a:extLst>
          </p:cNvPr>
          <p:cNvPicPr>
            <a:picLocks noChangeAspect="1"/>
          </p:cNvPicPr>
          <p:nvPr/>
        </p:nvPicPr>
        <p:blipFill rotWithShape="1">
          <a:blip r:embed="rId2"/>
          <a:srcRect l="1268" t="1354" r="1408" b="1447"/>
          <a:stretch/>
        </p:blipFill>
        <p:spPr>
          <a:xfrm rot="5400000">
            <a:off x="-226614" y="1232539"/>
            <a:ext cx="5697470" cy="4510775"/>
          </a:xfrm>
          <a:prstGeom prst="rect">
            <a:avLst/>
          </a:prstGeom>
          <a:ln>
            <a:solidFill>
              <a:schemeClr val="bg1">
                <a:lumMod val="50000"/>
              </a:schemeClr>
            </a:solidFill>
          </a:ln>
        </p:spPr>
      </p:pic>
      <p:cxnSp>
        <p:nvCxnSpPr>
          <p:cNvPr id="13" name="Straight Arrow Connector 12"/>
          <p:cNvCxnSpPr>
            <a:cxnSpLocks/>
          </p:cNvCxnSpPr>
          <p:nvPr/>
        </p:nvCxnSpPr>
        <p:spPr>
          <a:xfrm flipH="1">
            <a:off x="4325201" y="792173"/>
            <a:ext cx="924435" cy="790498"/>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a:cxnSpLocks/>
          </p:cNvCxnSpPr>
          <p:nvPr/>
        </p:nvCxnSpPr>
        <p:spPr>
          <a:xfrm flipH="1">
            <a:off x="4325201" y="1819746"/>
            <a:ext cx="924435" cy="275384"/>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E6639F8-8D63-6CCA-400D-0A97E0D30831}"/>
              </a:ext>
            </a:extLst>
          </p:cNvPr>
          <p:cNvCxnSpPr>
            <a:cxnSpLocks/>
          </p:cNvCxnSpPr>
          <p:nvPr/>
        </p:nvCxnSpPr>
        <p:spPr>
          <a:xfrm flipH="1" flipV="1">
            <a:off x="4325201" y="3356989"/>
            <a:ext cx="1063545" cy="130937"/>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65B730A-2A7E-8D38-45F8-EA440E04F7D7}"/>
              </a:ext>
            </a:extLst>
          </p:cNvPr>
          <p:cNvCxnSpPr>
            <a:cxnSpLocks/>
          </p:cNvCxnSpPr>
          <p:nvPr/>
        </p:nvCxnSpPr>
        <p:spPr>
          <a:xfrm flipH="1" flipV="1">
            <a:off x="4325201" y="3768467"/>
            <a:ext cx="924435" cy="768022"/>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050D50EF-355C-4AC7-F786-C53369F06D71}"/>
              </a:ext>
            </a:extLst>
          </p:cNvPr>
          <p:cNvGraphicFramePr>
            <a:graphicFrameLocks noGrp="1"/>
          </p:cNvGraphicFramePr>
          <p:nvPr>
            <p:extLst>
              <p:ext uri="{D42A27DB-BD31-4B8C-83A1-F6EECF244321}">
                <p14:modId xmlns:p14="http://schemas.microsoft.com/office/powerpoint/2010/main" val="2044755884"/>
              </p:ext>
            </p:extLst>
          </p:nvPr>
        </p:nvGraphicFramePr>
        <p:xfrm>
          <a:off x="5023572" y="644521"/>
          <a:ext cx="4524114" cy="5692140"/>
        </p:xfrm>
        <a:graphic>
          <a:graphicData uri="http://schemas.openxmlformats.org/drawingml/2006/table">
            <a:tbl>
              <a:tblPr firstRow="1" bandRow="1">
                <a:tableStyleId>{5940675A-B579-460E-94D1-54222C63F5DA}</a:tableStyleId>
              </a:tblPr>
              <a:tblGrid>
                <a:gridCol w="4524114">
                  <a:extLst>
                    <a:ext uri="{9D8B030D-6E8A-4147-A177-3AD203B41FA5}">
                      <a16:colId xmlns:a16="http://schemas.microsoft.com/office/drawing/2014/main" val="689965054"/>
                    </a:ext>
                  </a:extLst>
                </a:gridCol>
              </a:tblGrid>
              <a:tr h="628330">
                <a:tc>
                  <a:txBody>
                    <a:bodyPr/>
                    <a:lstStyle/>
                    <a:p>
                      <a:pPr algn="just">
                        <a:spcAft>
                          <a:spcPts val="300"/>
                        </a:spcAft>
                      </a:pPr>
                      <a:r>
                        <a:rPr lang="en-GB" sz="1100" b="1" i="1" dirty="0">
                          <a:latin typeface="+mj-lt"/>
                        </a:rPr>
                        <a:t>Weight</a:t>
                      </a:r>
                    </a:p>
                    <a:p>
                      <a:pPr algn="just">
                        <a:spcAft>
                          <a:spcPts val="0"/>
                        </a:spcAft>
                      </a:pPr>
                      <a:r>
                        <a:rPr lang="en-GB" sz="1100" dirty="0">
                          <a:latin typeface="+mj-lt"/>
                        </a:rPr>
                        <a:t>This is new to the All Wales Transfusion Record (AWTR); it is the responsibility of the person completing the written instruction to ensure that this is measured and documented here. </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498789002"/>
                  </a:ext>
                </a:extLst>
              </a:tr>
              <a:tr h="150799">
                <a:tc>
                  <a:txBody>
                    <a:bodyPr/>
                    <a:lstStyle/>
                    <a:p>
                      <a:endParaRPr lang="en-GB" sz="1050" b="0" dirty="0">
                        <a:latin typeface="+mj-lt"/>
                      </a:endParaRPr>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3898832"/>
                  </a:ext>
                </a:extLst>
              </a:tr>
              <a:tr h="628330">
                <a:tc>
                  <a:txBody>
                    <a:bodyPr/>
                    <a:lstStyle/>
                    <a:p>
                      <a:pPr algn="just">
                        <a:spcAft>
                          <a:spcPts val="300"/>
                        </a:spcAft>
                      </a:pPr>
                      <a:r>
                        <a:rPr lang="en-GB" sz="1100" b="1" i="1" dirty="0">
                          <a:latin typeface="+mj-lt"/>
                        </a:rPr>
                        <a:t>Consent to Transfusion </a:t>
                      </a:r>
                      <a:endParaRPr lang="en-GB" sz="1100" dirty="0">
                        <a:latin typeface="+mj-lt"/>
                      </a:endParaRPr>
                    </a:p>
                    <a:p>
                      <a:pPr algn="just">
                        <a:spcAft>
                          <a:spcPts val="600"/>
                        </a:spcAft>
                      </a:pPr>
                      <a:r>
                        <a:rPr lang="en-GB" sz="1100" dirty="0">
                          <a:latin typeface="+mj-lt"/>
                        </a:rPr>
                        <a:t>This section has been expanded; a series of checkboxes have been introduced, to be completed </a:t>
                      </a:r>
                      <a:r>
                        <a:rPr lang="en-GB" sz="1100" kern="1200" dirty="0">
                          <a:solidFill>
                            <a:schemeClr val="tx1"/>
                          </a:solidFill>
                          <a:latin typeface="+mj-lt"/>
                          <a:ea typeface="+mn-ea"/>
                          <a:cs typeface="+mn-cs"/>
                        </a:rPr>
                        <a:t>by the person making the decision to transfuse and producing this written instruction; these are to confirm what should be also being documented in the patient records.</a:t>
                      </a:r>
                    </a:p>
                    <a:p>
                      <a:pPr algn="just">
                        <a:spcAft>
                          <a:spcPts val="0"/>
                        </a:spcAft>
                      </a:pPr>
                      <a:r>
                        <a:rPr lang="en-GB" sz="1100" kern="1200" dirty="0">
                          <a:solidFill>
                            <a:schemeClr val="tx1"/>
                          </a:solidFill>
                          <a:latin typeface="+mj-lt"/>
                          <a:ea typeface="+mn-ea"/>
                          <a:cs typeface="+mn-cs"/>
                        </a:rPr>
                        <a:t>A direct QR code link to a patient information leaflet online has been put here to support the consent discussion.</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438537788"/>
                  </a:ext>
                </a:extLst>
              </a:tr>
              <a:tr h="0">
                <a:tc>
                  <a:txBody>
                    <a:bodyPr/>
                    <a:lstStyle/>
                    <a:p>
                      <a:pPr>
                        <a:spcAft>
                          <a:spcPts val="0"/>
                        </a:spcAft>
                      </a:pPr>
                      <a:endParaRPr lang="en-GB" sz="105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522691"/>
                  </a:ext>
                </a:extLst>
              </a:tr>
              <a:tr h="628330">
                <a:tc>
                  <a:txBody>
                    <a:bodyPr/>
                    <a:lstStyle/>
                    <a:p>
                      <a:pPr>
                        <a:spcAft>
                          <a:spcPts val="300"/>
                        </a:spcAft>
                      </a:pPr>
                      <a:r>
                        <a:rPr lang="en-GB" sz="1100" b="1" i="1" dirty="0">
                          <a:latin typeface="+mj-lt"/>
                        </a:rPr>
                        <a:t>Specific Transfusion Requirements</a:t>
                      </a:r>
                    </a:p>
                    <a:p>
                      <a:pPr>
                        <a:spcAft>
                          <a:spcPts val="0"/>
                        </a:spcAft>
                      </a:pPr>
                      <a:r>
                        <a:rPr lang="en-GB" sz="1100" dirty="0">
                          <a:latin typeface="+mj-lt"/>
                        </a:rPr>
                        <a:t>It continues </a:t>
                      </a:r>
                      <a:r>
                        <a:rPr lang="en-GB" sz="1100" kern="1200" dirty="0">
                          <a:solidFill>
                            <a:schemeClr val="tx1"/>
                          </a:solidFill>
                          <a:latin typeface="+mj-lt"/>
                          <a:ea typeface="+mn-ea"/>
                          <a:cs typeface="+mn-cs"/>
                        </a:rPr>
                        <a:t>to be the responsibility of the person producing this written instruction to determine if there are any requirements and identify them here (as well as informing the transfusion laboratory).</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11423716"/>
                  </a:ext>
                </a:extLst>
              </a:tr>
              <a:tr h="150799">
                <a:tc>
                  <a:txBody>
                    <a:bodyPr/>
                    <a:lstStyle/>
                    <a:p>
                      <a:endParaRPr lang="en-GB" sz="1050" dirty="0">
                        <a:latin typeface="+mj-lt"/>
                      </a:endParaRPr>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6677362"/>
                  </a:ext>
                </a:extLst>
              </a:tr>
              <a:tr h="0">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100" b="1" i="1" kern="1200" dirty="0">
                          <a:solidFill>
                            <a:schemeClr val="tx1"/>
                          </a:solidFill>
                          <a:latin typeface="+mj-lt"/>
                          <a:ea typeface="+mn-ea"/>
                          <a:cs typeface="+mn-cs"/>
                        </a:rPr>
                        <a:t>Transfusion Associated Circulatory Overload (TACO)</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kern="1200" dirty="0">
                          <a:solidFill>
                            <a:schemeClr val="tx1"/>
                          </a:solidFill>
                          <a:latin typeface="+mj-lt"/>
                          <a:ea typeface="+mn-ea"/>
                          <a:cs typeface="+mn-cs"/>
                        </a:rPr>
                        <a:t>The person producing this written instruction must assess if the patient is at risk of circulatory overload, including how blood component transfusion might contribute to this risk.</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kern="1200" dirty="0">
                          <a:solidFill>
                            <a:schemeClr val="tx1"/>
                          </a:solidFill>
                          <a:latin typeface="+mj-lt"/>
                          <a:ea typeface="+mn-ea"/>
                          <a:cs typeface="+mn-cs"/>
                        </a:rPr>
                        <a:t>Any interventions or actions to minimise the risk of TACO must be included in this written instruction (where applicable), documented in the patient’s record, and the staff who will be administer the transfusion informed directly of the risk and reduction measures to be taken.</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kern="1200" dirty="0">
                          <a:solidFill>
                            <a:schemeClr val="tx1"/>
                          </a:solidFill>
                          <a:latin typeface="+mj-lt"/>
                          <a:ea typeface="+mn-ea"/>
                          <a:cs typeface="+mn-cs"/>
                        </a:rPr>
                        <a:t>A direct QR code link to the SHOT TACO checklist has been put here to provide additional supporting information on assessment and intervention.</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610986929"/>
                  </a:ext>
                </a:extLst>
              </a:tr>
            </a:tbl>
          </a:graphicData>
        </a:graphic>
      </p:graphicFrame>
    </p:spTree>
    <p:extLst>
      <p:ext uri="{BB962C8B-B14F-4D97-AF65-F5344CB8AC3E}">
        <p14:creationId xmlns:p14="http://schemas.microsoft.com/office/powerpoint/2010/main" val="2004995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457200" y="164380"/>
            <a:ext cx="9007642" cy="430887"/>
          </a:xfrm>
          <a:prstGeom prst="rect">
            <a:avLst/>
          </a:prstGeom>
          <a:noFill/>
        </p:spPr>
        <p:txBody>
          <a:bodyPr wrap="square" rtlCol="0">
            <a:spAutoFit/>
          </a:bodyPr>
          <a:lstStyle/>
          <a:p>
            <a:pPr algn="ctr"/>
            <a:r>
              <a:rPr lang="en-GB" sz="2200" b="1" dirty="0">
                <a:latin typeface="+mj-lt"/>
              </a:rPr>
              <a:t>All Wales Transfusion Record (v5, 2023) – </a:t>
            </a:r>
            <a:r>
              <a:rPr lang="en-GB" sz="2200" b="1" i="1" dirty="0">
                <a:latin typeface="+mj-lt"/>
              </a:rPr>
              <a:t>written instruction</a:t>
            </a:r>
          </a:p>
        </p:txBody>
      </p:sp>
      <p:sp>
        <p:nvSpPr>
          <p:cNvPr id="17" name="TextBox 16"/>
          <p:cNvSpPr txBox="1"/>
          <p:nvPr/>
        </p:nvSpPr>
        <p:spPr>
          <a:xfrm>
            <a:off x="7821644" y="6571976"/>
            <a:ext cx="2005535" cy="246221"/>
          </a:xfrm>
          <a:prstGeom prst="rect">
            <a:avLst/>
          </a:prstGeom>
          <a:noFill/>
        </p:spPr>
        <p:txBody>
          <a:bodyPr wrap="square" rtlCol="0">
            <a:spAutoFit/>
          </a:bodyPr>
          <a:lstStyle/>
          <a:p>
            <a:pPr algn="r"/>
            <a:r>
              <a:rPr lang="en-GB" sz="1000" b="1" dirty="0">
                <a:latin typeface="+mj-lt"/>
              </a:rPr>
              <a:t>WBS Blood Health Team, 2023 </a:t>
            </a:r>
          </a:p>
        </p:txBody>
      </p:sp>
      <p:pic>
        <p:nvPicPr>
          <p:cNvPr id="4" name="Picture 3">
            <a:extLst>
              <a:ext uri="{FF2B5EF4-FFF2-40B4-BE49-F238E27FC236}">
                <a16:creationId xmlns:a16="http://schemas.microsoft.com/office/drawing/2014/main" id="{270E3D56-B8E2-C60C-E316-6E15F312166D}"/>
              </a:ext>
            </a:extLst>
          </p:cNvPr>
          <p:cNvPicPr>
            <a:picLocks noChangeAspect="1"/>
          </p:cNvPicPr>
          <p:nvPr/>
        </p:nvPicPr>
        <p:blipFill rotWithShape="1">
          <a:blip r:embed="rId2"/>
          <a:srcRect l="1194" t="1103" r="1540" b="1983"/>
          <a:stretch/>
        </p:blipFill>
        <p:spPr>
          <a:xfrm rot="16200000">
            <a:off x="4437814" y="1235202"/>
            <a:ext cx="5692140" cy="4510779"/>
          </a:xfrm>
          <a:prstGeom prst="rect">
            <a:avLst/>
          </a:prstGeom>
          <a:ln>
            <a:solidFill>
              <a:schemeClr val="bg1">
                <a:lumMod val="50000"/>
              </a:schemeClr>
            </a:solidFill>
          </a:ln>
        </p:spPr>
      </p:pic>
      <p:sp>
        <p:nvSpPr>
          <p:cNvPr id="7" name="Rectangle 6">
            <a:extLst>
              <a:ext uri="{FF2B5EF4-FFF2-40B4-BE49-F238E27FC236}">
                <a16:creationId xmlns:a16="http://schemas.microsoft.com/office/drawing/2014/main" id="{A7BFB2E6-F38D-2883-A5D0-76FAC26871E7}"/>
              </a:ext>
            </a:extLst>
          </p:cNvPr>
          <p:cNvSpPr/>
          <p:nvPr/>
        </p:nvSpPr>
        <p:spPr>
          <a:xfrm>
            <a:off x="5336357" y="2528894"/>
            <a:ext cx="4021955" cy="419094"/>
          </a:xfrm>
          <a:prstGeom prst="rect">
            <a:avLst/>
          </a:prstGeom>
          <a:solidFill>
            <a:schemeClr val="accent6">
              <a:lumMod val="75000"/>
              <a:alpha val="2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0" name="Straight Arrow Connector 19">
            <a:extLst>
              <a:ext uri="{FF2B5EF4-FFF2-40B4-BE49-F238E27FC236}">
                <a16:creationId xmlns:a16="http://schemas.microsoft.com/office/drawing/2014/main" id="{0E6639F8-8D63-6CCA-400D-0A97E0D30831}"/>
              </a:ext>
            </a:extLst>
          </p:cNvPr>
          <p:cNvCxnSpPr>
            <a:cxnSpLocks/>
          </p:cNvCxnSpPr>
          <p:nvPr/>
        </p:nvCxnSpPr>
        <p:spPr>
          <a:xfrm>
            <a:off x="4569644" y="1234440"/>
            <a:ext cx="2463616" cy="1371600"/>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65B730A-2A7E-8D38-45F8-EA440E04F7D7}"/>
              </a:ext>
            </a:extLst>
          </p:cNvPr>
          <p:cNvCxnSpPr>
            <a:cxnSpLocks/>
          </p:cNvCxnSpPr>
          <p:nvPr/>
        </p:nvCxnSpPr>
        <p:spPr>
          <a:xfrm flipV="1">
            <a:off x="4299597" y="3982195"/>
            <a:ext cx="2748903" cy="675836"/>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a:cxnSpLocks/>
          </p:cNvCxnSpPr>
          <p:nvPr/>
        </p:nvCxnSpPr>
        <p:spPr>
          <a:xfrm>
            <a:off x="2430780" y="2057400"/>
            <a:ext cx="2875095" cy="548640"/>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1A34440-7002-2DAC-4F41-7EAEC0C358A4}"/>
              </a:ext>
            </a:extLst>
          </p:cNvPr>
          <p:cNvSpPr/>
          <p:nvPr/>
        </p:nvSpPr>
        <p:spPr>
          <a:xfrm>
            <a:off x="5336355" y="5008040"/>
            <a:ext cx="4021955" cy="419094"/>
          </a:xfrm>
          <a:prstGeom prst="rect">
            <a:avLst/>
          </a:prstGeom>
          <a:solidFill>
            <a:schemeClr val="accent6">
              <a:lumMod val="75000"/>
              <a:alpha val="2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46A98900-5586-4E77-C7CC-21A9A1225410}"/>
              </a:ext>
            </a:extLst>
          </p:cNvPr>
          <p:cNvSpPr/>
          <p:nvPr/>
        </p:nvSpPr>
        <p:spPr>
          <a:xfrm>
            <a:off x="5336356" y="3768467"/>
            <a:ext cx="4021955" cy="419094"/>
          </a:xfrm>
          <a:prstGeom prst="rect">
            <a:avLst/>
          </a:prstGeom>
          <a:solidFill>
            <a:schemeClr val="accent6">
              <a:lumMod val="75000"/>
              <a:alpha val="2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 name="Straight Arrow Connector 10">
            <a:extLst>
              <a:ext uri="{FF2B5EF4-FFF2-40B4-BE49-F238E27FC236}">
                <a16:creationId xmlns:a16="http://schemas.microsoft.com/office/drawing/2014/main" id="{501B7B14-118A-C34B-3B17-60185E60B244}"/>
              </a:ext>
            </a:extLst>
          </p:cNvPr>
          <p:cNvCxnSpPr>
            <a:cxnSpLocks/>
          </p:cNvCxnSpPr>
          <p:nvPr/>
        </p:nvCxnSpPr>
        <p:spPr>
          <a:xfrm flipV="1">
            <a:off x="4427220" y="5154947"/>
            <a:ext cx="4549140" cy="941767"/>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E06CE29-AB06-BF1A-6886-6514786052C9}"/>
              </a:ext>
            </a:extLst>
          </p:cNvPr>
          <p:cNvCxnSpPr>
            <a:cxnSpLocks/>
          </p:cNvCxnSpPr>
          <p:nvPr/>
        </p:nvCxnSpPr>
        <p:spPr>
          <a:xfrm flipV="1">
            <a:off x="4569644" y="4021584"/>
            <a:ext cx="3724243" cy="1262313"/>
          </a:xfrm>
          <a:prstGeom prst="straightConnector1">
            <a:avLst/>
          </a:prstGeom>
          <a:ln w="19050">
            <a:solidFill>
              <a:srgbClr val="FF0000"/>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050D50EF-355C-4AC7-F786-C53369F06D71}"/>
              </a:ext>
            </a:extLst>
          </p:cNvPr>
          <p:cNvGraphicFramePr>
            <a:graphicFrameLocks noGrp="1"/>
          </p:cNvGraphicFramePr>
          <p:nvPr>
            <p:extLst>
              <p:ext uri="{D42A27DB-BD31-4B8C-83A1-F6EECF244321}">
                <p14:modId xmlns:p14="http://schemas.microsoft.com/office/powerpoint/2010/main" val="1773340727"/>
              </p:ext>
            </p:extLst>
          </p:nvPr>
        </p:nvGraphicFramePr>
        <p:xfrm>
          <a:off x="353393" y="641856"/>
          <a:ext cx="4524114" cy="5722620"/>
        </p:xfrm>
        <a:graphic>
          <a:graphicData uri="http://schemas.openxmlformats.org/drawingml/2006/table">
            <a:tbl>
              <a:tblPr firstRow="1" bandRow="1">
                <a:tableStyleId>{5940675A-B579-460E-94D1-54222C63F5DA}</a:tableStyleId>
              </a:tblPr>
              <a:tblGrid>
                <a:gridCol w="4524114">
                  <a:extLst>
                    <a:ext uri="{9D8B030D-6E8A-4147-A177-3AD203B41FA5}">
                      <a16:colId xmlns:a16="http://schemas.microsoft.com/office/drawing/2014/main" val="689965054"/>
                    </a:ext>
                  </a:extLst>
                </a:gridCol>
              </a:tblGrid>
              <a:tr h="628330">
                <a:tc>
                  <a:txBody>
                    <a:bodyPr/>
                    <a:lstStyle/>
                    <a:p>
                      <a:pPr marL="0" marR="0" lvl="0" indent="0" algn="just" defTabSz="914400" rtl="0" eaLnBrk="1" fontAlgn="auto" latinLnBrk="0" hangingPunct="1">
                        <a:lnSpc>
                          <a:spcPct val="100000"/>
                        </a:lnSpc>
                        <a:spcBef>
                          <a:spcPts val="0"/>
                        </a:spcBef>
                        <a:spcAft>
                          <a:spcPts val="300"/>
                        </a:spcAft>
                        <a:buClrTx/>
                        <a:buSzTx/>
                        <a:buFontTx/>
                        <a:buNone/>
                        <a:tabLst/>
                        <a:defRPr/>
                      </a:pPr>
                      <a:r>
                        <a:rPr lang="en-GB" sz="1100" b="1" i="1" kern="1200" dirty="0">
                          <a:solidFill>
                            <a:schemeClr val="tx1"/>
                          </a:solidFill>
                          <a:latin typeface="+mj-lt"/>
                          <a:ea typeface="+mn-ea"/>
                          <a:cs typeface="+mn-cs"/>
                        </a:rPr>
                        <a:t>Instruction for Administration of Units</a:t>
                      </a:r>
                    </a:p>
                    <a:p>
                      <a:pPr algn="just">
                        <a:spcAft>
                          <a:spcPts val="600"/>
                        </a:spcAft>
                      </a:pPr>
                      <a:r>
                        <a:rPr lang="en-GB" sz="1100" dirty="0">
                          <a:latin typeface="+mj-lt"/>
                        </a:rPr>
                        <a:t>The written instruction for each unit is no longer on the first page of the AWTR, but is now immediately above the space where details of the administration and observation of that unit are to be recorded. The AWTR is now four A4 sides, pages 3 and 4 having the space for the written instruction and record for units 4 to 9.</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498789002"/>
                  </a:ext>
                </a:extLst>
              </a:tr>
              <a:tr h="150799">
                <a:tc>
                  <a:txBody>
                    <a:bodyPr/>
                    <a:lstStyle/>
                    <a:p>
                      <a:endParaRPr lang="en-GB" sz="600" b="0" dirty="0">
                        <a:latin typeface="+mj-lt"/>
                      </a:endParaRPr>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3898832"/>
                  </a:ext>
                </a:extLst>
              </a:tr>
              <a:tr h="628330">
                <a:tc>
                  <a:txBody>
                    <a:bodyPr/>
                    <a:lstStyle/>
                    <a:p>
                      <a:pPr algn="just">
                        <a:spcAft>
                          <a:spcPts val="300"/>
                        </a:spcAft>
                      </a:pPr>
                      <a:r>
                        <a:rPr lang="en-GB" sz="1100" b="1" i="1" dirty="0">
                          <a:latin typeface="+mj-lt"/>
                        </a:rPr>
                        <a:t>Indication Code or Reason for Transfusion </a:t>
                      </a:r>
                      <a:endParaRPr lang="en-GB" sz="1100" dirty="0">
                        <a:latin typeface="+mj-lt"/>
                      </a:endParaRPr>
                    </a:p>
                    <a:p>
                      <a:pPr algn="just">
                        <a:spcAft>
                          <a:spcPts val="600"/>
                        </a:spcAft>
                      </a:pPr>
                      <a:r>
                        <a:rPr lang="en-GB" sz="1100" kern="1200" dirty="0">
                          <a:solidFill>
                            <a:schemeClr val="tx1"/>
                          </a:solidFill>
                          <a:latin typeface="+mj-lt"/>
                          <a:ea typeface="+mn-ea"/>
                          <a:cs typeface="+mn-cs"/>
                        </a:rPr>
                        <a:t>Another new element to the AWTR. The person completing this written instruction should put this information here (as well as having documented this in the patients records); this will provide a clear and direct understanding of why the patient is having this transfusion.</a:t>
                      </a:r>
                    </a:p>
                    <a:p>
                      <a:pPr algn="just">
                        <a:spcAft>
                          <a:spcPts val="600"/>
                        </a:spcAft>
                      </a:pPr>
                      <a:r>
                        <a:rPr lang="en-GB" sz="1100" dirty="0">
                          <a:latin typeface="+mj-lt"/>
                        </a:rPr>
                        <a:t>The NBTC indication codes for transfusion is a summary of national guidelines for the use of blood </a:t>
                      </a:r>
                      <a:r>
                        <a:rPr lang="en-GB" sz="1100" kern="1200" dirty="0">
                          <a:solidFill>
                            <a:schemeClr val="tx1"/>
                          </a:solidFill>
                          <a:latin typeface="+mj-lt"/>
                          <a:ea typeface="+mn-ea"/>
                          <a:cs typeface="+mn-cs"/>
                        </a:rPr>
                        <a:t>components in adults that aims to act as a prompt for clinicians to facilitate appropriate use. A direct QR code link to a these codes has been put here.</a:t>
                      </a:r>
                    </a:p>
                    <a:p>
                      <a:pPr algn="just">
                        <a:spcAft>
                          <a:spcPts val="0"/>
                        </a:spcAft>
                      </a:pPr>
                      <a:r>
                        <a:rPr lang="en-GB" sz="1100" dirty="0">
                          <a:latin typeface="+mj-lt"/>
                        </a:rPr>
                        <a:t>Further guidance can also be found here: </a:t>
                      </a:r>
                      <a:r>
                        <a:rPr lang="en-GB" sz="1100" dirty="0">
                          <a:latin typeface="+mj-lt"/>
                          <a:hlinkClick r:id="rId3"/>
                        </a:rPr>
                        <a:t>www.bloodcomponents.org.uk/</a:t>
                      </a:r>
                      <a:r>
                        <a:rPr lang="en-GB" sz="1100" dirty="0">
                          <a:latin typeface="+mj-lt"/>
                        </a:rPr>
                        <a:t>; the associated app to this website </a:t>
                      </a:r>
                      <a:r>
                        <a:rPr lang="en-GB" sz="1100" b="1" dirty="0">
                          <a:latin typeface="+mj-lt"/>
                        </a:rPr>
                        <a:t>NHS Blood Components</a:t>
                      </a:r>
                      <a:r>
                        <a:rPr lang="en-GB" sz="1100" dirty="0">
                          <a:latin typeface="+mj-lt"/>
                        </a:rPr>
                        <a:t> can be downloaded from App Store and Google Play.</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438537788"/>
                  </a:ext>
                </a:extLst>
              </a:tr>
              <a:tr h="0">
                <a:tc>
                  <a:txBody>
                    <a:bodyPr/>
                    <a:lstStyle/>
                    <a:p>
                      <a:pPr algn="just">
                        <a:spcAft>
                          <a:spcPts val="0"/>
                        </a:spcAft>
                      </a:pPr>
                      <a:endParaRPr lang="en-GB" sz="600" kern="1200" dirty="0">
                        <a:solidFill>
                          <a:schemeClr val="tx1"/>
                        </a:solidFill>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813345"/>
                  </a:ext>
                </a:extLst>
              </a:tr>
              <a:tr h="234444">
                <a:tc>
                  <a:txBody>
                    <a:bodyPr/>
                    <a:lstStyle/>
                    <a:p>
                      <a:pPr algn="just">
                        <a:spcAft>
                          <a:spcPts val="300"/>
                        </a:spcAft>
                      </a:pPr>
                      <a:r>
                        <a:rPr lang="en-GB" sz="1100" b="1" i="1" kern="1200" dirty="0">
                          <a:solidFill>
                            <a:schemeClr val="tx1"/>
                          </a:solidFill>
                          <a:latin typeface="+mj-lt"/>
                          <a:ea typeface="+mn-ea"/>
                          <a:cs typeface="+mn-cs"/>
                        </a:rPr>
                        <a:t>Concomitant Medication</a:t>
                      </a:r>
                    </a:p>
                    <a:p>
                      <a:pPr algn="just">
                        <a:spcAft>
                          <a:spcPts val="0"/>
                        </a:spcAft>
                      </a:pPr>
                      <a:r>
                        <a:rPr lang="en-GB" sz="1100" kern="1200" dirty="0">
                          <a:solidFill>
                            <a:schemeClr val="tx1"/>
                          </a:solidFill>
                          <a:latin typeface="+mj-lt"/>
                          <a:ea typeface="+mn-ea"/>
                          <a:cs typeface="+mn-cs"/>
                        </a:rPr>
                        <a:t>Indicate here whether any is prescribed (on the medicine chart) or not.</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387761479"/>
                  </a:ext>
                </a:extLst>
              </a:tr>
              <a:tr h="0">
                <a:tc>
                  <a:txBody>
                    <a:bodyPr/>
                    <a:lstStyle/>
                    <a:p>
                      <a:pPr>
                        <a:spcAft>
                          <a:spcPts val="0"/>
                        </a:spcAft>
                      </a:pPr>
                      <a:endParaRPr lang="en-GB" sz="6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522691"/>
                  </a:ext>
                </a:extLst>
              </a:tr>
              <a:tr h="628330">
                <a:tc>
                  <a:txBody>
                    <a:bodyPr/>
                    <a:lstStyle/>
                    <a:p>
                      <a:pPr>
                        <a:spcAft>
                          <a:spcPts val="300"/>
                        </a:spcAft>
                      </a:pPr>
                      <a:r>
                        <a:rPr lang="en-GB" sz="1100" b="1" i="1" dirty="0">
                          <a:latin typeface="+mj-lt"/>
                        </a:rPr>
                        <a:t>Specific Transfusion Requirements</a:t>
                      </a:r>
                    </a:p>
                    <a:p>
                      <a:pPr algn="just">
                        <a:spcAft>
                          <a:spcPts val="0"/>
                        </a:spcAft>
                      </a:pPr>
                      <a:r>
                        <a:rPr lang="en-GB" sz="1100" dirty="0">
                          <a:latin typeface="+mj-lt"/>
                        </a:rPr>
                        <a:t>Must be identified here for each unit as well as on the first page. There is also space here for other </a:t>
                      </a:r>
                      <a:r>
                        <a:rPr lang="en-GB" sz="1100">
                          <a:latin typeface="+mj-lt"/>
                        </a:rPr>
                        <a:t>requirements or instructions</a:t>
                      </a:r>
                      <a:r>
                        <a:rPr lang="en-GB" sz="1100" dirty="0">
                          <a:latin typeface="+mj-lt"/>
                        </a:rPr>
                        <a:t>, such as blood warmer.</a:t>
                      </a:r>
                      <a:endParaRPr lang="en-GB" sz="1100" kern="1200" dirty="0">
                        <a:solidFill>
                          <a:schemeClr val="tx1"/>
                        </a:solidFill>
                        <a:latin typeface="+mj-lt"/>
                        <a:ea typeface="+mn-ea"/>
                        <a:cs typeface="+mn-cs"/>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11423716"/>
                  </a:ext>
                </a:extLst>
              </a:tr>
              <a:tr h="150799">
                <a:tc>
                  <a:txBody>
                    <a:bodyPr/>
                    <a:lstStyle/>
                    <a:p>
                      <a:endParaRPr lang="en-GB" sz="600" dirty="0">
                        <a:latin typeface="+mj-lt"/>
                      </a:endParaRPr>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6677362"/>
                  </a:ext>
                </a:extLst>
              </a:tr>
              <a:tr h="0">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100" b="1" i="1" kern="1200" dirty="0">
                          <a:solidFill>
                            <a:schemeClr val="tx1"/>
                          </a:solidFill>
                          <a:latin typeface="+mj-lt"/>
                          <a:ea typeface="+mn-ea"/>
                          <a:cs typeface="+mn-cs"/>
                        </a:rPr>
                        <a:t>Authoriser</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kern="1200" dirty="0">
                          <a:solidFill>
                            <a:schemeClr val="tx1"/>
                          </a:solidFill>
                          <a:latin typeface="+mj-lt"/>
                          <a:ea typeface="+mn-ea"/>
                          <a:cs typeface="+mn-cs"/>
                        </a:rPr>
                        <a:t>The person producing the written instruction for each unit must complete.</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610986929"/>
                  </a:ext>
                </a:extLst>
              </a:tr>
            </a:tbl>
          </a:graphicData>
        </a:graphic>
      </p:graphicFrame>
    </p:spTree>
    <p:extLst>
      <p:ext uri="{BB962C8B-B14F-4D97-AF65-F5344CB8AC3E}">
        <p14:creationId xmlns:p14="http://schemas.microsoft.com/office/powerpoint/2010/main" val="22149458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2046</TotalTime>
  <Words>555</Words>
  <Application>Microsoft Office PowerPoint</Application>
  <PresentationFormat>A4 Paper (210x297 mm)</PresentationFormat>
  <Paragraphs>27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Welsh Blood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Alister Jones (Welsh Blood Service, Better Blood Transfusion)</dc:creator>
  <cp:lastModifiedBy>Alister Jones (Welsh Blood Service, Better Blood Transfusion)</cp:lastModifiedBy>
  <cp:revision>94</cp:revision>
  <dcterms:created xsi:type="dcterms:W3CDTF">2019-11-25T15:45:36Z</dcterms:created>
  <dcterms:modified xsi:type="dcterms:W3CDTF">2023-03-22T15:46:58Z</dcterms:modified>
</cp:coreProperties>
</file>