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63" r:id="rId2"/>
  </p:sldIdLst>
  <p:sldSz cx="9906000" cy="6858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5D9"/>
    <a:srgbClr val="FFF8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852" autoAdjust="0"/>
    <p:restoredTop sz="96395" autoAdjust="0"/>
  </p:normalViewPr>
  <p:slideViewPr>
    <p:cSldViewPr snapToGrid="0">
      <p:cViewPr varScale="1">
        <p:scale>
          <a:sx n="82" d="100"/>
          <a:sy n="82" d="100"/>
        </p:scale>
        <p:origin x="1651"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CFDF37-A3E8-4EF7-962A-3B8CE75612F8}" type="datetimeFigureOut">
              <a:rPr lang="en-GB" smtClean="0"/>
              <a:t>21/03/2023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54B8351-490A-40B5-AEEB-7F3EFFA956E0}" type="slidenum">
              <a:rPr lang="en-GB" smtClean="0"/>
              <a:t>‹#›</a:t>
            </a:fld>
            <a:endParaRPr lang="en-GB"/>
          </a:p>
        </p:txBody>
      </p:sp>
      <p:sp>
        <p:nvSpPr>
          <p:cNvPr id="8" name="Content Placeholder 7"/>
          <p:cNvSpPr>
            <a:spLocks noGrp="1"/>
          </p:cNvSpPr>
          <p:nvPr>
            <p:ph sz="quarter" idx="13"/>
          </p:nvPr>
        </p:nvSpPr>
        <p:spPr>
          <a:xfrm>
            <a:off x="3779838" y="4445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558225786"/>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5D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CFDF37-A3E8-4EF7-962A-3B8CE75612F8}" type="datetimeFigureOut">
              <a:rPr lang="en-GB" smtClean="0"/>
              <a:t>21/03/2023</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4B8351-490A-40B5-AEEB-7F3EFFA956E0}" type="slidenum">
              <a:rPr lang="en-GB" smtClean="0"/>
              <a:t>‹#›</a:t>
            </a:fld>
            <a:endParaRPr lang="en-GB"/>
          </a:p>
        </p:txBody>
      </p:sp>
    </p:spTree>
    <p:extLst>
      <p:ext uri="{BB962C8B-B14F-4D97-AF65-F5344CB8AC3E}">
        <p14:creationId xmlns:p14="http://schemas.microsoft.com/office/powerpoint/2010/main" val="1634107825"/>
      </p:ext>
    </p:extLst>
  </p:cSld>
  <p:clrMap bg1="lt1" tx1="dk1" bg2="lt2" tx2="dk2" accent1="accent1" accent2="accent2" accent3="accent3" accent4="accent4" accent5="accent5" accent6="accent6" hlink="hlink" folHlink="folHlink"/>
  <p:sldLayoutIdLst>
    <p:sldLayoutId id="2147483686"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p:cNvSpPr txBox="1"/>
          <p:nvPr/>
        </p:nvSpPr>
        <p:spPr>
          <a:xfrm>
            <a:off x="457200" y="164380"/>
            <a:ext cx="9007642" cy="430887"/>
          </a:xfrm>
          <a:prstGeom prst="rect">
            <a:avLst/>
          </a:prstGeom>
          <a:noFill/>
        </p:spPr>
        <p:txBody>
          <a:bodyPr wrap="square" rtlCol="0">
            <a:spAutoFit/>
          </a:bodyPr>
          <a:lstStyle/>
          <a:p>
            <a:pPr algn="ctr"/>
            <a:r>
              <a:rPr lang="en-GB" sz="2200" b="1" dirty="0">
                <a:latin typeface="+mj-lt"/>
              </a:rPr>
              <a:t>All Wales Transfusion Record (v5, 2023) – </a:t>
            </a:r>
            <a:r>
              <a:rPr lang="en-GB" sz="2200" b="1" i="1" dirty="0">
                <a:latin typeface="+mj-lt"/>
              </a:rPr>
              <a:t>administration of transfusion</a:t>
            </a:r>
          </a:p>
        </p:txBody>
      </p:sp>
      <p:sp>
        <p:nvSpPr>
          <p:cNvPr id="17" name="TextBox 16"/>
          <p:cNvSpPr txBox="1"/>
          <p:nvPr/>
        </p:nvSpPr>
        <p:spPr>
          <a:xfrm>
            <a:off x="7821644" y="6571976"/>
            <a:ext cx="2005535" cy="246221"/>
          </a:xfrm>
          <a:prstGeom prst="rect">
            <a:avLst/>
          </a:prstGeom>
          <a:noFill/>
        </p:spPr>
        <p:txBody>
          <a:bodyPr wrap="square" rtlCol="0">
            <a:spAutoFit/>
          </a:bodyPr>
          <a:lstStyle/>
          <a:p>
            <a:pPr algn="r"/>
            <a:r>
              <a:rPr lang="en-GB" sz="1000" b="1" dirty="0">
                <a:latin typeface="+mj-lt"/>
              </a:rPr>
              <a:t>WBS Blood Health Team, 2023 </a:t>
            </a:r>
          </a:p>
        </p:txBody>
      </p:sp>
      <p:pic>
        <p:nvPicPr>
          <p:cNvPr id="8" name="Picture 7">
            <a:extLst>
              <a:ext uri="{FF2B5EF4-FFF2-40B4-BE49-F238E27FC236}">
                <a16:creationId xmlns:a16="http://schemas.microsoft.com/office/drawing/2014/main" id="{76599F08-155F-F004-768B-E361161D8B29}"/>
              </a:ext>
            </a:extLst>
          </p:cNvPr>
          <p:cNvPicPr>
            <a:picLocks noChangeAspect="1"/>
          </p:cNvPicPr>
          <p:nvPr/>
        </p:nvPicPr>
        <p:blipFill rotWithShape="1">
          <a:blip r:embed="rId2"/>
          <a:srcRect l="1268" t="1354" r="90218" b="1447"/>
          <a:stretch/>
        </p:blipFill>
        <p:spPr>
          <a:xfrm rot="5400000">
            <a:off x="2339070" y="-1336235"/>
            <a:ext cx="560187" cy="4521700"/>
          </a:xfrm>
          <a:prstGeom prst="rect">
            <a:avLst/>
          </a:prstGeom>
          <a:ln>
            <a:noFill/>
          </a:ln>
        </p:spPr>
      </p:pic>
      <p:pic>
        <p:nvPicPr>
          <p:cNvPr id="15" name="Picture 14">
            <a:extLst>
              <a:ext uri="{FF2B5EF4-FFF2-40B4-BE49-F238E27FC236}">
                <a16:creationId xmlns:a16="http://schemas.microsoft.com/office/drawing/2014/main" id="{4132439D-83D1-9BCD-9A7F-264636D8DB58}"/>
              </a:ext>
            </a:extLst>
          </p:cNvPr>
          <p:cNvPicPr>
            <a:picLocks noChangeAspect="1"/>
          </p:cNvPicPr>
          <p:nvPr/>
        </p:nvPicPr>
        <p:blipFill rotWithShape="1">
          <a:blip r:embed="rId2"/>
          <a:srcRect l="76397" t="1354" r="1408" b="1447"/>
          <a:stretch/>
        </p:blipFill>
        <p:spPr>
          <a:xfrm rot="5400000">
            <a:off x="1889701" y="-282974"/>
            <a:ext cx="1458924" cy="4521698"/>
          </a:xfrm>
          <a:prstGeom prst="rect">
            <a:avLst/>
          </a:prstGeom>
          <a:ln>
            <a:noFill/>
          </a:ln>
        </p:spPr>
      </p:pic>
      <p:pic>
        <p:nvPicPr>
          <p:cNvPr id="4" name="Picture 3">
            <a:extLst>
              <a:ext uri="{FF2B5EF4-FFF2-40B4-BE49-F238E27FC236}">
                <a16:creationId xmlns:a16="http://schemas.microsoft.com/office/drawing/2014/main" id="{C5035643-A4F9-7611-0229-E7FA58DC519F}"/>
              </a:ext>
            </a:extLst>
          </p:cNvPr>
          <p:cNvPicPr>
            <a:picLocks noChangeAspect="1"/>
          </p:cNvPicPr>
          <p:nvPr/>
        </p:nvPicPr>
        <p:blipFill rotWithShape="1">
          <a:blip r:embed="rId3"/>
          <a:srcRect l="44680" t="1103" r="1540" b="1983"/>
          <a:stretch/>
        </p:blipFill>
        <p:spPr>
          <a:xfrm rot="16200000">
            <a:off x="5575948" y="2561696"/>
            <a:ext cx="3424282" cy="4519198"/>
          </a:xfrm>
          <a:prstGeom prst="rect">
            <a:avLst/>
          </a:prstGeom>
          <a:ln>
            <a:noFill/>
          </a:ln>
        </p:spPr>
      </p:pic>
      <p:sp>
        <p:nvSpPr>
          <p:cNvPr id="49" name="Rectangle 48">
            <a:extLst>
              <a:ext uri="{FF2B5EF4-FFF2-40B4-BE49-F238E27FC236}">
                <a16:creationId xmlns:a16="http://schemas.microsoft.com/office/drawing/2014/main" id="{E21DFBBC-6EC3-F5E0-3EB7-7FE1C767C89A}"/>
              </a:ext>
            </a:extLst>
          </p:cNvPr>
          <p:cNvSpPr/>
          <p:nvPr/>
        </p:nvSpPr>
        <p:spPr>
          <a:xfrm>
            <a:off x="5341819" y="5654675"/>
            <a:ext cx="4011187" cy="793151"/>
          </a:xfrm>
          <a:prstGeom prst="rect">
            <a:avLst/>
          </a:prstGeom>
          <a:solidFill>
            <a:schemeClr val="accent1">
              <a:alpha val="2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1" name="Rectangle 50">
            <a:extLst>
              <a:ext uri="{FF2B5EF4-FFF2-40B4-BE49-F238E27FC236}">
                <a16:creationId xmlns:a16="http://schemas.microsoft.com/office/drawing/2014/main" id="{BFD37F97-ADBE-0D38-BB00-7854C26AC3EA}"/>
              </a:ext>
            </a:extLst>
          </p:cNvPr>
          <p:cNvSpPr/>
          <p:nvPr/>
        </p:nvSpPr>
        <p:spPr>
          <a:xfrm>
            <a:off x="5341819" y="5162443"/>
            <a:ext cx="4011186" cy="441963"/>
          </a:xfrm>
          <a:prstGeom prst="rect">
            <a:avLst/>
          </a:prstGeom>
          <a:solidFill>
            <a:schemeClr val="accent6">
              <a:lumMod val="75000"/>
              <a:alpha val="2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aphicFrame>
        <p:nvGraphicFramePr>
          <p:cNvPr id="5" name="Table 5">
            <a:extLst>
              <a:ext uri="{FF2B5EF4-FFF2-40B4-BE49-F238E27FC236}">
                <a16:creationId xmlns:a16="http://schemas.microsoft.com/office/drawing/2014/main" id="{646F1D61-EDCA-15F5-C78D-11A12A83E8CC}"/>
              </a:ext>
            </a:extLst>
          </p:cNvPr>
          <p:cNvGraphicFramePr>
            <a:graphicFrameLocks noGrp="1"/>
          </p:cNvGraphicFramePr>
          <p:nvPr>
            <p:extLst>
              <p:ext uri="{D42A27DB-BD31-4B8C-83A1-F6EECF244321}">
                <p14:modId xmlns:p14="http://schemas.microsoft.com/office/powerpoint/2010/main" val="3302841098"/>
              </p:ext>
            </p:extLst>
          </p:nvPr>
        </p:nvGraphicFramePr>
        <p:xfrm>
          <a:off x="358314" y="644864"/>
          <a:ext cx="4521698" cy="559846"/>
        </p:xfrm>
        <a:graphic>
          <a:graphicData uri="http://schemas.openxmlformats.org/drawingml/2006/table">
            <a:tbl>
              <a:tblPr firstRow="1" bandRow="1">
                <a:tableStyleId>{5C22544A-7EE6-4342-B048-85BDC9FD1C3A}</a:tableStyleId>
              </a:tblPr>
              <a:tblGrid>
                <a:gridCol w="4521698">
                  <a:extLst>
                    <a:ext uri="{9D8B030D-6E8A-4147-A177-3AD203B41FA5}">
                      <a16:colId xmlns:a16="http://schemas.microsoft.com/office/drawing/2014/main" val="454616476"/>
                    </a:ext>
                  </a:extLst>
                </a:gridCol>
              </a:tblGrid>
              <a:tr h="559846">
                <a:tc>
                  <a:txBody>
                    <a:bodyPr/>
                    <a:lstStyle/>
                    <a:p>
                      <a:endParaRPr lang="en-GB" dirty="0"/>
                    </a:p>
                  </a:txBody>
                  <a:tcP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99335132"/>
                  </a:ext>
                </a:extLst>
              </a:tr>
            </a:tbl>
          </a:graphicData>
        </a:graphic>
      </p:graphicFrame>
      <p:graphicFrame>
        <p:nvGraphicFramePr>
          <p:cNvPr id="6" name="Table 5">
            <a:extLst>
              <a:ext uri="{FF2B5EF4-FFF2-40B4-BE49-F238E27FC236}">
                <a16:creationId xmlns:a16="http://schemas.microsoft.com/office/drawing/2014/main" id="{1A458FFA-75E3-D031-8CB4-A986E1829F14}"/>
              </a:ext>
            </a:extLst>
          </p:cNvPr>
          <p:cNvGraphicFramePr>
            <a:graphicFrameLocks noGrp="1"/>
          </p:cNvGraphicFramePr>
          <p:nvPr>
            <p:extLst>
              <p:ext uri="{D42A27DB-BD31-4B8C-83A1-F6EECF244321}">
                <p14:modId xmlns:p14="http://schemas.microsoft.com/office/powerpoint/2010/main" val="3146597284"/>
              </p:ext>
            </p:extLst>
          </p:nvPr>
        </p:nvGraphicFramePr>
        <p:xfrm>
          <a:off x="358313" y="1247171"/>
          <a:ext cx="4521698" cy="1458925"/>
        </p:xfrm>
        <a:graphic>
          <a:graphicData uri="http://schemas.openxmlformats.org/drawingml/2006/table">
            <a:tbl>
              <a:tblPr firstRow="1" bandRow="1">
                <a:tableStyleId>{5C22544A-7EE6-4342-B048-85BDC9FD1C3A}</a:tableStyleId>
              </a:tblPr>
              <a:tblGrid>
                <a:gridCol w="4521698">
                  <a:extLst>
                    <a:ext uri="{9D8B030D-6E8A-4147-A177-3AD203B41FA5}">
                      <a16:colId xmlns:a16="http://schemas.microsoft.com/office/drawing/2014/main" val="454616476"/>
                    </a:ext>
                  </a:extLst>
                </a:gridCol>
              </a:tblGrid>
              <a:tr h="1458925">
                <a:tc>
                  <a:txBody>
                    <a:bodyPr/>
                    <a:lstStyle/>
                    <a:p>
                      <a:endParaRPr lang="en-GB" dirty="0"/>
                    </a:p>
                  </a:txBody>
                  <a:tcP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dash"/>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99335132"/>
                  </a:ext>
                </a:extLst>
              </a:tr>
            </a:tbl>
          </a:graphicData>
        </a:graphic>
      </p:graphicFrame>
      <p:graphicFrame>
        <p:nvGraphicFramePr>
          <p:cNvPr id="7" name="Table 5">
            <a:extLst>
              <a:ext uri="{FF2B5EF4-FFF2-40B4-BE49-F238E27FC236}">
                <a16:creationId xmlns:a16="http://schemas.microsoft.com/office/drawing/2014/main" id="{F0CA1832-A1BE-3281-855D-173BADE74735}"/>
              </a:ext>
            </a:extLst>
          </p:cNvPr>
          <p:cNvGraphicFramePr>
            <a:graphicFrameLocks noGrp="1"/>
          </p:cNvGraphicFramePr>
          <p:nvPr>
            <p:extLst>
              <p:ext uri="{D42A27DB-BD31-4B8C-83A1-F6EECF244321}">
                <p14:modId xmlns:p14="http://schemas.microsoft.com/office/powerpoint/2010/main" val="2557822740"/>
              </p:ext>
            </p:extLst>
          </p:nvPr>
        </p:nvGraphicFramePr>
        <p:xfrm>
          <a:off x="5025988" y="3109152"/>
          <a:ext cx="4521698" cy="3424283"/>
        </p:xfrm>
        <a:graphic>
          <a:graphicData uri="http://schemas.openxmlformats.org/drawingml/2006/table">
            <a:tbl>
              <a:tblPr firstRow="1" bandRow="1">
                <a:tableStyleId>{5C22544A-7EE6-4342-B048-85BDC9FD1C3A}</a:tableStyleId>
              </a:tblPr>
              <a:tblGrid>
                <a:gridCol w="4521698">
                  <a:extLst>
                    <a:ext uri="{9D8B030D-6E8A-4147-A177-3AD203B41FA5}">
                      <a16:colId xmlns:a16="http://schemas.microsoft.com/office/drawing/2014/main" val="454616476"/>
                    </a:ext>
                  </a:extLst>
                </a:gridCol>
              </a:tblGrid>
              <a:tr h="3424283">
                <a:tc>
                  <a:txBody>
                    <a:bodyPr/>
                    <a:lstStyle/>
                    <a:p>
                      <a:endParaRPr lang="en-GB" dirty="0"/>
                    </a:p>
                  </a:txBody>
                  <a:tcP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99335132"/>
                  </a:ext>
                </a:extLst>
              </a:tr>
            </a:tbl>
          </a:graphicData>
        </a:graphic>
      </p:graphicFrame>
      <p:cxnSp>
        <p:nvCxnSpPr>
          <p:cNvPr id="16" name="Straight Arrow Connector 15"/>
          <p:cNvCxnSpPr>
            <a:cxnSpLocks/>
          </p:cNvCxnSpPr>
          <p:nvPr/>
        </p:nvCxnSpPr>
        <p:spPr>
          <a:xfrm>
            <a:off x="4636625" y="3400760"/>
            <a:ext cx="2940968" cy="532429"/>
          </a:xfrm>
          <a:prstGeom prst="straightConnector1">
            <a:avLst/>
          </a:prstGeom>
          <a:ln w="19050">
            <a:solidFill>
              <a:srgbClr val="FF0000"/>
            </a:solidFill>
            <a:tailEnd type="oval"/>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A5C929EF-9DC6-1A2E-57F4-03C07A6717B1}"/>
              </a:ext>
            </a:extLst>
          </p:cNvPr>
          <p:cNvCxnSpPr>
            <a:cxnSpLocks/>
          </p:cNvCxnSpPr>
          <p:nvPr/>
        </p:nvCxnSpPr>
        <p:spPr>
          <a:xfrm>
            <a:off x="4730736" y="4706559"/>
            <a:ext cx="2210753" cy="330410"/>
          </a:xfrm>
          <a:prstGeom prst="straightConnector1">
            <a:avLst/>
          </a:prstGeom>
          <a:ln w="19050">
            <a:solidFill>
              <a:srgbClr val="FF0000"/>
            </a:solidFill>
            <a:tailEnd type="oval"/>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944659CF-F538-4AF6-E156-483117C10496}"/>
              </a:ext>
            </a:extLst>
          </p:cNvPr>
          <p:cNvCxnSpPr>
            <a:cxnSpLocks/>
          </p:cNvCxnSpPr>
          <p:nvPr/>
        </p:nvCxnSpPr>
        <p:spPr>
          <a:xfrm>
            <a:off x="4853103" y="5381649"/>
            <a:ext cx="826177" cy="0"/>
          </a:xfrm>
          <a:prstGeom prst="straightConnector1">
            <a:avLst/>
          </a:prstGeom>
          <a:ln w="19050">
            <a:solidFill>
              <a:srgbClr val="FF0000"/>
            </a:solidFill>
            <a:tailEnd type="oval"/>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cxnSpLocks/>
          </p:cNvCxnSpPr>
          <p:nvPr/>
        </p:nvCxnSpPr>
        <p:spPr>
          <a:xfrm>
            <a:off x="4743378" y="6142071"/>
            <a:ext cx="2323849" cy="0"/>
          </a:xfrm>
          <a:prstGeom prst="straightConnector1">
            <a:avLst/>
          </a:prstGeom>
          <a:ln w="19050">
            <a:solidFill>
              <a:srgbClr val="FF0000"/>
            </a:solidFill>
            <a:tailEnd type="oval"/>
          </a:ln>
        </p:spPr>
        <p:style>
          <a:lnRef idx="1">
            <a:schemeClr val="accent1"/>
          </a:lnRef>
          <a:fillRef idx="0">
            <a:schemeClr val="accent1"/>
          </a:fillRef>
          <a:effectRef idx="0">
            <a:schemeClr val="accent1"/>
          </a:effectRef>
          <a:fontRef idx="minor">
            <a:schemeClr val="tx1"/>
          </a:fontRef>
        </p:style>
      </p:cxnSp>
      <p:graphicFrame>
        <p:nvGraphicFramePr>
          <p:cNvPr id="23" name="Table 22">
            <a:extLst>
              <a:ext uri="{FF2B5EF4-FFF2-40B4-BE49-F238E27FC236}">
                <a16:creationId xmlns:a16="http://schemas.microsoft.com/office/drawing/2014/main" id="{BF52610D-BF22-104B-ABAF-E3C02E6F96A0}"/>
              </a:ext>
            </a:extLst>
          </p:cNvPr>
          <p:cNvGraphicFramePr>
            <a:graphicFrameLocks noGrp="1"/>
          </p:cNvGraphicFramePr>
          <p:nvPr>
            <p:extLst>
              <p:ext uri="{D42A27DB-BD31-4B8C-83A1-F6EECF244321}">
                <p14:modId xmlns:p14="http://schemas.microsoft.com/office/powerpoint/2010/main" val="3029284546"/>
              </p:ext>
            </p:extLst>
          </p:nvPr>
        </p:nvGraphicFramePr>
        <p:xfrm>
          <a:off x="366737" y="2845356"/>
          <a:ext cx="4522617" cy="3688080"/>
        </p:xfrm>
        <a:graphic>
          <a:graphicData uri="http://schemas.openxmlformats.org/drawingml/2006/table">
            <a:tbl>
              <a:tblPr firstRow="1" bandRow="1">
                <a:tableStyleId>{5940675A-B579-460E-94D1-54222C63F5DA}</a:tableStyleId>
              </a:tblPr>
              <a:tblGrid>
                <a:gridCol w="4522617">
                  <a:extLst>
                    <a:ext uri="{9D8B030D-6E8A-4147-A177-3AD203B41FA5}">
                      <a16:colId xmlns:a16="http://schemas.microsoft.com/office/drawing/2014/main" val="689965054"/>
                    </a:ext>
                  </a:extLst>
                </a:gridCol>
              </a:tblGrid>
              <a:tr h="209741">
                <a:tc>
                  <a:txBody>
                    <a:bodyPr/>
                    <a:lstStyle/>
                    <a:p>
                      <a:pPr>
                        <a:spcAft>
                          <a:spcPts val="0"/>
                        </a:spcAft>
                      </a:pPr>
                      <a:r>
                        <a:rPr lang="en-GB" sz="1100" b="1" i="1" dirty="0">
                          <a:latin typeface="+mj-lt"/>
                        </a:rPr>
                        <a:t>Page 2 onwards…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74768463"/>
                  </a:ext>
                </a:extLst>
              </a:tr>
              <a:tr h="616886">
                <a:tc>
                  <a:txBody>
                    <a:bodyPr/>
                    <a:lstStyle/>
                    <a:p>
                      <a:pPr>
                        <a:spcAft>
                          <a:spcPts val="0"/>
                        </a:spcAft>
                      </a:pPr>
                      <a:r>
                        <a:rPr lang="en-GB" sz="1100" b="1" i="1" dirty="0">
                          <a:latin typeface="+mj-lt"/>
                        </a:rPr>
                        <a:t>Pre-administration Checklist</a:t>
                      </a:r>
                    </a:p>
                    <a:p>
                      <a:pPr algn="just">
                        <a:spcAft>
                          <a:spcPts val="0"/>
                        </a:spcAft>
                      </a:pPr>
                      <a:r>
                        <a:rPr lang="en-GB" sz="1100" dirty="0">
                          <a:latin typeface="+mj-lt"/>
                        </a:rPr>
                        <a:t>A series of tick-boxes has been introduced to allow active confirmation of each of the points. as being at risk of TACO, then the staff administering the transfusion should be aware of any risk reduction interventions/actions.</a:t>
                      </a:r>
                    </a:p>
                  </a:txBody>
                  <a:tcP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438537788"/>
                  </a:ext>
                </a:extLst>
              </a:tr>
              <a:tr h="148053">
                <a:tc>
                  <a:txBody>
                    <a:bodyPr/>
                    <a:lstStyle/>
                    <a:p>
                      <a:pPr>
                        <a:spcAft>
                          <a:spcPts val="0"/>
                        </a:spcAft>
                      </a:pPr>
                      <a:endParaRPr lang="en-GB" sz="600" dirty="0">
                        <a:latin typeface="+mj-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70012957"/>
                  </a:ext>
                </a:extLst>
              </a:tr>
              <a:tr h="616886">
                <a:tc>
                  <a:txBody>
                    <a:bodyPr/>
                    <a:lstStyle/>
                    <a:p>
                      <a:pPr>
                        <a:spcAft>
                          <a:spcPts val="0"/>
                        </a:spcAft>
                      </a:pPr>
                      <a:r>
                        <a:rPr lang="en-GB" sz="1100" b="1" i="1" dirty="0">
                          <a:latin typeface="+mj-lt"/>
                        </a:rPr>
                        <a:t>Signature</a:t>
                      </a:r>
                    </a:p>
                    <a:p>
                      <a:pPr algn="just">
                        <a:spcAft>
                          <a:spcPts val="0"/>
                        </a:spcAft>
                      </a:pPr>
                      <a:r>
                        <a:rPr lang="en-GB" sz="1100" dirty="0">
                          <a:latin typeface="+mj-lt"/>
                        </a:rPr>
                        <a:t>The person administering the transfusion signs here to confirm completion of the pre-administration checks and commencement of the transfusion of that blood component unit.</a:t>
                      </a:r>
                    </a:p>
                  </a:txBody>
                  <a:tcP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2658375191"/>
                  </a:ext>
                </a:extLst>
              </a:tr>
              <a:tr h="148053">
                <a:tc>
                  <a:txBody>
                    <a:bodyPr/>
                    <a:lstStyle/>
                    <a:p>
                      <a:pPr>
                        <a:spcAft>
                          <a:spcPts val="0"/>
                        </a:spcAft>
                      </a:pPr>
                      <a:endParaRPr lang="en-GB" sz="600" dirty="0">
                        <a:latin typeface="+mj-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215500"/>
                  </a:ext>
                </a:extLst>
              </a:tr>
              <a:tr h="209741">
                <a:tc>
                  <a:txBody>
                    <a:bodyPr/>
                    <a:lstStyle/>
                    <a:p>
                      <a:pPr>
                        <a:spcAft>
                          <a:spcPts val="0"/>
                        </a:spcAft>
                      </a:pPr>
                      <a:r>
                        <a:rPr lang="en-GB" sz="1100" b="1" i="1" dirty="0">
                          <a:latin typeface="+mj-lt"/>
                        </a:rPr>
                        <a:t>Instruction for Administration of Units</a:t>
                      </a:r>
                    </a:p>
                    <a:p>
                      <a:pPr algn="just">
                        <a:spcAft>
                          <a:spcPts val="0"/>
                        </a:spcAft>
                      </a:pPr>
                      <a:r>
                        <a:rPr lang="en-GB" sz="1100" dirty="0">
                          <a:latin typeface="+mj-lt"/>
                        </a:rPr>
                        <a:t>This section is to be completed by the person making the decision to transfuse. The indication code or reason for transfusion will provide a clear </a:t>
                      </a:r>
                      <a:r>
                        <a:rPr lang="en-GB" sz="1100">
                          <a:latin typeface="+mj-lt"/>
                        </a:rPr>
                        <a:t>and direct </a:t>
                      </a:r>
                      <a:r>
                        <a:rPr lang="en-GB" sz="1100" dirty="0">
                          <a:latin typeface="+mj-lt"/>
                        </a:rPr>
                        <a:t>understanding of why the patient is having this transfusion.</a:t>
                      </a:r>
                    </a:p>
                  </a:txBody>
                  <a:tcP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284882414"/>
                  </a:ext>
                </a:extLst>
              </a:tr>
              <a:tr h="148053">
                <a:tc>
                  <a:txBody>
                    <a:bodyPr/>
                    <a:lstStyle/>
                    <a:p>
                      <a:endParaRPr lang="en-GB" sz="600" dirty="0">
                        <a:latin typeface="+mj-lt"/>
                      </a:endParaRPr>
                    </a:p>
                  </a:txBody>
                  <a:tcPr>
                    <a:lnL w="12700" cmpd="sng">
                      <a:noFill/>
                    </a:lnL>
                    <a:lnR w="12700" cmpd="sng">
                      <a:noFill/>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06677362"/>
                  </a:ext>
                </a:extLst>
              </a:tr>
              <a:tr h="48117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i="1" dirty="0">
                          <a:latin typeface="+mj-lt"/>
                        </a:rPr>
                        <a:t>Unit Donation Number, Administration and Observations</a:t>
                      </a:r>
                    </a:p>
                    <a:p>
                      <a:pPr marL="0" marR="0" lvl="0" indent="0" algn="just" defTabSz="914400" rtl="0" eaLnBrk="1" fontAlgn="auto" latinLnBrk="0" hangingPunct="1">
                        <a:lnSpc>
                          <a:spcPct val="100000"/>
                        </a:lnSpc>
                        <a:spcBef>
                          <a:spcPts val="0"/>
                        </a:spcBef>
                        <a:spcAft>
                          <a:spcPts val="600"/>
                        </a:spcAft>
                        <a:buClrTx/>
                        <a:buSzTx/>
                        <a:buFontTx/>
                        <a:buNone/>
                        <a:tabLst/>
                        <a:defRPr/>
                      </a:pPr>
                      <a:r>
                        <a:rPr lang="en-GB" sz="1100" dirty="0">
                          <a:latin typeface="+mj-lt"/>
                        </a:rPr>
                        <a:t>This section is to be completed during the administration of the blood component.</a:t>
                      </a:r>
                    </a:p>
                  </a:txBody>
                  <a:tcP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610986929"/>
                  </a:ext>
                </a:extLst>
              </a:tr>
            </a:tbl>
          </a:graphicData>
        </a:graphic>
      </p:graphicFrame>
      <p:cxnSp>
        <p:nvCxnSpPr>
          <p:cNvPr id="13" name="Straight Arrow Connector 12"/>
          <p:cNvCxnSpPr>
            <a:cxnSpLocks/>
          </p:cNvCxnSpPr>
          <p:nvPr/>
        </p:nvCxnSpPr>
        <p:spPr>
          <a:xfrm flipH="1" flipV="1">
            <a:off x="4375122" y="1339178"/>
            <a:ext cx="1075559" cy="368569"/>
          </a:xfrm>
          <a:prstGeom prst="straightConnector1">
            <a:avLst/>
          </a:prstGeom>
          <a:ln w="19050">
            <a:solidFill>
              <a:srgbClr val="FF0000"/>
            </a:solidFill>
            <a:tailEnd type="oval"/>
          </a:ln>
        </p:spPr>
        <p:style>
          <a:lnRef idx="1">
            <a:schemeClr val="accent1"/>
          </a:lnRef>
          <a:fillRef idx="0">
            <a:schemeClr val="accent1"/>
          </a:fillRef>
          <a:effectRef idx="0">
            <a:schemeClr val="accent1"/>
          </a:effectRef>
          <a:fontRef idx="minor">
            <a:schemeClr val="tx1"/>
          </a:fontRef>
        </p:style>
      </p:cxnSp>
      <p:cxnSp>
        <p:nvCxnSpPr>
          <p:cNvPr id="3" name="Straight Arrow Connector 2"/>
          <p:cNvCxnSpPr>
            <a:cxnSpLocks/>
          </p:cNvCxnSpPr>
          <p:nvPr/>
        </p:nvCxnSpPr>
        <p:spPr>
          <a:xfrm flipH="1" flipV="1">
            <a:off x="4375122" y="2064035"/>
            <a:ext cx="711228" cy="519862"/>
          </a:xfrm>
          <a:prstGeom prst="straightConnector1">
            <a:avLst/>
          </a:prstGeom>
          <a:ln w="19050">
            <a:solidFill>
              <a:srgbClr val="FF0000"/>
            </a:solidFill>
            <a:tailEnd type="oval"/>
          </a:ln>
        </p:spPr>
        <p:style>
          <a:lnRef idx="1">
            <a:schemeClr val="accent1"/>
          </a:lnRef>
          <a:fillRef idx="0">
            <a:schemeClr val="accent1"/>
          </a:fillRef>
          <a:effectRef idx="0">
            <a:schemeClr val="accent1"/>
          </a:effectRef>
          <a:fontRef idx="minor">
            <a:schemeClr val="tx1"/>
          </a:fontRef>
        </p:style>
      </p:cxnSp>
      <p:graphicFrame>
        <p:nvGraphicFramePr>
          <p:cNvPr id="18" name="Table 17">
            <a:extLst>
              <a:ext uri="{FF2B5EF4-FFF2-40B4-BE49-F238E27FC236}">
                <a16:creationId xmlns:a16="http://schemas.microsoft.com/office/drawing/2014/main" id="{050D50EF-355C-4AC7-F786-C53369F06D71}"/>
              </a:ext>
            </a:extLst>
          </p:cNvPr>
          <p:cNvGraphicFramePr>
            <a:graphicFrameLocks noGrp="1"/>
          </p:cNvGraphicFramePr>
          <p:nvPr>
            <p:extLst>
              <p:ext uri="{D42A27DB-BD31-4B8C-83A1-F6EECF244321}">
                <p14:modId xmlns:p14="http://schemas.microsoft.com/office/powerpoint/2010/main" val="2716555126"/>
              </p:ext>
            </p:extLst>
          </p:nvPr>
        </p:nvGraphicFramePr>
        <p:xfrm>
          <a:off x="5023572" y="644521"/>
          <a:ext cx="4524114" cy="2350450"/>
        </p:xfrm>
        <a:graphic>
          <a:graphicData uri="http://schemas.openxmlformats.org/drawingml/2006/table">
            <a:tbl>
              <a:tblPr firstRow="1" bandRow="1">
                <a:tableStyleId>{5940675A-B579-460E-94D1-54222C63F5DA}</a:tableStyleId>
              </a:tblPr>
              <a:tblGrid>
                <a:gridCol w="4524114">
                  <a:extLst>
                    <a:ext uri="{9D8B030D-6E8A-4147-A177-3AD203B41FA5}">
                      <a16:colId xmlns:a16="http://schemas.microsoft.com/office/drawing/2014/main" val="689965054"/>
                    </a:ext>
                  </a:extLst>
                </a:gridCol>
              </a:tblGrid>
              <a:tr h="628330">
                <a:tc>
                  <a:txBody>
                    <a:bodyPr/>
                    <a:lstStyle/>
                    <a:p>
                      <a:pPr algn="just">
                        <a:spcAft>
                          <a:spcPts val="0"/>
                        </a:spcAft>
                      </a:pPr>
                      <a:r>
                        <a:rPr lang="en-GB" sz="1100" b="1" i="1" dirty="0">
                          <a:latin typeface="+mj-lt"/>
                        </a:rPr>
                        <a:t>Page 1…</a:t>
                      </a:r>
                    </a:p>
                    <a:p>
                      <a:pPr algn="just">
                        <a:spcAft>
                          <a:spcPts val="0"/>
                        </a:spcAft>
                      </a:pPr>
                      <a:r>
                        <a:rPr lang="en-GB" sz="1100" dirty="0">
                          <a:latin typeface="+mj-lt"/>
                        </a:rPr>
                        <a:t>The person administering a transfusion does not need to document anything on page 1 of the revised All Wales Transfusion Record (AWTR v5).</a:t>
                      </a:r>
                    </a:p>
                  </a:txBody>
                  <a:tcP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2498789002"/>
                  </a:ext>
                </a:extLst>
              </a:tr>
              <a:tr h="150799">
                <a:tc>
                  <a:txBody>
                    <a:bodyPr/>
                    <a:lstStyle/>
                    <a:p>
                      <a:endParaRPr lang="en-GB" sz="600" b="0" dirty="0">
                        <a:latin typeface="+mj-lt"/>
                      </a:endParaRPr>
                    </a:p>
                  </a:txBody>
                  <a:tcPr>
                    <a:lnL w="12700" cmpd="sng">
                      <a:noFill/>
                    </a:lnL>
                    <a:lnR w="12700" cmpd="sng">
                      <a:noFill/>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03898832"/>
                  </a:ext>
                </a:extLst>
              </a:tr>
              <a:tr h="628330">
                <a:tc>
                  <a:txBody>
                    <a:bodyPr/>
                    <a:lstStyle/>
                    <a:p>
                      <a:pPr>
                        <a:spcAft>
                          <a:spcPts val="0"/>
                        </a:spcAft>
                      </a:pPr>
                      <a:r>
                        <a:rPr lang="en-GB" sz="1100" b="1" i="1" dirty="0">
                          <a:latin typeface="+mj-lt"/>
                        </a:rPr>
                        <a:t>Transfusion Associated Circulatory Overload (TACO)</a:t>
                      </a:r>
                    </a:p>
                    <a:p>
                      <a:pPr algn="just">
                        <a:spcAft>
                          <a:spcPts val="600"/>
                        </a:spcAft>
                      </a:pPr>
                      <a:r>
                        <a:rPr lang="en-GB" sz="1100" dirty="0">
                          <a:latin typeface="+mj-lt"/>
                        </a:rPr>
                        <a:t>If the patient has been identified as being at risk of TACO, then the staff administering the transfusion should be aware of any risk reduction interventions/actions.</a:t>
                      </a:r>
                    </a:p>
                  </a:txBody>
                  <a:tcP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438537788"/>
                  </a:ext>
                </a:extLst>
              </a:tr>
              <a:tr h="150799">
                <a:tc>
                  <a:txBody>
                    <a:bodyPr/>
                    <a:lstStyle/>
                    <a:p>
                      <a:endParaRPr lang="en-GB" sz="600" dirty="0">
                        <a:latin typeface="+mj-lt"/>
                      </a:endParaRPr>
                    </a:p>
                  </a:txBody>
                  <a:tcPr>
                    <a:lnL w="12700" cmpd="sng">
                      <a:noFill/>
                    </a:lnL>
                    <a:lnR w="12700" cmpd="sng">
                      <a:noFill/>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06677362"/>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i="1" dirty="0">
                          <a:latin typeface="+mj-lt"/>
                        </a:rPr>
                        <a:t>Completion of Consent and TACO sections</a:t>
                      </a:r>
                    </a:p>
                    <a:p>
                      <a:pPr marL="0" marR="0" lvl="0" indent="0" algn="just" defTabSz="914400" rtl="0" eaLnBrk="1" fontAlgn="auto" latinLnBrk="0" hangingPunct="1">
                        <a:lnSpc>
                          <a:spcPct val="100000"/>
                        </a:lnSpc>
                        <a:spcBef>
                          <a:spcPts val="0"/>
                        </a:spcBef>
                        <a:spcAft>
                          <a:spcPts val="600"/>
                        </a:spcAft>
                        <a:buClrTx/>
                        <a:buSzTx/>
                        <a:buFontTx/>
                        <a:buNone/>
                        <a:tabLst/>
                        <a:defRPr/>
                      </a:pPr>
                      <a:r>
                        <a:rPr lang="en-GB" sz="1100" dirty="0">
                          <a:latin typeface="+mj-lt"/>
                        </a:rPr>
                        <a:t>It is important that these sections are fully completed by the person making the decision to transfuse and producing this written instruction.</a:t>
                      </a:r>
                    </a:p>
                  </a:txBody>
                  <a:tcP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610986929"/>
                  </a:ext>
                </a:extLst>
              </a:tr>
            </a:tbl>
          </a:graphicData>
        </a:graphic>
      </p:graphicFrame>
    </p:spTree>
    <p:extLst>
      <p:ext uri="{BB962C8B-B14F-4D97-AF65-F5344CB8AC3E}">
        <p14:creationId xmlns:p14="http://schemas.microsoft.com/office/powerpoint/2010/main" val="200499548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1922</TotalTime>
  <Words>250</Words>
  <Application>Microsoft Office PowerPoint</Application>
  <PresentationFormat>A4 Paper (210x297 mm)</PresentationFormat>
  <Paragraphs>17</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Welsh Blood Service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Alister Jones (Welsh Blood Service, Better Blood Transfusion)</dc:creator>
  <cp:lastModifiedBy>Alister Jones (Welsh Blood Service, Better Blood Transfusion)</cp:lastModifiedBy>
  <cp:revision>91</cp:revision>
  <dcterms:created xsi:type="dcterms:W3CDTF">2019-11-25T15:45:36Z</dcterms:created>
  <dcterms:modified xsi:type="dcterms:W3CDTF">2023-03-21T12:28:39Z</dcterms:modified>
</cp:coreProperties>
</file>