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64" r:id="rId4"/>
    <p:sldId id="269" r:id="rId5"/>
    <p:sldId id="273" r:id="rId6"/>
    <p:sldId id="274" r:id="rId7"/>
    <p:sldId id="265" r:id="rId8"/>
    <p:sldId id="262" r:id="rId9"/>
    <p:sldId id="275" r:id="rId10"/>
    <p:sldId id="257" r:id="rId11"/>
    <p:sldId id="261" r:id="rId12"/>
    <p:sldId id="272" r:id="rId13"/>
    <p:sldId id="27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CA0874-DCDE-714A-8965-574C2EA36D7D}" v="9" dt="2021-05-11T15:28:57.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8"/>
    <p:restoredTop sz="94681"/>
  </p:normalViewPr>
  <p:slideViewPr>
    <p:cSldViewPr snapToGrid="0" snapToObjects="1">
      <p:cViewPr varScale="1">
        <p:scale>
          <a:sx n="72" d="100"/>
          <a:sy n="72" d="100"/>
        </p:scale>
        <p:origin x="12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12/9/2021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D0CA18C5-690C-BD43-A06C-F34A3E943AC6}"/>
              </a:ext>
            </a:extLst>
          </p:cNvPr>
          <p:cNvPicPr/>
          <p:nvPr/>
        </p:nvPicPr>
        <p:blipFill rotWithShape="1">
          <a:blip r:embed="rId2">
            <a:alphaModFix amt="35000"/>
            <a:extLst>
              <a:ext uri="{28A0092B-C50C-407E-A947-70E740481C1C}">
                <a14:useLocalDpi xmlns:a14="http://schemas.microsoft.com/office/drawing/2010/main" val="0"/>
              </a:ext>
            </a:extLst>
          </a:blip>
          <a:srcRect t="26037" r="1" b="26714"/>
          <a:stretch/>
        </p:blipFill>
        <p:spPr>
          <a:xfrm>
            <a:off x="20" y="10"/>
            <a:ext cx="12191980" cy="6857990"/>
          </a:xfrm>
          <a:prstGeom prst="rect">
            <a:avLst/>
          </a:prstGeom>
          <a:solidFill>
            <a:srgbClr val="C00000"/>
          </a:solidFill>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8556E6-FAFB-B34E-A5C5-3CB6660F0CA6}"/>
              </a:ext>
            </a:extLst>
          </p:cNvPr>
          <p:cNvSpPr>
            <a:spLocks noGrp="1"/>
          </p:cNvSpPr>
          <p:nvPr>
            <p:ph type="ctrTitle"/>
          </p:nvPr>
        </p:nvSpPr>
        <p:spPr>
          <a:xfrm>
            <a:off x="1751012" y="1300785"/>
            <a:ext cx="8689976" cy="2509213"/>
          </a:xfrm>
        </p:spPr>
        <p:txBody>
          <a:bodyPr>
            <a:normAutofit/>
          </a:bodyPr>
          <a:lstStyle/>
          <a:p>
            <a:r>
              <a:rPr lang="en-GB" dirty="0">
                <a:solidFill>
                  <a:srgbClr val="FFFF00"/>
                </a:solidFill>
              </a:rPr>
              <a:t>Blood Health National Oversight Group (BHNOG)</a:t>
            </a:r>
            <a:endParaRPr lang="en-US" dirty="0">
              <a:solidFill>
                <a:srgbClr val="FFFF00"/>
              </a:solidFill>
            </a:endParaRPr>
          </a:p>
        </p:txBody>
      </p:sp>
      <p:sp>
        <p:nvSpPr>
          <p:cNvPr id="3" name="Subtitle 2">
            <a:extLst>
              <a:ext uri="{FF2B5EF4-FFF2-40B4-BE49-F238E27FC236}">
                <a16:creationId xmlns:a16="http://schemas.microsoft.com/office/drawing/2014/main" id="{64DF19A8-7A3F-9C48-B62C-8F3CD6CE2DA0}"/>
              </a:ext>
            </a:extLst>
          </p:cNvPr>
          <p:cNvSpPr>
            <a:spLocks noGrp="1"/>
          </p:cNvSpPr>
          <p:nvPr>
            <p:ph type="subTitle" idx="1"/>
          </p:nvPr>
        </p:nvSpPr>
        <p:spPr>
          <a:xfrm>
            <a:off x="1751012" y="3886200"/>
            <a:ext cx="8689976" cy="1371599"/>
          </a:xfrm>
        </p:spPr>
        <p:txBody>
          <a:bodyPr>
            <a:normAutofit/>
          </a:bodyPr>
          <a:lstStyle/>
          <a:p>
            <a:r>
              <a:rPr lang="en-GB" dirty="0" err="1">
                <a:solidFill>
                  <a:schemeClr val="tx1">
                    <a:lumMod val="65000"/>
                    <a:lumOff val="35000"/>
                  </a:schemeClr>
                </a:solidFill>
              </a:rPr>
              <a:t>Dr.</a:t>
            </a:r>
            <a:r>
              <a:rPr lang="en-GB" dirty="0">
                <a:solidFill>
                  <a:schemeClr val="tx1">
                    <a:lumMod val="65000"/>
                    <a:lumOff val="35000"/>
                  </a:schemeClr>
                </a:solidFill>
              </a:rPr>
              <a:t> Brian Tehan </a:t>
            </a:r>
          </a:p>
          <a:p>
            <a:r>
              <a:rPr lang="en-GB" dirty="0">
                <a:solidFill>
                  <a:schemeClr val="tx1">
                    <a:lumMod val="65000"/>
                    <a:lumOff val="35000"/>
                  </a:schemeClr>
                </a:solidFill>
              </a:rPr>
              <a:t>Committee chair</a:t>
            </a:r>
            <a:endParaRPr lang="en-US" dirty="0">
              <a:solidFill>
                <a:schemeClr val="tx1">
                  <a:lumMod val="65000"/>
                  <a:lumOff val="35000"/>
                </a:schemeClr>
              </a:solidFill>
            </a:endParaRPr>
          </a:p>
        </p:txBody>
      </p:sp>
    </p:spTree>
    <p:extLst>
      <p:ext uri="{BB962C8B-B14F-4D97-AF65-F5344CB8AC3E}">
        <p14:creationId xmlns:p14="http://schemas.microsoft.com/office/powerpoint/2010/main" val="255619322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30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4A391C69-E52F-4DC0-B51A-0DABC548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8390FD-448E-4FF2-AEE8-C46960568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7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D259F2-A289-4420-B3EB-BBC6A904FC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ontent Placeholder 4">
            <a:extLst>
              <a:ext uri="{FF2B5EF4-FFF2-40B4-BE49-F238E27FC236}">
                <a16:creationId xmlns:a16="http://schemas.microsoft.com/office/drawing/2014/main" id="{7756A0B8-A095-644F-99EB-1592024E6E98}"/>
              </a:ext>
            </a:extLst>
          </p:cNvPr>
          <p:cNvSpPr>
            <a:spLocks noGrp="1"/>
          </p:cNvSpPr>
          <p:nvPr>
            <p:ph sz="quarter" idx="13"/>
          </p:nvPr>
        </p:nvSpPr>
        <p:spPr>
          <a:xfrm>
            <a:off x="5006349" y="513606"/>
            <a:ext cx="6271255" cy="5830785"/>
          </a:xfrm>
        </p:spPr>
        <p:txBody>
          <a:bodyPr>
            <a:normAutofit fontScale="40000" lnSpcReduction="20000"/>
          </a:bodyPr>
          <a:lstStyle/>
          <a:p>
            <a:r>
              <a:rPr lang="en-US" dirty="0">
                <a:latin typeface="Arial" panose="020B0604020202020204" pitchFamily="34" charset="0"/>
                <a:cs typeface="Arial" panose="020B0604020202020204" pitchFamily="34" charset="0"/>
              </a:rPr>
              <a:t>Formal appointment of chair by the </a:t>
            </a:r>
            <a:r>
              <a:rPr lang="en-US" dirty="0" err="1">
                <a:latin typeface="Arial" panose="020B0604020202020204" pitchFamily="34" charset="0"/>
                <a:cs typeface="Arial" panose="020B0604020202020204" pitchFamily="34" charset="0"/>
              </a:rPr>
              <a:t>cmo</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Relationship with the all-wales medical directors' group </a:t>
            </a:r>
          </a:p>
          <a:p>
            <a:r>
              <a:rPr lang="en-US" dirty="0">
                <a:latin typeface="Arial" panose="020B0604020202020204" pitchFamily="34" charset="0"/>
                <a:cs typeface="Arial" panose="020B0604020202020204" pitchFamily="34" charset="0"/>
              </a:rPr>
              <a:t>Dialogue with welsh government on positioning going forward</a:t>
            </a:r>
          </a:p>
          <a:p>
            <a:r>
              <a:rPr lang="en-US" dirty="0">
                <a:latin typeface="Arial" panose="020B0604020202020204" pitchFamily="34" charset="0"/>
                <a:cs typeface="Arial" panose="020B0604020202020204" pitchFamily="34" charset="0"/>
              </a:rPr>
              <a:t>Revision of the terms of reference to clarify purpose and more closely align with oversight of the blood health plan</a:t>
            </a:r>
          </a:p>
          <a:p>
            <a:r>
              <a:rPr lang="en-US" dirty="0">
                <a:latin typeface="Arial" panose="020B0604020202020204" pitchFamily="34" charset="0"/>
                <a:cs typeface="Arial" panose="020B0604020202020204" pitchFamily="34" charset="0"/>
              </a:rPr>
              <a:t>Review of membership to align with purpose- key change to invite chairs of health board </a:t>
            </a:r>
            <a:r>
              <a:rPr lang="en-US" dirty="0" err="1">
                <a:latin typeface="Arial" panose="020B0604020202020204" pitchFamily="34" charset="0"/>
                <a:cs typeface="Arial" panose="020B0604020202020204" pitchFamily="34" charset="0"/>
              </a:rPr>
              <a:t>htc</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Re-designed reporting arrangements for workstreams with emphasis on performance v intended trajectory and actions being taken where off track (e.g., a3 methodology)</a:t>
            </a:r>
          </a:p>
          <a:p>
            <a:r>
              <a:rPr lang="en-US" dirty="0">
                <a:latin typeface="Arial" panose="020B0604020202020204" pitchFamily="34" charset="0"/>
                <a:cs typeface="Arial" panose="020B0604020202020204" pitchFamily="34" charset="0"/>
              </a:rPr>
              <a:t>Developing metrics and dashboards to support improvement at an all-wales level with drill down</a:t>
            </a:r>
          </a:p>
          <a:p>
            <a:r>
              <a:rPr lang="en-US" dirty="0">
                <a:latin typeface="Arial" panose="020B0604020202020204" pitchFamily="34" charset="0"/>
                <a:cs typeface="Arial" panose="020B0604020202020204" pitchFamily="34" charset="0"/>
              </a:rPr>
              <a:t>Anaemia workstream- leadership by champions / experts (tor which allow a membership which balances expertise, representation and political standing)</a:t>
            </a:r>
          </a:p>
          <a:p>
            <a:pPr lvl="1"/>
            <a:r>
              <a:rPr lang="en-US" dirty="0">
                <a:latin typeface="Arial" panose="020B0604020202020204" pitchFamily="34" charset="0"/>
                <a:cs typeface="Arial" panose="020B0604020202020204" pitchFamily="34" charset="0"/>
              </a:rPr>
              <a:t>A broad remit across all of healthcare</a:t>
            </a:r>
          </a:p>
          <a:p>
            <a:pPr lvl="1"/>
            <a:r>
              <a:rPr lang="en-US" dirty="0">
                <a:latin typeface="Arial" panose="020B0604020202020204" pitchFamily="34" charset="0"/>
                <a:cs typeface="Arial" panose="020B0604020202020204" pitchFamily="34" charset="0"/>
              </a:rPr>
              <a:t>Linkages into hospital / health board champions for pre-operative assessment and anaemia management</a:t>
            </a:r>
          </a:p>
          <a:p>
            <a:pPr lvl="1"/>
            <a:r>
              <a:rPr lang="en-US" dirty="0">
                <a:latin typeface="Arial" panose="020B0604020202020204" pitchFamily="34" charset="0"/>
                <a:cs typeface="Arial" panose="020B0604020202020204" pitchFamily="34" charset="0"/>
              </a:rPr>
              <a:t>Bid for anaemia champion nurses</a:t>
            </a:r>
          </a:p>
          <a:p>
            <a:r>
              <a:rPr lang="en-US" dirty="0">
                <a:latin typeface="Arial" panose="020B0604020202020204" pitchFamily="34" charset="0"/>
                <a:cs typeface="Arial" panose="020B0604020202020204" pitchFamily="34" charset="0"/>
              </a:rPr>
              <a:t>Engagement – welsh fracture neck of femur network guidelines and blood management</a:t>
            </a:r>
          </a:p>
          <a:p>
            <a:r>
              <a:rPr lang="en-US" dirty="0">
                <a:latin typeface="Arial" panose="020B0604020202020204" pitchFamily="34" charset="0"/>
                <a:cs typeface="Arial" panose="020B0604020202020204" pitchFamily="34" charset="0"/>
              </a:rPr>
              <a:t>Communication- developing a web presence &amp; exploring use of social media</a:t>
            </a:r>
          </a:p>
          <a:p>
            <a:r>
              <a:rPr lang="en-US" dirty="0">
                <a:latin typeface="Arial" panose="020B0604020202020204" pitchFamily="34" charset="0"/>
                <a:cs typeface="Arial" panose="020B0604020202020204" pitchFamily="34" charset="0"/>
              </a:rPr>
              <a:t>Covid-19 – </a:t>
            </a:r>
          </a:p>
          <a:p>
            <a:pPr lvl="1"/>
            <a:r>
              <a:rPr lang="en-US" dirty="0">
                <a:latin typeface="Arial" panose="020B0604020202020204" pitchFamily="34" charset="0"/>
                <a:cs typeface="Arial" panose="020B0604020202020204" pitchFamily="34" charset="0"/>
              </a:rPr>
              <a:t>Pause during first wave</a:t>
            </a:r>
          </a:p>
          <a:p>
            <a:pPr lvl="1"/>
            <a:r>
              <a:rPr lang="en-US" dirty="0">
                <a:latin typeface="Arial" panose="020B0604020202020204" pitchFamily="34" charset="0"/>
                <a:cs typeface="Arial" panose="020B0604020202020204" pitchFamily="34" charset="0"/>
              </a:rPr>
              <a:t>Conference cancelled for 2020</a:t>
            </a:r>
          </a:p>
          <a:p>
            <a:pPr lvl="1"/>
            <a:r>
              <a:rPr lang="en-US" dirty="0">
                <a:latin typeface="Arial" panose="020B0604020202020204" pitchFamily="34" charset="0"/>
                <a:cs typeface="Arial" panose="020B0604020202020204" pitchFamily="34" charset="0"/>
              </a:rPr>
              <a:t>Different ways of working- teams</a:t>
            </a:r>
          </a:p>
          <a:p>
            <a:pPr lvl="1"/>
            <a:r>
              <a:rPr lang="en-US" dirty="0">
                <a:latin typeface="Arial" panose="020B0604020202020204" pitchFamily="34" charset="0"/>
                <a:cs typeface="Arial" panose="020B0604020202020204" pitchFamily="34" charset="0"/>
              </a:rPr>
              <a:t>Convalescent plasma steering group</a:t>
            </a:r>
          </a:p>
          <a:p>
            <a:pPr lvl="1"/>
            <a:r>
              <a:rPr lang="en-US" dirty="0">
                <a:latin typeface="Arial" panose="020B0604020202020204" pitchFamily="34" charset="0"/>
                <a:cs typeface="Arial" panose="020B0604020202020204" pitchFamily="34" charset="0"/>
              </a:rPr>
              <a:t>Threat / opportunity- dwindling supply – engagement with health boards highlighting challenges </a:t>
            </a:r>
          </a:p>
          <a:p>
            <a:endParaRPr lang="en-US" dirty="0"/>
          </a:p>
        </p:txBody>
      </p:sp>
      <p:pic>
        <p:nvPicPr>
          <p:cNvPr id="2050" name="Picture 2" descr="future-and-past">
            <a:extLst>
              <a:ext uri="{FF2B5EF4-FFF2-40B4-BE49-F238E27FC236}">
                <a16:creationId xmlns:a16="http://schemas.microsoft.com/office/drawing/2014/main" id="{A9FC2540-4796-8842-84AE-E992ED74E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4" y="153555"/>
            <a:ext cx="4699000" cy="59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9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3B8C6B-63CA-4384-8059-2036BE520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71B03AA-C0EB-4104-84F8-E1AB8BFBE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9C2B723-6C2F-49DE-A429-50BDFD1ADB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F905E3-81DC-C54F-AF19-2E8E6E62A71A}"/>
              </a:ext>
            </a:extLst>
          </p:cNvPr>
          <p:cNvSpPr>
            <a:spLocks noGrp="1"/>
          </p:cNvSpPr>
          <p:nvPr>
            <p:ph type="title"/>
          </p:nvPr>
        </p:nvSpPr>
        <p:spPr>
          <a:xfrm>
            <a:off x="5646820" y="618517"/>
            <a:ext cx="5491115" cy="1596177"/>
          </a:xfrm>
        </p:spPr>
        <p:txBody>
          <a:bodyPr>
            <a:normAutofit/>
          </a:bodyPr>
          <a:lstStyle/>
          <a:p>
            <a:r>
              <a:rPr lang="en-GB" dirty="0"/>
              <a:t>How do we know a change is an improvement?</a:t>
            </a:r>
            <a:endParaRPr lang="en-US" dirty="0"/>
          </a:p>
        </p:txBody>
      </p:sp>
      <p:sp>
        <p:nvSpPr>
          <p:cNvPr id="3" name="AutoShape 2" descr="platelet KPIs Sept 2020.pdf">
            <a:extLst>
              <a:ext uri="{FF2B5EF4-FFF2-40B4-BE49-F238E27FC236}">
                <a16:creationId xmlns:a16="http://schemas.microsoft.com/office/drawing/2014/main" id="{2624B430-EEE1-FD4B-AC4F-65558B1E68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platelet KPIs Sept 2020.pdf">
            <a:extLst>
              <a:ext uri="{FF2B5EF4-FFF2-40B4-BE49-F238E27FC236}">
                <a16:creationId xmlns:a16="http://schemas.microsoft.com/office/drawing/2014/main" id="{10F03E72-31CA-994C-9ED1-4C97968AE7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platelet KPIs Sept 2020.pdf">
            <a:extLst>
              <a:ext uri="{FF2B5EF4-FFF2-40B4-BE49-F238E27FC236}">
                <a16:creationId xmlns:a16="http://schemas.microsoft.com/office/drawing/2014/main" id="{08F4ACF0-237A-2242-9B6F-F0B2C6E5F51C}"/>
              </a:ext>
            </a:extLst>
          </p:cNvPr>
          <p:cNvSpPr>
            <a:spLocks noChangeAspect="1" noChangeArrowheads="1"/>
          </p:cNvSpPr>
          <p:nvPr/>
        </p:nvSpPr>
        <p:spPr bwMode="auto">
          <a:xfrm>
            <a:off x="6248399" y="3581399"/>
            <a:ext cx="3970421" cy="39704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Text&#10;&#10;Description automatically generated">
            <a:extLst>
              <a:ext uri="{FF2B5EF4-FFF2-40B4-BE49-F238E27FC236}">
                <a16:creationId xmlns:a16="http://schemas.microsoft.com/office/drawing/2014/main" id="{C2D3E49F-BA61-AE42-A13F-484FF75986F1}"/>
              </a:ext>
            </a:extLst>
          </p:cNvPr>
          <p:cNvPicPr>
            <a:picLocks noChangeAspect="1"/>
          </p:cNvPicPr>
          <p:nvPr/>
        </p:nvPicPr>
        <p:blipFill>
          <a:blip r:embed="rId3"/>
          <a:stretch>
            <a:fillRect/>
          </a:stretch>
        </p:blipFill>
        <p:spPr>
          <a:xfrm>
            <a:off x="384440" y="425123"/>
            <a:ext cx="4869921" cy="6312552"/>
          </a:xfrm>
          <a:prstGeom prst="rect">
            <a:avLst/>
          </a:prstGeom>
        </p:spPr>
      </p:pic>
      <p:sp>
        <p:nvSpPr>
          <p:cNvPr id="16" name="Content Placeholder 15">
            <a:extLst>
              <a:ext uri="{FF2B5EF4-FFF2-40B4-BE49-F238E27FC236}">
                <a16:creationId xmlns:a16="http://schemas.microsoft.com/office/drawing/2014/main" id="{49D060CF-E2C4-0042-8050-B39C5641A5E6}"/>
              </a:ext>
            </a:extLst>
          </p:cNvPr>
          <p:cNvSpPr>
            <a:spLocks noGrp="1"/>
          </p:cNvSpPr>
          <p:nvPr>
            <p:ph sz="quarter" idx="13"/>
          </p:nvPr>
        </p:nvSpPr>
        <p:spPr>
          <a:xfrm>
            <a:off x="5646820" y="2367092"/>
            <a:ext cx="5630779" cy="3424107"/>
          </a:xfrm>
        </p:spPr>
        <p:txBody>
          <a:bodyPr/>
          <a:lstStyle/>
          <a:p>
            <a:r>
              <a:rPr lang="en-US" dirty="0"/>
              <a:t>Audit</a:t>
            </a:r>
          </a:p>
          <a:p>
            <a:r>
              <a:rPr lang="en-US" dirty="0"/>
              <a:t>Workstream reporting</a:t>
            </a:r>
          </a:p>
          <a:p>
            <a:r>
              <a:rPr lang="en-US" dirty="0"/>
              <a:t>Moving on to dashboards and rolling metrics</a:t>
            </a:r>
          </a:p>
          <a:p>
            <a:r>
              <a:rPr lang="en-US" dirty="0"/>
              <a:t>Easily digestible information</a:t>
            </a:r>
          </a:p>
        </p:txBody>
      </p:sp>
    </p:spTree>
    <p:extLst>
      <p:ext uri="{BB962C8B-B14F-4D97-AF65-F5344CB8AC3E}">
        <p14:creationId xmlns:p14="http://schemas.microsoft.com/office/powerpoint/2010/main" val="56922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210F8D-F7F2-47FC-91CB-247E361A59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 letter&#10;&#10;Description automatically generated">
            <a:extLst>
              <a:ext uri="{FF2B5EF4-FFF2-40B4-BE49-F238E27FC236}">
                <a16:creationId xmlns:a16="http://schemas.microsoft.com/office/drawing/2014/main" id="{87BD725A-DAA7-5F4C-993E-9DC67E1FAE93}"/>
              </a:ext>
            </a:extLst>
          </p:cNvPr>
          <p:cNvPicPr>
            <a:picLocks noChangeAspect="1"/>
          </p:cNvPicPr>
          <p:nvPr/>
        </p:nvPicPr>
        <p:blipFill>
          <a:blip r:embed="rId2"/>
          <a:stretch>
            <a:fillRect/>
          </a:stretch>
        </p:blipFill>
        <p:spPr>
          <a:xfrm>
            <a:off x="1436442" y="618518"/>
            <a:ext cx="3866579" cy="517268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id="{41509D60-00A2-43CB-85EE-55A4E714BF9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A0FE46-01B1-0F45-990C-A9F5C43BBE95}"/>
              </a:ext>
            </a:extLst>
          </p:cNvPr>
          <p:cNvSpPr>
            <a:spLocks noGrp="1"/>
          </p:cNvSpPr>
          <p:nvPr>
            <p:ph type="title"/>
          </p:nvPr>
        </p:nvSpPr>
        <p:spPr>
          <a:xfrm>
            <a:off x="6317263" y="108291"/>
            <a:ext cx="4860494" cy="1596177"/>
          </a:xfrm>
        </p:spPr>
        <p:txBody>
          <a:bodyPr>
            <a:normAutofit/>
          </a:bodyPr>
          <a:lstStyle/>
          <a:p>
            <a:r>
              <a:rPr lang="en-GB" dirty="0"/>
              <a:t>Terms of reference- </a:t>
            </a:r>
            <a:endParaRPr lang="en-US" dirty="0"/>
          </a:p>
        </p:txBody>
      </p:sp>
      <p:sp>
        <p:nvSpPr>
          <p:cNvPr id="3" name="Content Placeholder 2">
            <a:extLst>
              <a:ext uri="{FF2B5EF4-FFF2-40B4-BE49-F238E27FC236}">
                <a16:creationId xmlns:a16="http://schemas.microsoft.com/office/drawing/2014/main" id="{1CBAB3C5-4D01-D240-A349-16AFD5E2CE3E}"/>
              </a:ext>
            </a:extLst>
          </p:cNvPr>
          <p:cNvSpPr>
            <a:spLocks noGrp="1"/>
          </p:cNvSpPr>
          <p:nvPr>
            <p:ph sz="quarter" idx="13"/>
          </p:nvPr>
        </p:nvSpPr>
        <p:spPr>
          <a:xfrm>
            <a:off x="6417399" y="1395664"/>
            <a:ext cx="4860201" cy="4652210"/>
          </a:xfrm>
        </p:spPr>
        <p:txBody>
          <a:bodyPr>
            <a:normAutofit/>
          </a:bodyPr>
          <a:lstStyle/>
          <a:p>
            <a:r>
              <a:rPr lang="en-US" sz="1800" dirty="0" err="1"/>
              <a:t>Finalised</a:t>
            </a:r>
            <a:r>
              <a:rPr lang="en-US" sz="1800" dirty="0"/>
              <a:t> with support of the all-wales medical directors</a:t>
            </a:r>
          </a:p>
          <a:p>
            <a:r>
              <a:rPr lang="en-US" sz="1800" dirty="0"/>
              <a:t>Makes clear statements of aim and purpose</a:t>
            </a:r>
          </a:p>
          <a:p>
            <a:r>
              <a:rPr lang="en-US" sz="1600" dirty="0"/>
              <a:t>Describes governance arrangements which include</a:t>
            </a:r>
          </a:p>
          <a:p>
            <a:pPr lvl="1"/>
            <a:r>
              <a:rPr lang="en-US" sz="1600" dirty="0"/>
              <a:t>delivery of the bhp through the </a:t>
            </a:r>
            <a:r>
              <a:rPr lang="en-US" sz="1600" dirty="0" err="1"/>
              <a:t>htc</a:t>
            </a:r>
            <a:endParaRPr lang="en-US" sz="1600" dirty="0"/>
          </a:p>
          <a:p>
            <a:pPr lvl="1"/>
            <a:r>
              <a:rPr lang="en-US" sz="1600" dirty="0"/>
              <a:t>These report to boards on delivery of the bhp </a:t>
            </a:r>
          </a:p>
          <a:p>
            <a:pPr lvl="1"/>
            <a:r>
              <a:rPr lang="en-US" sz="1600" dirty="0"/>
              <a:t>under the oversight of the </a:t>
            </a:r>
            <a:r>
              <a:rPr lang="en-US" sz="1600" dirty="0" err="1"/>
              <a:t>bhnog</a:t>
            </a:r>
            <a:endParaRPr lang="en-US" sz="1600" dirty="0"/>
          </a:p>
          <a:p>
            <a:pPr lvl="1"/>
            <a:r>
              <a:rPr lang="en-US" sz="1600" dirty="0"/>
              <a:t>All </a:t>
            </a:r>
            <a:r>
              <a:rPr lang="en-US" sz="1600" dirty="0" err="1"/>
              <a:t>healthboard</a:t>
            </a:r>
            <a:r>
              <a:rPr lang="en-US" sz="1600" dirty="0"/>
              <a:t> HTC are members of </a:t>
            </a:r>
            <a:r>
              <a:rPr lang="en-US" sz="1600" dirty="0" err="1"/>
              <a:t>bhnog</a:t>
            </a:r>
            <a:endParaRPr lang="en-US" sz="1600" dirty="0"/>
          </a:p>
          <a:p>
            <a:pPr lvl="1"/>
            <a:endParaRPr lang="en-US" sz="1600" dirty="0"/>
          </a:p>
        </p:txBody>
      </p:sp>
    </p:spTree>
    <p:extLst>
      <p:ext uri="{BB962C8B-B14F-4D97-AF65-F5344CB8AC3E}">
        <p14:creationId xmlns:p14="http://schemas.microsoft.com/office/powerpoint/2010/main" val="305640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8" name="Picture 2">
            <a:extLst>
              <a:ext uri="{FF2B5EF4-FFF2-40B4-BE49-F238E27FC236}">
                <a16:creationId xmlns:a16="http://schemas.microsoft.com/office/drawing/2014/main" id="{68FBBF1E-1555-488E-8C0C-058E5710BE8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F53966F8-4E34-4797-9621-E8C53362EBA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Rectangle 15">
            <a:extLst>
              <a:ext uri="{FF2B5EF4-FFF2-40B4-BE49-F238E27FC236}">
                <a16:creationId xmlns:a16="http://schemas.microsoft.com/office/drawing/2014/main" id="{3AE888BE-8005-4CCE-896C-080324E342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7">
            <a:extLst>
              <a:ext uri="{FF2B5EF4-FFF2-40B4-BE49-F238E27FC236}">
                <a16:creationId xmlns:a16="http://schemas.microsoft.com/office/drawing/2014/main" id="{C8FC86E6-E998-4206-91E0-B59D470E1D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up of hands holding syringe&#10;&#10;Description automatically generated with medium confidence">
            <a:extLst>
              <a:ext uri="{FF2B5EF4-FFF2-40B4-BE49-F238E27FC236}">
                <a16:creationId xmlns:a16="http://schemas.microsoft.com/office/drawing/2014/main" id="{82B415B8-167C-D54E-B02C-F61ED811E58E}"/>
              </a:ext>
            </a:extLst>
          </p:cNvPr>
          <p:cNvPicPr>
            <a:picLocks noChangeAspect="1"/>
          </p:cNvPicPr>
          <p:nvPr/>
        </p:nvPicPr>
        <p:blipFill>
          <a:blip r:embed="rId4"/>
          <a:stretch>
            <a:fillRect/>
          </a:stretch>
        </p:blipFill>
        <p:spPr>
          <a:xfrm>
            <a:off x="1070971" y="643467"/>
            <a:ext cx="4275791" cy="5571066"/>
          </a:xfrm>
          <a:prstGeom prst="rect">
            <a:avLst/>
          </a:prstGeom>
        </p:spPr>
      </p:pic>
      <p:sp>
        <p:nvSpPr>
          <p:cNvPr id="32" name="Rectangle 19">
            <a:extLst>
              <a:ext uri="{FF2B5EF4-FFF2-40B4-BE49-F238E27FC236}">
                <a16:creationId xmlns:a16="http://schemas.microsoft.com/office/drawing/2014/main" id="{D6428EA6-A7A9-452D-9FE2-796359011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5690"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FED0FF44-7E5F-7549-B892-F666FA269068}"/>
              </a:ext>
            </a:extLst>
          </p:cNvPr>
          <p:cNvPicPr>
            <a:picLocks noGrp="1" noChangeAspect="1"/>
          </p:cNvPicPr>
          <p:nvPr>
            <p:ph sz="quarter" idx="13"/>
          </p:nvPr>
        </p:nvPicPr>
        <p:blipFill>
          <a:blip r:embed="rId5"/>
          <a:stretch>
            <a:fillRect/>
          </a:stretch>
        </p:blipFill>
        <p:spPr>
          <a:xfrm>
            <a:off x="6412145" y="2838958"/>
            <a:ext cx="5130799" cy="1180083"/>
          </a:xfrm>
          <a:prstGeom prst="rect">
            <a:avLst/>
          </a:prstGeom>
        </p:spPr>
      </p:pic>
    </p:spTree>
    <p:extLst>
      <p:ext uri="{BB962C8B-B14F-4D97-AF65-F5344CB8AC3E}">
        <p14:creationId xmlns:p14="http://schemas.microsoft.com/office/powerpoint/2010/main" val="1961684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E640319-3BB6-49BF-BAF4-D63FEC73E1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7">
            <a:extLst>
              <a:ext uri="{FF2B5EF4-FFF2-40B4-BE49-F238E27FC236}">
                <a16:creationId xmlns:a16="http://schemas.microsoft.com/office/drawing/2014/main" id="{9FE28C9D-FC7E-BC46-A1F9-DDBD8AC33BC5}"/>
              </a:ext>
            </a:extLst>
          </p:cNvPr>
          <p:cNvPicPr>
            <a:picLocks noGrp="1" noChangeAspect="1"/>
          </p:cNvPicPr>
          <p:nvPr>
            <p:ph sz="quarter" idx="13"/>
          </p:nvPr>
        </p:nvPicPr>
        <p:blipFill rotWithShape="1">
          <a:blip r:embed="rId4"/>
          <a:srcRect l="1224" r="999" b="1"/>
          <a:stretch/>
        </p:blipFill>
        <p:spPr>
          <a:xfrm>
            <a:off x="20" y="10"/>
            <a:ext cx="12191980" cy="6857990"/>
          </a:xfrm>
          <a:prstGeom prst="rect">
            <a:avLst/>
          </a:prstGeom>
        </p:spPr>
      </p:pic>
    </p:spTree>
    <p:extLst>
      <p:ext uri="{BB962C8B-B14F-4D97-AF65-F5344CB8AC3E}">
        <p14:creationId xmlns:p14="http://schemas.microsoft.com/office/powerpoint/2010/main" val="20288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4B84BA1-4241-9E4D-9D46-BEC9C22591D6}"/>
              </a:ext>
            </a:extLst>
          </p:cNvPr>
          <p:cNvPicPr>
            <a:picLocks noGrp="1" noChangeAspect="1"/>
          </p:cNvPicPr>
          <p:nvPr>
            <p:ph sz="quarter" idx="13"/>
          </p:nvPr>
        </p:nvPicPr>
        <p:blipFill>
          <a:blip r:embed="rId2"/>
          <a:stretch>
            <a:fillRect/>
          </a:stretch>
        </p:blipFill>
        <p:spPr>
          <a:xfrm>
            <a:off x="3336966" y="174701"/>
            <a:ext cx="5640779" cy="7982416"/>
          </a:xfrm>
        </p:spPr>
      </p:pic>
    </p:spTree>
    <p:extLst>
      <p:ext uri="{BB962C8B-B14F-4D97-AF65-F5344CB8AC3E}">
        <p14:creationId xmlns:p14="http://schemas.microsoft.com/office/powerpoint/2010/main" val="58940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D21FCB-56CB-4EFA-A79A-A9A8EC0F72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DB9988-63D8-284D-A483-5AB9D1FE2B83}"/>
              </a:ext>
            </a:extLst>
          </p:cNvPr>
          <p:cNvPicPr/>
          <p:nvPr/>
        </p:nvPicPr>
        <p:blipFill>
          <a:blip r:embed="rId2">
            <a:extLst>
              <a:ext uri="{28A0092B-C50C-407E-A947-70E740481C1C}">
                <a14:useLocalDpi xmlns:a14="http://schemas.microsoft.com/office/drawing/2010/main" val="0"/>
              </a:ext>
            </a:extLst>
          </a:blip>
          <a:stretch>
            <a:fillRect/>
          </a:stretch>
        </p:blipFill>
        <p:spPr>
          <a:xfrm>
            <a:off x="6001871" y="609600"/>
            <a:ext cx="4352543" cy="5181599"/>
          </a:xfrm>
          <a:prstGeom prst="roundRect">
            <a:avLst>
              <a:gd name="adj" fmla="val 2392"/>
            </a:avLst>
          </a:prstGeom>
          <a:solidFill>
            <a:srgbClr val="C00000"/>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B1027BD9-272C-4CC4-9396-1708F8B1F40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0ECCB1-31C5-B045-9855-81683CBCE639}"/>
              </a:ext>
            </a:extLst>
          </p:cNvPr>
          <p:cNvSpPr>
            <a:spLocks noGrp="1"/>
          </p:cNvSpPr>
          <p:nvPr>
            <p:ph type="title"/>
          </p:nvPr>
        </p:nvSpPr>
        <p:spPr>
          <a:xfrm>
            <a:off x="913776" y="618517"/>
            <a:ext cx="3893976" cy="1596177"/>
          </a:xfrm>
        </p:spPr>
        <p:txBody>
          <a:bodyPr anchor="b">
            <a:normAutofit/>
          </a:bodyPr>
          <a:lstStyle/>
          <a:p>
            <a:pPr algn="l"/>
            <a:r>
              <a:rPr lang="en-GB" sz="3200" dirty="0"/>
              <a:t>I’ll try to cover…. </a:t>
            </a:r>
            <a:endParaRPr lang="en-US" sz="3200" dirty="0"/>
          </a:p>
        </p:txBody>
      </p:sp>
      <p:sp>
        <p:nvSpPr>
          <p:cNvPr id="3" name="Content Placeholder 2">
            <a:extLst>
              <a:ext uri="{FF2B5EF4-FFF2-40B4-BE49-F238E27FC236}">
                <a16:creationId xmlns:a16="http://schemas.microsoft.com/office/drawing/2014/main" id="{B221B64B-9752-324A-BE94-53BBBF7BDA19}"/>
              </a:ext>
            </a:extLst>
          </p:cNvPr>
          <p:cNvSpPr>
            <a:spLocks noGrp="1"/>
          </p:cNvSpPr>
          <p:nvPr>
            <p:ph sz="quarter" idx="13"/>
          </p:nvPr>
        </p:nvSpPr>
        <p:spPr>
          <a:xfrm>
            <a:off x="913774" y="2367092"/>
            <a:ext cx="3893978" cy="3424107"/>
          </a:xfrm>
        </p:spPr>
        <p:txBody>
          <a:bodyPr>
            <a:normAutofit/>
          </a:bodyPr>
          <a:lstStyle/>
          <a:p>
            <a:r>
              <a:rPr lang="en-GB" sz="1600" dirty="0">
                <a:latin typeface="Arial" panose="020B0604020202020204" pitchFamily="34" charset="0"/>
                <a:cs typeface="Arial" panose="020B0604020202020204" pitchFamily="34" charset="0"/>
              </a:rPr>
              <a:t>What is the BHNOG?</a:t>
            </a:r>
          </a:p>
          <a:p>
            <a:r>
              <a:rPr lang="en-GB" sz="1600" dirty="0">
                <a:latin typeface="Arial" panose="020B0604020202020204" pitchFamily="34" charset="0"/>
                <a:cs typeface="Arial" panose="020B0604020202020204" pitchFamily="34" charset="0"/>
              </a:rPr>
              <a:t>Our annual report- what we have done so far</a:t>
            </a:r>
          </a:p>
          <a:p>
            <a:r>
              <a:rPr lang="en-GB" sz="1600" dirty="0">
                <a:latin typeface="Arial" panose="020B0604020202020204" pitchFamily="34" charset="0"/>
                <a:cs typeface="Arial" panose="020B0604020202020204" pitchFamily="34" charset="0"/>
              </a:rPr>
              <a:t>Setting a new direction</a:t>
            </a:r>
          </a:p>
          <a:p>
            <a:r>
              <a:rPr lang="en-GB" sz="1600" dirty="0">
                <a:latin typeface="Arial" panose="020B0604020202020204" pitchFamily="34" charset="0"/>
                <a:cs typeface="Arial" panose="020B0604020202020204" pitchFamily="34" charset="0"/>
              </a:rPr>
              <a:t>New terms of reference </a:t>
            </a:r>
          </a:p>
          <a:p>
            <a:pPr marL="0" indent="0">
              <a:buNone/>
            </a:pPr>
            <a:endParaRPr lang="en-US" sz="1600" dirty="0"/>
          </a:p>
        </p:txBody>
      </p:sp>
    </p:spTree>
    <p:extLst>
      <p:ext uri="{BB962C8B-B14F-4D97-AF65-F5344CB8AC3E}">
        <p14:creationId xmlns:p14="http://schemas.microsoft.com/office/powerpoint/2010/main" val="117812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C3B8C6B-63CA-4384-8059-2036BE520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1C57F27-6AC0-8447-8616-CD7A108EC293}"/>
              </a:ext>
            </a:extLst>
          </p:cNvPr>
          <p:cNvPicPr>
            <a:picLocks noChangeAspect="1"/>
          </p:cNvPicPr>
          <p:nvPr/>
        </p:nvPicPr>
        <p:blipFill rotWithShape="1">
          <a:blip r:embed="rId2"/>
          <a:srcRect r="4961"/>
          <a:stretch/>
        </p:blipFill>
        <p:spPr>
          <a:xfrm>
            <a:off x="20" y="10"/>
            <a:ext cx="4024741" cy="6857990"/>
          </a:xfrm>
          <a:prstGeom prst="rect">
            <a:avLst/>
          </a:prstGeom>
        </p:spPr>
      </p:pic>
      <p:sp>
        <p:nvSpPr>
          <p:cNvPr id="19" name="Rectangle 18">
            <a:extLst>
              <a:ext uri="{FF2B5EF4-FFF2-40B4-BE49-F238E27FC236}">
                <a16:creationId xmlns:a16="http://schemas.microsoft.com/office/drawing/2014/main" id="{C71B03AA-C0EB-4104-84F8-E1AB8BFBE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9C2B723-6C2F-49DE-A429-50BDFD1ADB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44A5E8-2AA3-6645-B9A4-1D5594C023DA}"/>
              </a:ext>
            </a:extLst>
          </p:cNvPr>
          <p:cNvSpPr>
            <a:spLocks noGrp="1"/>
          </p:cNvSpPr>
          <p:nvPr>
            <p:ph type="title"/>
          </p:nvPr>
        </p:nvSpPr>
        <p:spPr>
          <a:xfrm>
            <a:off x="4288587" y="-2"/>
            <a:ext cx="6672886" cy="1596177"/>
          </a:xfrm>
        </p:spPr>
        <p:txBody>
          <a:bodyPr>
            <a:normAutofit/>
          </a:bodyPr>
          <a:lstStyle/>
          <a:p>
            <a:r>
              <a:rPr lang="en-GB" dirty="0"/>
              <a:t>origins</a:t>
            </a:r>
            <a:endParaRPr lang="en-US" dirty="0"/>
          </a:p>
        </p:txBody>
      </p:sp>
      <p:sp>
        <p:nvSpPr>
          <p:cNvPr id="3" name="Content Placeholder 2">
            <a:extLst>
              <a:ext uri="{FF2B5EF4-FFF2-40B4-BE49-F238E27FC236}">
                <a16:creationId xmlns:a16="http://schemas.microsoft.com/office/drawing/2014/main" id="{3C8C88CD-CFB0-E648-A9BE-1C57173440DA}"/>
              </a:ext>
            </a:extLst>
          </p:cNvPr>
          <p:cNvSpPr>
            <a:spLocks noGrp="1"/>
          </p:cNvSpPr>
          <p:nvPr>
            <p:ph sz="quarter" idx="13"/>
          </p:nvPr>
        </p:nvSpPr>
        <p:spPr>
          <a:xfrm>
            <a:off x="4465048" y="1171074"/>
            <a:ext cx="6672887" cy="5068409"/>
          </a:xfrm>
        </p:spPr>
        <p:txBody>
          <a:bodyPr>
            <a:normAutofit/>
          </a:bodyPr>
          <a:lstStyle/>
          <a:p>
            <a:pPr>
              <a:lnSpc>
                <a:spcPct val="150000"/>
              </a:lnSpc>
            </a:pPr>
            <a:r>
              <a:rPr lang="en-GB" sz="1400" b="1" dirty="0">
                <a:latin typeface="Arial" panose="020B0604020202020204" pitchFamily="34" charset="0"/>
                <a:cs typeface="Arial" panose="020B0604020202020204" pitchFamily="34" charset="0"/>
              </a:rPr>
              <a:t>WHC/2017/028- </a:t>
            </a:r>
            <a:r>
              <a:rPr lang="en-GB" sz="1400" dirty="0">
                <a:latin typeface="Arial" panose="020B0604020202020204" pitchFamily="34" charset="0"/>
                <a:cs typeface="Arial" panose="020B0604020202020204" pitchFamily="34" charset="0"/>
              </a:rPr>
              <a:t>“to highlight the publication by the Welsh Blood Service of the NHS Wales Blood Health Plan (“the Plan”) that has been developed by staff across NHS organisations, supported by the Health Board/Trust Medical Directors, and co-ordinated by the Welsh Blood Service (“WBS”)”.</a:t>
            </a:r>
          </a:p>
          <a:p>
            <a:pPr>
              <a:lnSpc>
                <a:spcPct val="150000"/>
              </a:lnSpc>
            </a:pPr>
            <a:r>
              <a:rPr lang="en-GB" sz="1400" dirty="0">
                <a:latin typeface="Arial" panose="020B0604020202020204" pitchFamily="34" charset="0"/>
                <a:cs typeface="Arial" panose="020B0604020202020204" pitchFamily="34" charset="0"/>
              </a:rPr>
              <a:t>Given that production of the Plan has been a collaborative effort, each health boards/trust should be working towards implementation and ensuring that the overarching strategic aims and commitments are in its Integrated Medium-Term Plan  A national leadership group is being established by the WBS to oversee delivery of the Plan through a clear work programme and the next step is to secure appropriate representation from NHS Wales.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48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4A5E8-2AA3-6645-B9A4-1D5594C023DA}"/>
              </a:ext>
            </a:extLst>
          </p:cNvPr>
          <p:cNvSpPr>
            <a:spLocks noGrp="1"/>
          </p:cNvSpPr>
          <p:nvPr>
            <p:ph type="title"/>
          </p:nvPr>
        </p:nvSpPr>
        <p:spPr>
          <a:xfrm>
            <a:off x="2018805" y="618517"/>
            <a:ext cx="9975273" cy="1596177"/>
          </a:xfrm>
        </p:spPr>
        <p:txBody>
          <a:bodyPr>
            <a:normAutofit/>
          </a:bodyPr>
          <a:lstStyle/>
          <a:p>
            <a:r>
              <a:rPr lang="en-GB" dirty="0"/>
              <a:t>The “Plan”</a:t>
            </a:r>
            <a:endParaRPr lang="en-US" dirty="0"/>
          </a:p>
        </p:txBody>
      </p:sp>
      <p:sp>
        <p:nvSpPr>
          <p:cNvPr id="3" name="Content Placeholder 2">
            <a:extLst>
              <a:ext uri="{FF2B5EF4-FFF2-40B4-BE49-F238E27FC236}">
                <a16:creationId xmlns:a16="http://schemas.microsoft.com/office/drawing/2014/main" id="{3C8C88CD-CFB0-E648-A9BE-1C57173440DA}"/>
              </a:ext>
            </a:extLst>
          </p:cNvPr>
          <p:cNvSpPr>
            <a:spLocks noGrp="1"/>
          </p:cNvSpPr>
          <p:nvPr>
            <p:ph sz="quarter" idx="13"/>
          </p:nvPr>
        </p:nvSpPr>
        <p:spPr>
          <a:xfrm>
            <a:off x="2703589" y="1696590"/>
            <a:ext cx="8786803" cy="3847444"/>
          </a:xfrm>
        </p:spPr>
        <p:txBody>
          <a:bodyPr>
            <a:normAutofit/>
          </a:bodyPr>
          <a:lstStyle/>
          <a:p>
            <a:pPr marL="0" indent="0">
              <a:lnSpc>
                <a:spcPct val="150000"/>
              </a:lnSpc>
              <a:buNone/>
            </a:pPr>
            <a:r>
              <a:rPr lang="en-GB" sz="1800" dirty="0">
                <a:latin typeface="Arial" panose="020B0604020202020204" pitchFamily="34" charset="0"/>
                <a:cs typeface="Arial" panose="020B0604020202020204" pitchFamily="34" charset="0"/>
              </a:rPr>
              <a:t>The Plan sets the direction of optimising blood health and transfusion practice under three core aims that draw on the principles of prudent healthcare: </a:t>
            </a:r>
          </a:p>
          <a:p>
            <a:pPr lvl="1">
              <a:lnSpc>
                <a:spcPct val="150000"/>
              </a:lnSpc>
            </a:pPr>
            <a:r>
              <a:rPr lang="en-GB" sz="1600" dirty="0">
                <a:latin typeface="Arial" panose="020B0604020202020204" pitchFamily="34" charset="0"/>
                <a:cs typeface="Arial" panose="020B0604020202020204" pitchFamily="34" charset="0"/>
              </a:rPr>
              <a:t>supporting individuals to manage their health and wellbeing, avoiding unnecessary intervention; </a:t>
            </a:r>
          </a:p>
          <a:p>
            <a:pPr lvl="1">
              <a:lnSpc>
                <a:spcPct val="150000"/>
              </a:lnSpc>
            </a:pPr>
            <a:r>
              <a:rPr lang="en-GB" sz="1600" dirty="0">
                <a:latin typeface="Arial" panose="020B0604020202020204" pitchFamily="34" charset="0"/>
                <a:cs typeface="Arial" panose="020B0604020202020204" pitchFamily="34" charset="0"/>
              </a:rPr>
              <a:t>using evidence and transparent data to drive service planning and improvement to reduce inappropriate variation; and </a:t>
            </a:r>
          </a:p>
          <a:p>
            <a:pPr lvl="1">
              <a:lnSpc>
                <a:spcPct val="150000"/>
              </a:lnSpc>
            </a:pPr>
            <a:r>
              <a:rPr lang="en-GB" sz="1600" dirty="0">
                <a:latin typeface="Arial" panose="020B0604020202020204" pitchFamily="34" charset="0"/>
                <a:cs typeface="Arial" panose="020B0604020202020204" pitchFamily="34" charset="0"/>
              </a:rPr>
              <a:t>avoiding harm.</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0D8EFE3-A243-1E41-8D37-EF5AADD8853A}"/>
              </a:ext>
            </a:extLst>
          </p:cNvPr>
          <p:cNvPicPr>
            <a:picLocks noChangeAspect="1"/>
          </p:cNvPicPr>
          <p:nvPr/>
        </p:nvPicPr>
        <p:blipFill>
          <a:blip r:embed="rId2"/>
          <a:stretch>
            <a:fillRect/>
          </a:stretch>
        </p:blipFill>
        <p:spPr>
          <a:xfrm>
            <a:off x="-1" y="1463833"/>
            <a:ext cx="2703589" cy="4377665"/>
          </a:xfrm>
          <a:prstGeom prst="rect">
            <a:avLst/>
          </a:prstGeom>
        </p:spPr>
      </p:pic>
    </p:spTree>
    <p:extLst>
      <p:ext uri="{BB962C8B-B14F-4D97-AF65-F5344CB8AC3E}">
        <p14:creationId xmlns:p14="http://schemas.microsoft.com/office/powerpoint/2010/main" val="20888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8601ED9-E8B2-B747-9B00-6B6896372CFD}"/>
              </a:ext>
            </a:extLst>
          </p:cNvPr>
          <p:cNvPicPr/>
          <p:nvPr/>
        </p:nvPicPr>
        <p:blipFill>
          <a:blip r:embed="rId2">
            <a:extLst>
              <a:ext uri="{28A0092B-C50C-407E-A947-70E740481C1C}">
                <a14:useLocalDpi xmlns:a14="http://schemas.microsoft.com/office/drawing/2010/main" val="0"/>
              </a:ext>
            </a:extLst>
          </a:blip>
          <a:stretch>
            <a:fillRect/>
          </a:stretch>
        </p:blipFill>
        <p:spPr>
          <a:xfrm>
            <a:off x="315923" y="1164047"/>
            <a:ext cx="3935235" cy="4393654"/>
          </a:xfrm>
          <a:prstGeom prst="roundRect">
            <a:avLst>
              <a:gd name="adj" fmla="val 5301"/>
            </a:avLst>
          </a:prstGeom>
          <a:solidFill>
            <a:srgbClr val="C00000">
              <a:alpha val="0"/>
            </a:srgbClr>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9044A5E8-2AA3-6645-B9A4-1D5594C023DA}"/>
              </a:ext>
            </a:extLst>
          </p:cNvPr>
          <p:cNvSpPr>
            <a:spLocks noGrp="1"/>
          </p:cNvSpPr>
          <p:nvPr>
            <p:ph type="title"/>
          </p:nvPr>
        </p:nvSpPr>
        <p:spPr>
          <a:xfrm>
            <a:off x="1900804" y="99921"/>
            <a:ext cx="9975273" cy="1596177"/>
          </a:xfrm>
        </p:spPr>
        <p:txBody>
          <a:bodyPr>
            <a:normAutofit/>
          </a:bodyPr>
          <a:lstStyle/>
          <a:p>
            <a:r>
              <a:rPr lang="en-GB" dirty="0"/>
              <a:t>My role</a:t>
            </a:r>
            <a:endParaRPr lang="en-US" dirty="0"/>
          </a:p>
        </p:txBody>
      </p:sp>
      <p:sp>
        <p:nvSpPr>
          <p:cNvPr id="3" name="Content Placeholder 2">
            <a:extLst>
              <a:ext uri="{FF2B5EF4-FFF2-40B4-BE49-F238E27FC236}">
                <a16:creationId xmlns:a16="http://schemas.microsoft.com/office/drawing/2014/main" id="{3C8C88CD-CFB0-E648-A9BE-1C57173440DA}"/>
              </a:ext>
            </a:extLst>
          </p:cNvPr>
          <p:cNvSpPr>
            <a:spLocks noGrp="1"/>
          </p:cNvSpPr>
          <p:nvPr>
            <p:ph sz="quarter" idx="13"/>
          </p:nvPr>
        </p:nvSpPr>
        <p:spPr>
          <a:xfrm>
            <a:off x="4420642" y="1164047"/>
            <a:ext cx="6744664" cy="4393654"/>
          </a:xfrm>
        </p:spPr>
        <p:txBody>
          <a:bodyPr>
            <a:normAutofit/>
          </a:bodyPr>
          <a:lstStyle/>
          <a:p>
            <a:pPr>
              <a:buFontTx/>
              <a:buChar char="-"/>
            </a:pPr>
            <a:r>
              <a:rPr lang="en-GB" dirty="0" err="1"/>
              <a:t>Dr.</a:t>
            </a:r>
            <a:r>
              <a:rPr lang="en-GB" dirty="0"/>
              <a:t> grant </a:t>
            </a:r>
            <a:r>
              <a:rPr lang="en-GB" dirty="0" err="1"/>
              <a:t>robinson</a:t>
            </a:r>
            <a:r>
              <a:rPr lang="en-GB" dirty="0"/>
              <a:t>- first chair</a:t>
            </a:r>
          </a:p>
          <a:p>
            <a:pPr>
              <a:buFontTx/>
              <a:buChar char="-"/>
            </a:pPr>
            <a:r>
              <a:rPr lang="en-GB" dirty="0"/>
              <a:t>Invited to join as medical directors' nominee</a:t>
            </a:r>
          </a:p>
          <a:p>
            <a:pPr>
              <a:buFontTx/>
              <a:buChar char="-"/>
            </a:pPr>
            <a:r>
              <a:rPr lang="en-GB" dirty="0"/>
              <a:t>with background of</a:t>
            </a:r>
          </a:p>
          <a:p>
            <a:pPr lvl="1">
              <a:buFontTx/>
              <a:buChar char="-"/>
            </a:pPr>
            <a:r>
              <a:rPr lang="en-GB" dirty="0"/>
              <a:t>consultant in anaesthesia &amp; intensive care</a:t>
            </a:r>
          </a:p>
          <a:p>
            <a:pPr lvl="1">
              <a:buFontTx/>
              <a:buChar char="-"/>
            </a:pPr>
            <a:r>
              <a:rPr lang="en-GB" dirty="0"/>
              <a:t>Medical management at several levels</a:t>
            </a:r>
          </a:p>
          <a:p>
            <a:pPr lvl="1">
              <a:buFontTx/>
              <a:buChar char="-"/>
            </a:pPr>
            <a:r>
              <a:rPr lang="en-GB" dirty="0"/>
              <a:t>Quality improvement</a:t>
            </a:r>
          </a:p>
          <a:p>
            <a:pPr lvl="1">
              <a:buFontTx/>
              <a:buChar char="-"/>
            </a:pPr>
            <a:r>
              <a:rPr lang="en-GB" dirty="0" err="1"/>
              <a:t>Msc</a:t>
            </a:r>
            <a:r>
              <a:rPr lang="en-GB" dirty="0"/>
              <a:t> leadership (quality improvement) </a:t>
            </a:r>
            <a:r>
              <a:rPr lang="en-GB" dirty="0" err="1"/>
              <a:t>ashridge</a:t>
            </a:r>
            <a:endParaRPr lang="en-GB" dirty="0"/>
          </a:p>
          <a:p>
            <a:pPr lvl="1">
              <a:buFontTx/>
              <a:buChar char="-"/>
            </a:pPr>
            <a:r>
              <a:rPr lang="en-GB" dirty="0"/>
              <a:t>Past Generation q fellow &amp; current health foundation fellow</a:t>
            </a:r>
          </a:p>
          <a:p>
            <a:pPr>
              <a:buFontTx/>
              <a:buChar char="-"/>
            </a:pPr>
            <a:r>
              <a:rPr lang="en-GB" dirty="0"/>
              <a:t>Chair in January 2020</a:t>
            </a:r>
            <a:endParaRPr lang="en-US" dirty="0"/>
          </a:p>
        </p:txBody>
      </p:sp>
    </p:spTree>
    <p:extLst>
      <p:ext uri="{BB962C8B-B14F-4D97-AF65-F5344CB8AC3E}">
        <p14:creationId xmlns:p14="http://schemas.microsoft.com/office/powerpoint/2010/main" val="25681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C1C30B6F-8039-8944-9D62-3A0110564DD0}"/>
              </a:ext>
            </a:extLst>
          </p:cNvPr>
          <p:cNvSpPr>
            <a:spLocks noGrp="1"/>
          </p:cNvSpPr>
          <p:nvPr>
            <p:ph sz="quarter" idx="13"/>
          </p:nvPr>
        </p:nvSpPr>
        <p:spPr>
          <a:xfrm>
            <a:off x="4381590" y="1935678"/>
            <a:ext cx="3813728" cy="4473687"/>
          </a:xfrm>
        </p:spPr>
        <p:txBody>
          <a:bodyPr anchor="ctr">
            <a:normAutofit/>
          </a:bodyPr>
          <a:lstStyle/>
          <a:p>
            <a:pPr marL="0" indent="0">
              <a:buNone/>
            </a:pPr>
            <a:r>
              <a:rPr lang="en-GB" sz="1800" dirty="0">
                <a:solidFill>
                  <a:schemeClr val="accent1">
                    <a:lumMod val="75000"/>
                  </a:schemeClr>
                </a:solidFill>
                <a:highlight>
                  <a:srgbClr val="FFFF00"/>
                </a:highlight>
                <a:latin typeface="Arial" panose="020B0604020202020204" pitchFamily="34" charset="0"/>
                <a:cs typeface="Arial" panose="020B0604020202020204" pitchFamily="34" charset="0"/>
              </a:rPr>
              <a:t>Workstreams established</a:t>
            </a:r>
          </a:p>
          <a:p>
            <a:pPr marL="285750" lvl="1" indent="-285750" defTabSz="457200">
              <a:buFontTx/>
              <a:buChar char="-"/>
            </a:pPr>
            <a:r>
              <a:rPr lang="en-US" dirty="0"/>
              <a:t>appropriate use of o d neg work stream</a:t>
            </a:r>
            <a:endParaRPr lang="en-GB" dirty="0"/>
          </a:p>
          <a:p>
            <a:pPr marL="285750" lvl="1" indent="-285750" defTabSz="457200">
              <a:buFontTx/>
              <a:buChar char="-"/>
            </a:pPr>
            <a:r>
              <a:rPr lang="en-US" dirty="0"/>
              <a:t>appropriate single unit transfusion /transfusion related circulatory overload (taco)</a:t>
            </a:r>
            <a:endParaRPr lang="en-GB" dirty="0"/>
          </a:p>
          <a:p>
            <a:pPr marL="285750" lvl="1" indent="-285750" defTabSz="457200">
              <a:buFontTx/>
              <a:buChar char="-"/>
            </a:pPr>
            <a:r>
              <a:rPr lang="en-US" dirty="0"/>
              <a:t>appropriate use of platelets work stream</a:t>
            </a:r>
            <a:endParaRPr lang="en-GB" dirty="0"/>
          </a:p>
          <a:p>
            <a:pPr marL="285750" lvl="1" indent="-285750" defTabSz="457200">
              <a:buFontTx/>
              <a:buChar char="-"/>
            </a:pPr>
            <a:r>
              <a:rPr lang="en-US" dirty="0"/>
              <a:t>anaemia management</a:t>
            </a:r>
            <a:endParaRPr lang="en-GB" dirty="0"/>
          </a:p>
          <a:p>
            <a:pPr lvl="1"/>
            <a:endParaRPr lang="en-GB" b="1" dirty="0">
              <a:latin typeface="Baskerville" panose="02020502070401020303" pitchFamily="18" charset="0"/>
              <a:ea typeface="Baskerville" panose="02020502070401020303" pitchFamily="18" charset="0"/>
            </a:endParaRPr>
          </a:p>
          <a:p>
            <a:pPr lvl="1"/>
            <a:endParaRPr lang="en-US" b="1" dirty="0">
              <a:latin typeface="Baskerville" panose="02020502070401020303" pitchFamily="18" charset="0"/>
              <a:ea typeface="Baskerville" panose="02020502070401020303" pitchFamily="18" charset="0"/>
            </a:endParaRP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5" name="Picture 4" descr="Text, map&#10;&#10;Description automatically generated">
            <a:extLst>
              <a:ext uri="{FF2B5EF4-FFF2-40B4-BE49-F238E27FC236}">
                <a16:creationId xmlns:a16="http://schemas.microsoft.com/office/drawing/2014/main" id="{D8945A8B-57D1-B94B-BAF7-D06AD1B2174E}"/>
              </a:ext>
            </a:extLst>
          </p:cNvPr>
          <p:cNvPicPr>
            <a:picLocks noChangeAspect="1"/>
          </p:cNvPicPr>
          <p:nvPr/>
        </p:nvPicPr>
        <p:blipFill>
          <a:blip r:embed="rId4"/>
          <a:stretch>
            <a:fillRect/>
          </a:stretch>
        </p:blipFill>
        <p:spPr>
          <a:xfrm>
            <a:off x="170761" y="1371600"/>
            <a:ext cx="3632979" cy="4463556"/>
          </a:xfrm>
          <a:prstGeom prst="rect">
            <a:avLst/>
          </a:prstGeom>
        </p:spPr>
      </p:pic>
      <p:sp>
        <p:nvSpPr>
          <p:cNvPr id="7" name="Title 6">
            <a:extLst>
              <a:ext uri="{FF2B5EF4-FFF2-40B4-BE49-F238E27FC236}">
                <a16:creationId xmlns:a16="http://schemas.microsoft.com/office/drawing/2014/main" id="{6AFB0169-AF22-4F46-A363-03801EA3F084}"/>
              </a:ext>
            </a:extLst>
          </p:cNvPr>
          <p:cNvSpPr>
            <a:spLocks noGrp="1"/>
          </p:cNvSpPr>
          <p:nvPr>
            <p:ph type="title"/>
          </p:nvPr>
        </p:nvSpPr>
        <p:spPr>
          <a:xfrm>
            <a:off x="4451498" y="618517"/>
            <a:ext cx="6826728" cy="1596177"/>
          </a:xfrm>
        </p:spPr>
        <p:txBody>
          <a:bodyPr/>
          <a:lstStyle/>
          <a:p>
            <a:r>
              <a:rPr lang="en-US" dirty="0"/>
              <a:t>BHNOG Annual report</a:t>
            </a:r>
          </a:p>
        </p:txBody>
      </p:sp>
      <p:sp>
        <p:nvSpPr>
          <p:cNvPr id="9" name="TextBox 8">
            <a:extLst>
              <a:ext uri="{FF2B5EF4-FFF2-40B4-BE49-F238E27FC236}">
                <a16:creationId xmlns:a16="http://schemas.microsoft.com/office/drawing/2014/main" id="{88100370-4CD6-BB41-BF95-316EE34C2F8B}"/>
              </a:ext>
            </a:extLst>
          </p:cNvPr>
          <p:cNvSpPr txBox="1"/>
          <p:nvPr/>
        </p:nvSpPr>
        <p:spPr>
          <a:xfrm>
            <a:off x="8366078" y="1995053"/>
            <a:ext cx="3655162" cy="5121915"/>
          </a:xfrm>
          <a:prstGeom prst="rect">
            <a:avLst/>
          </a:prstGeom>
          <a:noFill/>
        </p:spPr>
        <p:txBody>
          <a:bodyPr wrap="square" rtlCol="0">
            <a:spAutoFit/>
          </a:bodyPr>
          <a:lstStyle/>
          <a:p>
            <a:r>
              <a:rPr lang="en-US" cap="all" dirty="0">
                <a:solidFill>
                  <a:schemeClr val="accent1">
                    <a:lumMod val="75000"/>
                  </a:schemeClr>
                </a:solidFill>
                <a:highlight>
                  <a:srgbClr val="FFFF00"/>
                </a:highlight>
                <a:latin typeface="Arial" panose="020B0604020202020204" pitchFamily="34" charset="0"/>
                <a:cs typeface="Arial" panose="020B0604020202020204" pitchFamily="34" charset="0"/>
              </a:rPr>
              <a:t>Education</a:t>
            </a:r>
          </a:p>
          <a:p>
            <a:pPr marL="285750" lvl="1" indent="-285750">
              <a:lnSpc>
                <a:spcPct val="120000"/>
              </a:lnSpc>
              <a:spcBef>
                <a:spcPts val="500"/>
              </a:spcBef>
              <a:buClr>
                <a:schemeClr val="tx1"/>
              </a:buClr>
              <a:buFontTx/>
              <a:buChar char="-"/>
            </a:pPr>
            <a:r>
              <a:rPr lang="en-US" cap="all" dirty="0"/>
              <a:t>Non-Medical </a:t>
            </a:r>
            <a:r>
              <a:rPr lang="en-US" cap="all" dirty="0" err="1"/>
              <a:t>Authorisation</a:t>
            </a:r>
            <a:r>
              <a:rPr lang="en-US" cap="all" dirty="0"/>
              <a:t> of Blood Transfusion (NABT)</a:t>
            </a:r>
          </a:p>
          <a:p>
            <a:pPr marL="285750" lvl="1" indent="-285750">
              <a:lnSpc>
                <a:spcPct val="120000"/>
              </a:lnSpc>
              <a:spcBef>
                <a:spcPts val="500"/>
              </a:spcBef>
              <a:buClr>
                <a:schemeClr val="tx1"/>
              </a:buClr>
              <a:buFontTx/>
              <a:buChar char="-"/>
            </a:pPr>
            <a:r>
              <a:rPr lang="en-US" cap="all" dirty="0"/>
              <a:t>Senior Student Assistantship (SSA)</a:t>
            </a:r>
            <a:endParaRPr lang="en-GB" cap="all" dirty="0"/>
          </a:p>
          <a:p>
            <a:endParaRPr lang="en-GB" dirty="0">
              <a:latin typeface="Arial" panose="020B0604020202020204" pitchFamily="34" charset="0"/>
              <a:cs typeface="Arial" panose="020B0604020202020204" pitchFamily="34" charset="0"/>
            </a:endParaRPr>
          </a:p>
          <a:p>
            <a:r>
              <a:rPr lang="en-US" cap="all" dirty="0">
                <a:solidFill>
                  <a:schemeClr val="accent1">
                    <a:lumMod val="75000"/>
                  </a:schemeClr>
                </a:solidFill>
                <a:highlight>
                  <a:srgbClr val="FFFF00"/>
                </a:highlight>
                <a:latin typeface="Arial" panose="020B0604020202020204" pitchFamily="34" charset="0"/>
                <a:cs typeface="Arial" panose="020B0604020202020204" pitchFamily="34" charset="0"/>
              </a:rPr>
              <a:t>Additional BHP Projects</a:t>
            </a:r>
            <a:r>
              <a:rPr lang="en-GB" cap="all" dirty="0">
                <a:solidFill>
                  <a:schemeClr val="accent1">
                    <a:lumMod val="75000"/>
                  </a:schemeClr>
                </a:solidFill>
                <a:highlight>
                  <a:srgbClr val="FFFF00"/>
                </a:highlight>
                <a:latin typeface="Arial" panose="020B0604020202020204" pitchFamily="34" charset="0"/>
                <a:cs typeface="Arial" panose="020B0604020202020204" pitchFamily="34" charset="0"/>
              </a:rPr>
              <a:t> </a:t>
            </a:r>
          </a:p>
          <a:p>
            <a:pPr marL="285750" lvl="1" indent="-285750">
              <a:lnSpc>
                <a:spcPct val="120000"/>
              </a:lnSpc>
              <a:spcBef>
                <a:spcPts val="500"/>
              </a:spcBef>
              <a:buClr>
                <a:schemeClr val="tx1"/>
              </a:buClr>
              <a:buFontTx/>
              <a:buChar char="-"/>
            </a:pPr>
            <a:r>
              <a:rPr lang="en-US" cap="all" dirty="0"/>
              <a:t>Engagement with Hospital Transfusion Teams/Committees (HTTs/HTCs)</a:t>
            </a:r>
          </a:p>
          <a:p>
            <a:pPr marL="285750" lvl="1" indent="-285750">
              <a:lnSpc>
                <a:spcPct val="120000"/>
              </a:lnSpc>
              <a:spcBef>
                <a:spcPts val="500"/>
              </a:spcBef>
              <a:buClr>
                <a:schemeClr val="tx1"/>
              </a:buClr>
              <a:buFontTx/>
              <a:buChar char="-"/>
            </a:pPr>
            <a:r>
              <a:rPr lang="en-US" cap="all" dirty="0"/>
              <a:t>BHNOG Conference</a:t>
            </a:r>
            <a:endParaRPr lang="en-GB" cap="all" dirty="0"/>
          </a:p>
          <a:p>
            <a:pPr marL="285750" lvl="1" indent="-285750">
              <a:lnSpc>
                <a:spcPct val="120000"/>
              </a:lnSpc>
              <a:spcBef>
                <a:spcPts val="500"/>
              </a:spcBef>
              <a:buClr>
                <a:schemeClr val="tx1"/>
              </a:buClr>
              <a:buFontTx/>
              <a:buChar char="-"/>
            </a:pPr>
            <a:r>
              <a:rPr lang="en-GB" cap="all" dirty="0"/>
              <a:t>Clinical Audit</a:t>
            </a:r>
          </a:p>
          <a:p>
            <a:endParaRPr lang="en-GB" dirty="0"/>
          </a:p>
          <a:p>
            <a:endParaRPr lang="en-US" dirty="0"/>
          </a:p>
        </p:txBody>
      </p:sp>
    </p:spTree>
    <p:extLst>
      <p:ext uri="{BB962C8B-B14F-4D97-AF65-F5344CB8AC3E}">
        <p14:creationId xmlns:p14="http://schemas.microsoft.com/office/powerpoint/2010/main" val="1948784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20EF05B-48CD-41DE-82FE-C25A5A3008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1026" name="Picture 2" descr="Looking at Your Self-Storage Site With Fresh Eyes">
            <a:extLst>
              <a:ext uri="{FF2B5EF4-FFF2-40B4-BE49-F238E27FC236}">
                <a16:creationId xmlns:a16="http://schemas.microsoft.com/office/drawing/2014/main" id="{CA4AF479-5361-D44D-8C24-429BD7BF2F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088" r="30041" b="-3"/>
          <a:stretch/>
        </p:blipFill>
        <p:spPr bwMode="auto">
          <a:xfrm>
            <a:off x="7756448" y="1349992"/>
            <a:ext cx="3155366" cy="4014710"/>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6EA99E25-F57B-4182-929C-D5A100153A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D43EB2-D533-2B45-8693-FAECFCCE3AE3}"/>
              </a:ext>
            </a:extLst>
          </p:cNvPr>
          <p:cNvSpPr>
            <a:spLocks noGrp="1"/>
          </p:cNvSpPr>
          <p:nvPr>
            <p:ph type="title"/>
          </p:nvPr>
        </p:nvSpPr>
        <p:spPr>
          <a:xfrm>
            <a:off x="913776" y="618517"/>
            <a:ext cx="5910272" cy="1596177"/>
          </a:xfrm>
        </p:spPr>
        <p:txBody>
          <a:bodyPr>
            <a:normAutofit/>
          </a:bodyPr>
          <a:lstStyle/>
          <a:p>
            <a:r>
              <a:rPr lang="en-GB"/>
              <a:t>The future….?</a:t>
            </a:r>
            <a:endParaRPr lang="en-US"/>
          </a:p>
        </p:txBody>
      </p:sp>
      <p:sp>
        <p:nvSpPr>
          <p:cNvPr id="7" name="Content Placeholder 6">
            <a:extLst>
              <a:ext uri="{FF2B5EF4-FFF2-40B4-BE49-F238E27FC236}">
                <a16:creationId xmlns:a16="http://schemas.microsoft.com/office/drawing/2014/main" id="{1DC06940-2BC8-4152-87BE-2D2FB1AEA101}"/>
              </a:ext>
            </a:extLst>
          </p:cNvPr>
          <p:cNvSpPr>
            <a:spLocks noGrp="1"/>
          </p:cNvSpPr>
          <p:nvPr>
            <p:ph sz="quarter" idx="13"/>
          </p:nvPr>
        </p:nvSpPr>
        <p:spPr>
          <a:xfrm>
            <a:off x="913775" y="2367092"/>
            <a:ext cx="5910274" cy="3424107"/>
          </a:xfrm>
        </p:spPr>
        <p:txBody>
          <a:bodyPr>
            <a:normAutofit/>
          </a:bodyPr>
          <a:lstStyle/>
          <a:p>
            <a:pPr>
              <a:lnSpc>
                <a:spcPct val="110000"/>
              </a:lnSpc>
            </a:pPr>
            <a:r>
              <a:rPr lang="en-GB" sz="1100">
                <a:latin typeface="Arial" panose="020B0604020202020204" pitchFamily="34" charset="0"/>
                <a:cs typeface="Arial" panose="020B0604020202020204" pitchFamily="34" charset="0"/>
              </a:rPr>
              <a:t>What are we trying to achieve?</a:t>
            </a:r>
          </a:p>
          <a:p>
            <a:pPr lvl="1">
              <a:lnSpc>
                <a:spcPct val="110000"/>
              </a:lnSpc>
            </a:pPr>
            <a:r>
              <a:rPr lang="en-GB" sz="1100">
                <a:latin typeface="Arial" panose="020B0604020202020204" pitchFamily="34" charset="0"/>
                <a:cs typeface="Arial" panose="020B0604020202020204" pitchFamily="34" charset="0"/>
              </a:rPr>
              <a:t>- The “Plan” but how does this relate to our terms of reference</a:t>
            </a:r>
          </a:p>
          <a:p>
            <a:pPr lvl="1">
              <a:lnSpc>
                <a:spcPct val="110000"/>
              </a:lnSpc>
            </a:pPr>
            <a:r>
              <a:rPr lang="en-GB" sz="1100">
                <a:latin typeface="Arial" panose="020B0604020202020204" pitchFamily="34" charset="0"/>
                <a:cs typeface="Arial" panose="020B0604020202020204" pitchFamily="34" charset="0"/>
              </a:rPr>
              <a:t>Who’s plan?- effective engagement with health boards and ensuring the Plan is “our plan”</a:t>
            </a:r>
          </a:p>
          <a:p>
            <a:pPr lvl="1">
              <a:lnSpc>
                <a:spcPct val="110000"/>
              </a:lnSpc>
            </a:pPr>
            <a:r>
              <a:rPr lang="en-GB" sz="1100">
                <a:latin typeface="Arial" panose="020B0604020202020204" pitchFamily="34" charset="0"/>
                <a:cs typeface="Arial" panose="020B0604020202020204" pitchFamily="34" charset="0"/>
              </a:rPr>
              <a:t>Do we have the workstreams necessary to achieve the plan and are they positioned to achieve?</a:t>
            </a:r>
          </a:p>
          <a:p>
            <a:pPr lvl="1">
              <a:lnSpc>
                <a:spcPct val="110000"/>
              </a:lnSpc>
            </a:pPr>
            <a:r>
              <a:rPr lang="en-GB" sz="1100">
                <a:latin typeface="Arial" panose="020B0604020202020204" pitchFamily="34" charset="0"/>
                <a:cs typeface="Arial" panose="020B0604020202020204" pitchFamily="34" charset="0"/>
              </a:rPr>
              <a:t>What is the standing / authority of the group?</a:t>
            </a:r>
          </a:p>
          <a:p>
            <a:pPr lvl="1">
              <a:lnSpc>
                <a:spcPct val="110000"/>
              </a:lnSpc>
            </a:pPr>
            <a:r>
              <a:rPr lang="en-GB" sz="1100">
                <a:latin typeface="Arial" panose="020B0604020202020204" pitchFamily="34" charset="0"/>
                <a:cs typeface="Arial" panose="020B0604020202020204" pitchFamily="34" charset="0"/>
              </a:rPr>
              <a:t>What is the positioning of the group in relation to welsh government and the health boards </a:t>
            </a:r>
          </a:p>
          <a:p>
            <a:pPr>
              <a:lnSpc>
                <a:spcPct val="110000"/>
              </a:lnSpc>
            </a:pPr>
            <a:r>
              <a:rPr lang="en-GB" sz="1100">
                <a:latin typeface="Arial" panose="020B0604020202020204" pitchFamily="34" charset="0"/>
                <a:cs typeface="Arial" panose="020B0604020202020204" pitchFamily="34" charset="0"/>
              </a:rPr>
              <a:t>How do we know a change is an improvement?- metrics</a:t>
            </a:r>
          </a:p>
          <a:p>
            <a:pPr>
              <a:lnSpc>
                <a:spcPct val="110000"/>
              </a:lnSpc>
            </a:pPr>
            <a:r>
              <a:rPr lang="en-GB" sz="1100">
                <a:latin typeface="Arial" panose="020B0604020202020204" pitchFamily="34" charset="0"/>
                <a:cs typeface="Arial" panose="020B0604020202020204" pitchFamily="34" charset="0"/>
              </a:rPr>
              <a:t>What changes can we make which will achieve the goals agreed?</a:t>
            </a:r>
          </a:p>
        </p:txBody>
      </p:sp>
    </p:spTree>
    <p:extLst>
      <p:ext uri="{BB962C8B-B14F-4D97-AF65-F5344CB8AC3E}">
        <p14:creationId xmlns:p14="http://schemas.microsoft.com/office/powerpoint/2010/main" val="3178167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2758CE0-F916-4DCE-88D1-71430BE44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6" name="Rectangle 15">
            <a:extLst>
              <a:ext uri="{FF2B5EF4-FFF2-40B4-BE49-F238E27FC236}">
                <a16:creationId xmlns:a16="http://schemas.microsoft.com/office/drawing/2014/main" id="{31CA2540-FD07-4286-91E4-8D0DE4E50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B1F29B-AA67-964E-BFCC-8C4C0DE64DAB}"/>
              </a:ext>
            </a:extLst>
          </p:cNvPr>
          <p:cNvSpPr>
            <a:spLocks noGrp="1"/>
          </p:cNvSpPr>
          <p:nvPr>
            <p:ph type="title"/>
          </p:nvPr>
        </p:nvSpPr>
        <p:spPr>
          <a:xfrm>
            <a:off x="1126762" y="1227279"/>
            <a:ext cx="4328819" cy="2509213"/>
          </a:xfrm>
        </p:spPr>
        <p:txBody>
          <a:bodyPr vert="horz" lIns="91440" tIns="45720" rIns="91440" bIns="45720" rtlCol="0" anchor="b">
            <a:normAutofit/>
          </a:bodyPr>
          <a:lstStyle/>
          <a:p>
            <a:r>
              <a:rPr lang="en-US" sz="4800"/>
              <a:t>Creating a recognisable brand</a:t>
            </a:r>
          </a:p>
        </p:txBody>
      </p:sp>
      <p:pic>
        <p:nvPicPr>
          <p:cNvPr id="18" name="Picture 17">
            <a:extLst>
              <a:ext uri="{FF2B5EF4-FFF2-40B4-BE49-F238E27FC236}">
                <a16:creationId xmlns:a16="http://schemas.microsoft.com/office/drawing/2014/main" id="{214924F5-CDC2-4DFA-82F3-4843ADD678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0" name="Picture 19">
            <a:extLst>
              <a:ext uri="{FF2B5EF4-FFF2-40B4-BE49-F238E27FC236}">
                <a16:creationId xmlns:a16="http://schemas.microsoft.com/office/drawing/2014/main" id="{AED59812-6820-446C-B994-0D059C97DC3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7" name="Content Placeholder 6" descr="Logo&#10;&#10;Description automatically generated with low confidence">
            <a:extLst>
              <a:ext uri="{FF2B5EF4-FFF2-40B4-BE49-F238E27FC236}">
                <a16:creationId xmlns:a16="http://schemas.microsoft.com/office/drawing/2014/main" id="{77BB68F1-EE9C-3541-8D9A-CBADC34DA1FA}"/>
              </a:ext>
            </a:extLst>
          </p:cNvPr>
          <p:cNvPicPr>
            <a:picLocks noGrp="1" noChangeAspect="1"/>
          </p:cNvPicPr>
          <p:nvPr>
            <p:ph sz="quarter" idx="13"/>
          </p:nvPr>
        </p:nvPicPr>
        <p:blipFill>
          <a:blip r:embed="rId5"/>
          <a:stretch>
            <a:fillRect/>
          </a:stretch>
        </p:blipFill>
        <p:spPr>
          <a:xfrm>
            <a:off x="6096000" y="2241083"/>
            <a:ext cx="5132324" cy="2157771"/>
          </a:xfrm>
          <a:prstGeom prst="rect">
            <a:avLst/>
          </a:prstGeom>
        </p:spPr>
      </p:pic>
      <p:pic>
        <p:nvPicPr>
          <p:cNvPr id="22" name="Picture 21">
            <a:extLst>
              <a:ext uri="{FF2B5EF4-FFF2-40B4-BE49-F238E27FC236}">
                <a16:creationId xmlns:a16="http://schemas.microsoft.com/office/drawing/2014/main" id="{E844ED7C-1917-40D8-8B42-1B1C27BC5A5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131741805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259</TotalTime>
  <Words>724</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Baskerville</vt:lpstr>
      <vt:lpstr>Tw Cen MT</vt:lpstr>
      <vt:lpstr>Droplet</vt:lpstr>
      <vt:lpstr>Blood Health National Oversight Group (BHNOG)</vt:lpstr>
      <vt:lpstr>PowerPoint Presentation</vt:lpstr>
      <vt:lpstr>I’ll try to cover…. </vt:lpstr>
      <vt:lpstr>origins</vt:lpstr>
      <vt:lpstr>The “Plan”</vt:lpstr>
      <vt:lpstr>My role</vt:lpstr>
      <vt:lpstr>BHNOG Annual report</vt:lpstr>
      <vt:lpstr>The future….?</vt:lpstr>
      <vt:lpstr>Creating a recognisable brand</vt:lpstr>
      <vt:lpstr>PowerPoint Presentation</vt:lpstr>
      <vt:lpstr>How do we know a change is an improvement?</vt:lpstr>
      <vt:lpstr>Terms of reference-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Oversight Group for Blood Health (NOGBH)</dc:title>
  <dc:creator>brian tehan</dc:creator>
  <cp:lastModifiedBy>Christopher Wyatt (VUNHST- Digital Services)</cp:lastModifiedBy>
  <cp:revision>4</cp:revision>
  <dcterms:created xsi:type="dcterms:W3CDTF">2020-12-08T11:22:55Z</dcterms:created>
  <dcterms:modified xsi:type="dcterms:W3CDTF">2021-12-09T10:45:54Z</dcterms:modified>
</cp:coreProperties>
</file>